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9" r:id="rId4"/>
    <p:sldId id="258" r:id="rId5"/>
    <p:sldId id="260" r:id="rId6"/>
    <p:sldId id="263" r:id="rId7"/>
    <p:sldId id="262" r:id="rId8"/>
    <p:sldId id="265" r:id="rId9"/>
    <p:sldId id="266" r:id="rId10"/>
    <p:sldId id="261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>
      <p:cViewPr varScale="1">
        <p:scale>
          <a:sx n="113" d="100"/>
          <a:sy n="113" d="100"/>
        </p:scale>
        <p:origin x="120" y="29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2922" y="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Ioannis Sarris, u-</a:t>
            </a:r>
            <a:r>
              <a:rPr lang="en-GB" dirty="0" err="1" smtClean="0"/>
              <a:t>blox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Ioannis Sarris, u-</a:t>
            </a:r>
            <a:r>
              <a:rPr lang="en-GB" dirty="0" err="1" smtClean="0"/>
              <a:t>blox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Ioannis Sarris, u-</a:t>
            </a:r>
            <a:r>
              <a:rPr lang="en-GB" dirty="0" err="1" smtClean="0"/>
              <a:t>blox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Ioannis Sarris, u-</a:t>
            </a:r>
            <a:r>
              <a:rPr lang="en-GB" dirty="0" err="1" smtClean="0"/>
              <a:t>blox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Ioannis Sarris, u-</a:t>
            </a:r>
            <a:r>
              <a:rPr lang="en-GB" dirty="0" err="1" smtClean="0"/>
              <a:t>blox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Ioannis Sarris, u-</a:t>
            </a:r>
            <a:r>
              <a:rPr lang="en-GB" dirty="0" err="1" smtClean="0"/>
              <a:t>blox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Ioannis Sarris, u-</a:t>
            </a:r>
            <a:r>
              <a:rPr lang="en-GB" dirty="0" err="1" smtClean="0"/>
              <a:t>blox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802.11-19/1891r1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On a new 20 MHz Class-C Spectrum Mask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2019-11-11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Ioannis Sarris, u-</a:t>
            </a:r>
            <a:r>
              <a:rPr lang="en-GB" dirty="0" err="1"/>
              <a:t>blox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113817"/>
              </p:ext>
            </p:extLst>
          </p:nvPr>
        </p:nvGraphicFramePr>
        <p:xfrm>
          <a:off x="984250" y="2411413"/>
          <a:ext cx="10129838" cy="246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Document" r:id="rId4" imgW="10466184" imgH="2539535" progId="Word.Document.8">
                  <p:embed/>
                </p:oleObj>
              </mc:Choice>
              <mc:Fallback>
                <p:oleObj name="Document" r:id="rId4" imgW="10466184" imgH="253953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2411413"/>
                        <a:ext cx="10129838" cy="24622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93" y="908720"/>
            <a:ext cx="6496307" cy="52457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318" y="908720"/>
            <a:ext cx="3870514" cy="5034883"/>
          </a:xfrm>
        </p:spPr>
        <p:txBody>
          <a:bodyPr/>
          <a:lstStyle/>
          <a:p>
            <a:r>
              <a:rPr lang="en-US" dirty="0" smtClean="0"/>
              <a:t>BACKUP</a:t>
            </a:r>
          </a:p>
          <a:p>
            <a:r>
              <a:rPr lang="en-US" sz="2000" b="0" dirty="0" smtClean="0"/>
              <a:t>Spectral shaping &amp; compliance with spectrum flatness limits</a:t>
            </a:r>
            <a:endParaRPr lang="en-US" sz="2000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Ioannis Sarris, u-blox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2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use of a more stringent spectrum mask for 20 MHz transmissions (compared to 802.11p – Class C) is desirable to reduce Adjacent Channel Interference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Compliance with the new mask needs to be validated using common DSRC </a:t>
            </a:r>
            <a:r>
              <a:rPr lang="en-US" dirty="0"/>
              <a:t>P</a:t>
            </a:r>
            <a:r>
              <a:rPr lang="en-US" dirty="0" smtClean="0"/>
              <a:t>ower Amplifiers (PAs)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Any measurements shall target the high end of transmit power (i.e. &gt;= 25 dBm) where meeting the mask is most challenging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Ioannis Sarris, u-blox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3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set-up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14401" y="3573016"/>
            <a:ext cx="5077884" cy="2521398"/>
          </a:xfrm>
        </p:spPr>
        <p:txBody>
          <a:bodyPr/>
          <a:lstStyle/>
          <a:p>
            <a:pPr marL="0" indent="0"/>
            <a:r>
              <a:rPr lang="en-US" sz="2400" dirty="0" smtClean="0"/>
              <a:t>Signal </a:t>
            </a:r>
            <a:r>
              <a:rPr lang="en-US" sz="2400" dirty="0" smtClean="0"/>
              <a:t>generator (VSG)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err="1" smtClean="0"/>
              <a:t>Keysight</a:t>
            </a:r>
            <a:r>
              <a:rPr lang="en-US" sz="2000" b="0" dirty="0" smtClean="0"/>
              <a:t> EXG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/>
              <a:t>Output power: -6 dBm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/>
              <a:t>Frequency: 5890 MHz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/>
              <a:t>Waveform: 802.11p 20 MHz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MATLAB-generated</a:t>
            </a:r>
            <a:endParaRPr lang="en-US" sz="1600" b="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256240" y="3573016"/>
            <a:ext cx="3019244" cy="2521398"/>
          </a:xfrm>
        </p:spPr>
        <p:txBody>
          <a:bodyPr/>
          <a:lstStyle/>
          <a:p>
            <a:pPr marL="0" indent="0"/>
            <a:r>
              <a:rPr lang="en-US" sz="2400" dirty="0"/>
              <a:t>Spectrum analyzer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/>
              <a:t>R&amp;S </a:t>
            </a:r>
            <a:r>
              <a:rPr lang="en-US" sz="2000" b="0" dirty="0" smtClean="0"/>
              <a:t>FSV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/>
              <a:t>WLAN add-on</a:t>
            </a:r>
          </a:p>
          <a:p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Ioannis Sarris, u-blox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62057" y="3573785"/>
            <a:ext cx="345016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Power amplifier</a:t>
            </a:r>
          </a:p>
          <a:p>
            <a:pPr marL="1143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Skyworks DSRC</a:t>
            </a:r>
          </a:p>
          <a:p>
            <a:pPr marL="1143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32 dB fixed gain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631504" y="2276872"/>
            <a:ext cx="1008112" cy="93610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920702" y="2511917"/>
            <a:ext cx="429716" cy="456707"/>
          </a:xfrm>
          <a:custGeom>
            <a:avLst/>
            <a:gdLst>
              <a:gd name="connsiteX0" fmla="*/ 0 w 962025"/>
              <a:gd name="connsiteY0" fmla="*/ 499823 h 765972"/>
              <a:gd name="connsiteX1" fmla="*/ 314325 w 962025"/>
              <a:gd name="connsiteY1" fmla="*/ 4523 h 765972"/>
              <a:gd name="connsiteX2" fmla="*/ 619125 w 962025"/>
              <a:gd name="connsiteY2" fmla="*/ 756998 h 765972"/>
              <a:gd name="connsiteX3" fmla="*/ 962025 w 962025"/>
              <a:gd name="connsiteY3" fmla="*/ 414098 h 765972"/>
              <a:gd name="connsiteX0" fmla="*/ 0 w 923925"/>
              <a:gd name="connsiteY0" fmla="*/ 351675 h 779749"/>
              <a:gd name="connsiteX1" fmla="*/ 276225 w 923925"/>
              <a:gd name="connsiteY1" fmla="*/ 18300 h 779749"/>
              <a:gd name="connsiteX2" fmla="*/ 581025 w 923925"/>
              <a:gd name="connsiteY2" fmla="*/ 770775 h 779749"/>
              <a:gd name="connsiteX3" fmla="*/ 923925 w 923925"/>
              <a:gd name="connsiteY3" fmla="*/ 427875 h 779749"/>
              <a:gd name="connsiteX0" fmla="*/ 0 w 838200"/>
              <a:gd name="connsiteY0" fmla="*/ 351675 h 777223"/>
              <a:gd name="connsiteX1" fmla="*/ 276225 w 838200"/>
              <a:gd name="connsiteY1" fmla="*/ 18300 h 777223"/>
              <a:gd name="connsiteX2" fmla="*/ 581025 w 838200"/>
              <a:gd name="connsiteY2" fmla="*/ 770775 h 777223"/>
              <a:gd name="connsiteX3" fmla="*/ 838200 w 838200"/>
              <a:gd name="connsiteY3" fmla="*/ 380250 h 777223"/>
              <a:gd name="connsiteX0" fmla="*/ 0 w 819150"/>
              <a:gd name="connsiteY0" fmla="*/ 351675 h 783778"/>
              <a:gd name="connsiteX1" fmla="*/ 276225 w 819150"/>
              <a:gd name="connsiteY1" fmla="*/ 18300 h 783778"/>
              <a:gd name="connsiteX2" fmla="*/ 581025 w 819150"/>
              <a:gd name="connsiteY2" fmla="*/ 770775 h 783778"/>
              <a:gd name="connsiteX3" fmla="*/ 819150 w 819150"/>
              <a:gd name="connsiteY3" fmla="*/ 485025 h 783778"/>
              <a:gd name="connsiteX0" fmla="*/ 0 w 819150"/>
              <a:gd name="connsiteY0" fmla="*/ 292375 h 721577"/>
              <a:gd name="connsiteX1" fmla="*/ 314325 w 819150"/>
              <a:gd name="connsiteY1" fmla="*/ 25675 h 721577"/>
              <a:gd name="connsiteX2" fmla="*/ 581025 w 819150"/>
              <a:gd name="connsiteY2" fmla="*/ 711475 h 721577"/>
              <a:gd name="connsiteX3" fmla="*/ 819150 w 819150"/>
              <a:gd name="connsiteY3" fmla="*/ 425725 h 721577"/>
              <a:gd name="connsiteX0" fmla="*/ 0 w 762000"/>
              <a:gd name="connsiteY0" fmla="*/ 407737 h 703589"/>
              <a:gd name="connsiteX1" fmla="*/ 257175 w 762000"/>
              <a:gd name="connsiteY1" fmla="*/ 7687 h 703589"/>
              <a:gd name="connsiteX2" fmla="*/ 523875 w 762000"/>
              <a:gd name="connsiteY2" fmla="*/ 693487 h 703589"/>
              <a:gd name="connsiteX3" fmla="*/ 762000 w 762000"/>
              <a:gd name="connsiteY3" fmla="*/ 407737 h 703589"/>
              <a:gd name="connsiteX0" fmla="*/ 0 w 762000"/>
              <a:gd name="connsiteY0" fmla="*/ 408048 h 703900"/>
              <a:gd name="connsiteX1" fmla="*/ 257175 w 762000"/>
              <a:gd name="connsiteY1" fmla="*/ 7998 h 703900"/>
              <a:gd name="connsiteX2" fmla="*/ 523875 w 762000"/>
              <a:gd name="connsiteY2" fmla="*/ 693798 h 703900"/>
              <a:gd name="connsiteX3" fmla="*/ 762000 w 762000"/>
              <a:gd name="connsiteY3" fmla="*/ 408048 h 703900"/>
              <a:gd name="connsiteX0" fmla="*/ 0 w 809625"/>
              <a:gd name="connsiteY0" fmla="*/ 408048 h 702006"/>
              <a:gd name="connsiteX1" fmla="*/ 257175 w 809625"/>
              <a:gd name="connsiteY1" fmla="*/ 7998 h 702006"/>
              <a:gd name="connsiteX2" fmla="*/ 523875 w 809625"/>
              <a:gd name="connsiteY2" fmla="*/ 693798 h 702006"/>
              <a:gd name="connsiteX3" fmla="*/ 809625 w 809625"/>
              <a:gd name="connsiteY3" fmla="*/ 379473 h 702006"/>
              <a:gd name="connsiteX0" fmla="*/ 0 w 809625"/>
              <a:gd name="connsiteY0" fmla="*/ 408048 h 694367"/>
              <a:gd name="connsiteX1" fmla="*/ 257175 w 809625"/>
              <a:gd name="connsiteY1" fmla="*/ 7998 h 694367"/>
              <a:gd name="connsiteX2" fmla="*/ 523875 w 809625"/>
              <a:gd name="connsiteY2" fmla="*/ 693798 h 694367"/>
              <a:gd name="connsiteX3" fmla="*/ 809625 w 809625"/>
              <a:gd name="connsiteY3" fmla="*/ 379473 h 694367"/>
              <a:gd name="connsiteX0" fmla="*/ 0 w 733425"/>
              <a:gd name="connsiteY0" fmla="*/ 408048 h 700911"/>
              <a:gd name="connsiteX1" fmla="*/ 257175 w 733425"/>
              <a:gd name="connsiteY1" fmla="*/ 7998 h 700911"/>
              <a:gd name="connsiteX2" fmla="*/ 523875 w 733425"/>
              <a:gd name="connsiteY2" fmla="*/ 693798 h 700911"/>
              <a:gd name="connsiteX3" fmla="*/ 733425 w 733425"/>
              <a:gd name="connsiteY3" fmla="*/ 360423 h 700911"/>
              <a:gd name="connsiteX0" fmla="*/ 0 w 733425"/>
              <a:gd name="connsiteY0" fmla="*/ 400535 h 693398"/>
              <a:gd name="connsiteX1" fmla="*/ 257175 w 733425"/>
              <a:gd name="connsiteY1" fmla="*/ 485 h 693398"/>
              <a:gd name="connsiteX2" fmla="*/ 523875 w 733425"/>
              <a:gd name="connsiteY2" fmla="*/ 686285 h 693398"/>
              <a:gd name="connsiteX3" fmla="*/ 733425 w 733425"/>
              <a:gd name="connsiteY3" fmla="*/ 352910 h 693398"/>
              <a:gd name="connsiteX0" fmla="*/ 0 w 733425"/>
              <a:gd name="connsiteY0" fmla="*/ 400535 h 693398"/>
              <a:gd name="connsiteX1" fmla="*/ 257175 w 733425"/>
              <a:gd name="connsiteY1" fmla="*/ 485 h 693398"/>
              <a:gd name="connsiteX2" fmla="*/ 523875 w 733425"/>
              <a:gd name="connsiteY2" fmla="*/ 686285 h 693398"/>
              <a:gd name="connsiteX3" fmla="*/ 733425 w 733425"/>
              <a:gd name="connsiteY3" fmla="*/ 352910 h 693398"/>
              <a:gd name="connsiteX0" fmla="*/ 0 w 733425"/>
              <a:gd name="connsiteY0" fmla="*/ 400535 h 686612"/>
              <a:gd name="connsiteX1" fmla="*/ 257175 w 733425"/>
              <a:gd name="connsiteY1" fmla="*/ 485 h 686612"/>
              <a:gd name="connsiteX2" fmla="*/ 523875 w 733425"/>
              <a:gd name="connsiteY2" fmla="*/ 686285 h 686612"/>
              <a:gd name="connsiteX3" fmla="*/ 733425 w 733425"/>
              <a:gd name="connsiteY3" fmla="*/ 352910 h 686612"/>
              <a:gd name="connsiteX0" fmla="*/ 0 w 733425"/>
              <a:gd name="connsiteY0" fmla="*/ 408048 h 694125"/>
              <a:gd name="connsiteX1" fmla="*/ 257175 w 733425"/>
              <a:gd name="connsiteY1" fmla="*/ 7998 h 694125"/>
              <a:gd name="connsiteX2" fmla="*/ 561975 w 733425"/>
              <a:gd name="connsiteY2" fmla="*/ 693798 h 694125"/>
              <a:gd name="connsiteX3" fmla="*/ 733425 w 733425"/>
              <a:gd name="connsiteY3" fmla="*/ 360423 h 694125"/>
              <a:gd name="connsiteX0" fmla="*/ 0 w 809625"/>
              <a:gd name="connsiteY0" fmla="*/ 408048 h 698665"/>
              <a:gd name="connsiteX1" fmla="*/ 257175 w 809625"/>
              <a:gd name="connsiteY1" fmla="*/ 7998 h 698665"/>
              <a:gd name="connsiteX2" fmla="*/ 561975 w 809625"/>
              <a:gd name="connsiteY2" fmla="*/ 693798 h 698665"/>
              <a:gd name="connsiteX3" fmla="*/ 809625 w 809625"/>
              <a:gd name="connsiteY3" fmla="*/ 312798 h 698665"/>
              <a:gd name="connsiteX0" fmla="*/ 0 w 809625"/>
              <a:gd name="connsiteY0" fmla="*/ 408048 h 698665"/>
              <a:gd name="connsiteX1" fmla="*/ 257175 w 809625"/>
              <a:gd name="connsiteY1" fmla="*/ 7998 h 698665"/>
              <a:gd name="connsiteX2" fmla="*/ 561975 w 809625"/>
              <a:gd name="connsiteY2" fmla="*/ 693798 h 698665"/>
              <a:gd name="connsiteX3" fmla="*/ 809625 w 809625"/>
              <a:gd name="connsiteY3" fmla="*/ 312798 h 69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5" h="698665">
                <a:moveTo>
                  <a:pt x="0" y="408048"/>
                </a:moveTo>
                <a:cubicBezTo>
                  <a:pt x="96044" y="129442"/>
                  <a:pt x="163513" y="-39627"/>
                  <a:pt x="257175" y="7998"/>
                </a:cubicBezTo>
                <a:cubicBezTo>
                  <a:pt x="350838" y="55623"/>
                  <a:pt x="469900" y="642998"/>
                  <a:pt x="561975" y="693798"/>
                </a:cubicBezTo>
                <a:cubicBezTo>
                  <a:pt x="654050" y="744598"/>
                  <a:pt x="746125" y="382648"/>
                  <a:pt x="809625" y="312798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Isosceles Triangle 16"/>
          <p:cNvSpPr/>
          <p:nvPr/>
        </p:nvSpPr>
        <p:spPr bwMode="auto">
          <a:xfrm rot="5400000">
            <a:off x="5221264" y="2389288"/>
            <a:ext cx="904397" cy="701059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469718" y="2276872"/>
            <a:ext cx="2160240" cy="93610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553825" y="2375585"/>
            <a:ext cx="930266" cy="7284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8709395" y="2511917"/>
            <a:ext cx="619125" cy="457200"/>
          </a:xfrm>
          <a:custGeom>
            <a:avLst/>
            <a:gdLst>
              <a:gd name="connsiteX0" fmla="*/ 0 w 619125"/>
              <a:gd name="connsiteY0" fmla="*/ 438150 h 457200"/>
              <a:gd name="connsiteX1" fmla="*/ 104775 w 619125"/>
              <a:gd name="connsiteY1" fmla="*/ 371475 h 457200"/>
              <a:gd name="connsiteX2" fmla="*/ 180975 w 619125"/>
              <a:gd name="connsiteY2" fmla="*/ 0 h 457200"/>
              <a:gd name="connsiteX3" fmla="*/ 314325 w 619125"/>
              <a:gd name="connsiteY3" fmla="*/ 0 h 457200"/>
              <a:gd name="connsiteX4" fmla="*/ 314325 w 619125"/>
              <a:gd name="connsiteY4" fmla="*/ 9525 h 457200"/>
              <a:gd name="connsiteX5" fmla="*/ 323850 w 619125"/>
              <a:gd name="connsiteY5" fmla="*/ 0 h 457200"/>
              <a:gd name="connsiteX6" fmla="*/ 466725 w 619125"/>
              <a:gd name="connsiteY6" fmla="*/ 0 h 457200"/>
              <a:gd name="connsiteX7" fmla="*/ 542925 w 619125"/>
              <a:gd name="connsiteY7" fmla="*/ 409575 h 457200"/>
              <a:gd name="connsiteX8" fmla="*/ 619125 w 619125"/>
              <a:gd name="connsiteY8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125" h="457200">
                <a:moveTo>
                  <a:pt x="0" y="438150"/>
                </a:moveTo>
                <a:lnTo>
                  <a:pt x="104775" y="371475"/>
                </a:lnTo>
                <a:lnTo>
                  <a:pt x="180975" y="0"/>
                </a:lnTo>
                <a:lnTo>
                  <a:pt x="314325" y="0"/>
                </a:lnTo>
                <a:lnTo>
                  <a:pt x="314325" y="9525"/>
                </a:lnTo>
                <a:lnTo>
                  <a:pt x="323850" y="0"/>
                </a:lnTo>
                <a:lnTo>
                  <a:pt x="466725" y="0"/>
                </a:lnTo>
                <a:lnTo>
                  <a:pt x="542925" y="409575"/>
                </a:lnTo>
                <a:lnTo>
                  <a:pt x="619125" y="45720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2" name="Straight Connector 21"/>
          <p:cNvCxnSpPr>
            <a:stCxn id="12" idx="6"/>
            <a:endCxn id="17" idx="3"/>
          </p:cNvCxnSpPr>
          <p:nvPr/>
        </p:nvCxnSpPr>
        <p:spPr bwMode="auto">
          <a:xfrm flipV="1">
            <a:off x="2639616" y="2739818"/>
            <a:ext cx="2683317" cy="510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7" idx="0"/>
            <a:endCxn id="27" idx="0"/>
          </p:cNvCxnSpPr>
          <p:nvPr/>
        </p:nvCxnSpPr>
        <p:spPr bwMode="auto">
          <a:xfrm>
            <a:off x="6023992" y="2739818"/>
            <a:ext cx="950689" cy="1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6974681" y="2590800"/>
            <a:ext cx="597694" cy="295275"/>
          </a:xfrm>
          <a:custGeom>
            <a:avLst/>
            <a:gdLst>
              <a:gd name="connsiteX0" fmla="*/ 0 w 647700"/>
              <a:gd name="connsiteY0" fmla="*/ 152400 h 295275"/>
              <a:gd name="connsiteX1" fmla="*/ 114300 w 647700"/>
              <a:gd name="connsiteY1" fmla="*/ 0 h 295275"/>
              <a:gd name="connsiteX2" fmla="*/ 228600 w 647700"/>
              <a:gd name="connsiteY2" fmla="*/ 295275 h 295275"/>
              <a:gd name="connsiteX3" fmla="*/ 352425 w 647700"/>
              <a:gd name="connsiteY3" fmla="*/ 0 h 295275"/>
              <a:gd name="connsiteX4" fmla="*/ 466725 w 647700"/>
              <a:gd name="connsiteY4" fmla="*/ 295275 h 295275"/>
              <a:gd name="connsiteX5" fmla="*/ 581025 w 647700"/>
              <a:gd name="connsiteY5" fmla="*/ 9525 h 295275"/>
              <a:gd name="connsiteX6" fmla="*/ 647700 w 647700"/>
              <a:gd name="connsiteY6" fmla="*/ 133350 h 295275"/>
              <a:gd name="connsiteX0" fmla="*/ 0 w 647700"/>
              <a:gd name="connsiteY0" fmla="*/ 152400 h 295275"/>
              <a:gd name="connsiteX1" fmla="*/ 114300 w 647700"/>
              <a:gd name="connsiteY1" fmla="*/ 0 h 295275"/>
              <a:gd name="connsiteX2" fmla="*/ 192881 w 647700"/>
              <a:gd name="connsiteY2" fmla="*/ 295275 h 295275"/>
              <a:gd name="connsiteX3" fmla="*/ 352425 w 647700"/>
              <a:gd name="connsiteY3" fmla="*/ 0 h 295275"/>
              <a:gd name="connsiteX4" fmla="*/ 466725 w 647700"/>
              <a:gd name="connsiteY4" fmla="*/ 295275 h 295275"/>
              <a:gd name="connsiteX5" fmla="*/ 581025 w 647700"/>
              <a:gd name="connsiteY5" fmla="*/ 9525 h 295275"/>
              <a:gd name="connsiteX6" fmla="*/ 647700 w 647700"/>
              <a:gd name="connsiteY6" fmla="*/ 133350 h 295275"/>
              <a:gd name="connsiteX0" fmla="*/ 0 w 647700"/>
              <a:gd name="connsiteY0" fmla="*/ 152400 h 295275"/>
              <a:gd name="connsiteX1" fmla="*/ 114300 w 647700"/>
              <a:gd name="connsiteY1" fmla="*/ 0 h 295275"/>
              <a:gd name="connsiteX2" fmla="*/ 192881 w 647700"/>
              <a:gd name="connsiteY2" fmla="*/ 295275 h 295275"/>
              <a:gd name="connsiteX3" fmla="*/ 352425 w 647700"/>
              <a:gd name="connsiteY3" fmla="*/ 0 h 295275"/>
              <a:gd name="connsiteX4" fmla="*/ 433387 w 647700"/>
              <a:gd name="connsiteY4" fmla="*/ 295275 h 295275"/>
              <a:gd name="connsiteX5" fmla="*/ 581025 w 647700"/>
              <a:gd name="connsiteY5" fmla="*/ 9525 h 295275"/>
              <a:gd name="connsiteX6" fmla="*/ 647700 w 647700"/>
              <a:gd name="connsiteY6" fmla="*/ 133350 h 295275"/>
              <a:gd name="connsiteX0" fmla="*/ 0 w 659607"/>
              <a:gd name="connsiteY0" fmla="*/ 152400 h 295275"/>
              <a:gd name="connsiteX1" fmla="*/ 114300 w 659607"/>
              <a:gd name="connsiteY1" fmla="*/ 0 h 295275"/>
              <a:gd name="connsiteX2" fmla="*/ 192881 w 659607"/>
              <a:gd name="connsiteY2" fmla="*/ 295275 h 295275"/>
              <a:gd name="connsiteX3" fmla="*/ 352425 w 659607"/>
              <a:gd name="connsiteY3" fmla="*/ 0 h 295275"/>
              <a:gd name="connsiteX4" fmla="*/ 433387 w 659607"/>
              <a:gd name="connsiteY4" fmla="*/ 295275 h 295275"/>
              <a:gd name="connsiteX5" fmla="*/ 581025 w 659607"/>
              <a:gd name="connsiteY5" fmla="*/ 9525 h 295275"/>
              <a:gd name="connsiteX6" fmla="*/ 659607 w 659607"/>
              <a:gd name="connsiteY6" fmla="*/ 154781 h 295275"/>
              <a:gd name="connsiteX0" fmla="*/ 0 w 628651"/>
              <a:gd name="connsiteY0" fmla="*/ 150018 h 295275"/>
              <a:gd name="connsiteX1" fmla="*/ 83344 w 628651"/>
              <a:gd name="connsiteY1" fmla="*/ 0 h 295275"/>
              <a:gd name="connsiteX2" fmla="*/ 161925 w 628651"/>
              <a:gd name="connsiteY2" fmla="*/ 295275 h 295275"/>
              <a:gd name="connsiteX3" fmla="*/ 321469 w 628651"/>
              <a:gd name="connsiteY3" fmla="*/ 0 h 295275"/>
              <a:gd name="connsiteX4" fmla="*/ 402431 w 628651"/>
              <a:gd name="connsiteY4" fmla="*/ 295275 h 295275"/>
              <a:gd name="connsiteX5" fmla="*/ 550069 w 628651"/>
              <a:gd name="connsiteY5" fmla="*/ 9525 h 295275"/>
              <a:gd name="connsiteX6" fmla="*/ 628651 w 628651"/>
              <a:gd name="connsiteY6" fmla="*/ 154781 h 295275"/>
              <a:gd name="connsiteX0" fmla="*/ 0 w 609601"/>
              <a:gd name="connsiteY0" fmla="*/ 150018 h 295275"/>
              <a:gd name="connsiteX1" fmla="*/ 83344 w 609601"/>
              <a:gd name="connsiteY1" fmla="*/ 0 h 295275"/>
              <a:gd name="connsiteX2" fmla="*/ 161925 w 609601"/>
              <a:gd name="connsiteY2" fmla="*/ 295275 h 295275"/>
              <a:gd name="connsiteX3" fmla="*/ 321469 w 609601"/>
              <a:gd name="connsiteY3" fmla="*/ 0 h 295275"/>
              <a:gd name="connsiteX4" fmla="*/ 402431 w 609601"/>
              <a:gd name="connsiteY4" fmla="*/ 295275 h 295275"/>
              <a:gd name="connsiteX5" fmla="*/ 550069 w 609601"/>
              <a:gd name="connsiteY5" fmla="*/ 9525 h 295275"/>
              <a:gd name="connsiteX6" fmla="*/ 609601 w 609601"/>
              <a:gd name="connsiteY6" fmla="*/ 154781 h 295275"/>
              <a:gd name="connsiteX0" fmla="*/ 0 w 597694"/>
              <a:gd name="connsiteY0" fmla="*/ 150018 h 295275"/>
              <a:gd name="connsiteX1" fmla="*/ 83344 w 597694"/>
              <a:gd name="connsiteY1" fmla="*/ 0 h 295275"/>
              <a:gd name="connsiteX2" fmla="*/ 161925 w 597694"/>
              <a:gd name="connsiteY2" fmla="*/ 295275 h 295275"/>
              <a:gd name="connsiteX3" fmla="*/ 321469 w 597694"/>
              <a:gd name="connsiteY3" fmla="*/ 0 h 295275"/>
              <a:gd name="connsiteX4" fmla="*/ 402431 w 597694"/>
              <a:gd name="connsiteY4" fmla="*/ 295275 h 295275"/>
              <a:gd name="connsiteX5" fmla="*/ 550069 w 597694"/>
              <a:gd name="connsiteY5" fmla="*/ 9525 h 295275"/>
              <a:gd name="connsiteX6" fmla="*/ 597694 w 597694"/>
              <a:gd name="connsiteY6" fmla="*/ 154781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4" h="295275">
                <a:moveTo>
                  <a:pt x="0" y="150018"/>
                </a:moveTo>
                <a:lnTo>
                  <a:pt x="83344" y="0"/>
                </a:lnTo>
                <a:lnTo>
                  <a:pt x="161925" y="295275"/>
                </a:lnTo>
                <a:lnTo>
                  <a:pt x="321469" y="0"/>
                </a:lnTo>
                <a:lnTo>
                  <a:pt x="402431" y="295275"/>
                </a:lnTo>
                <a:lnTo>
                  <a:pt x="550069" y="9525"/>
                </a:lnTo>
                <a:lnTo>
                  <a:pt x="597694" y="154781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7572375" y="2738438"/>
            <a:ext cx="894664" cy="648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6342814" y="2739817"/>
            <a:ext cx="617282" cy="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6821320" y="2140680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-20 dB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692696"/>
            <a:ext cx="7058372" cy="56996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Ioannis Sarris, u-blox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 bwMode="auto">
          <a:xfrm>
            <a:off x="6665565" y="2276872"/>
            <a:ext cx="473660" cy="53810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4272" y="1517382"/>
            <a:ext cx="89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 dB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9781" y="2411369"/>
            <a:ext cx="89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-26 dB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8288" y="2582793"/>
            <a:ext cx="89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-32 dB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31318" y="2814981"/>
            <a:ext cx="89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-40 dB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34605" y="2966951"/>
            <a:ext cx="89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-45 dB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40416" y="3125130"/>
            <a:ext cx="89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-50 dB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567457" y="1667186"/>
            <a:ext cx="1365665" cy="1737712"/>
            <a:chOff x="6911273" y="1667186"/>
            <a:chExt cx="1365665" cy="173771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Oval 14"/>
            <p:cNvSpPr/>
            <p:nvPr/>
          </p:nvSpPr>
          <p:spPr bwMode="auto">
            <a:xfrm flipH="1">
              <a:off x="8240938" y="3368898"/>
              <a:ext cx="36000" cy="36000"/>
            </a:xfrm>
            <a:prstGeom prst="ellipse">
              <a:avLst/>
            </a:prstGeom>
            <a:grp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 flipH="1">
              <a:off x="7792127" y="3194836"/>
              <a:ext cx="36000" cy="36000"/>
            </a:xfrm>
            <a:prstGeom prst="ellipse">
              <a:avLst/>
            </a:prstGeom>
            <a:grp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flipH="1">
              <a:off x="7363445" y="3024671"/>
              <a:ext cx="36000" cy="36000"/>
            </a:xfrm>
            <a:prstGeom prst="ellipse">
              <a:avLst/>
            </a:prstGeom>
            <a:grp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flipH="1">
              <a:off x="7000422" y="2756663"/>
              <a:ext cx="36000" cy="36000"/>
            </a:xfrm>
            <a:prstGeom prst="ellipse">
              <a:avLst/>
            </a:prstGeom>
            <a:grp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flipH="1">
              <a:off x="6959179" y="2591098"/>
              <a:ext cx="36000" cy="36000"/>
            </a:xfrm>
            <a:prstGeom prst="ellipse">
              <a:avLst/>
            </a:prstGeom>
            <a:grp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      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 flipH="1">
              <a:off x="6911273" y="1667186"/>
              <a:ext cx="36000" cy="36000"/>
            </a:xfrm>
            <a:prstGeom prst="ellipse">
              <a:avLst/>
            </a:prstGeom>
            <a:grp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4" name="Content Placeholder 7"/>
          <p:cNvSpPr txBox="1">
            <a:spLocks/>
          </p:cNvSpPr>
          <p:nvPr/>
        </p:nvSpPr>
        <p:spPr bwMode="auto">
          <a:xfrm>
            <a:off x="914401" y="764705"/>
            <a:ext cx="3093367" cy="5329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2000" kern="0" dirty="0" smtClean="0"/>
              <a:t>Issue with specific waveform, can be fixed with proper windowing</a:t>
            </a:r>
          </a:p>
          <a:p>
            <a:pPr marL="0" indent="0"/>
            <a:endParaRPr lang="en-US" sz="2000" kern="0" dirty="0" smtClean="0"/>
          </a:p>
          <a:p>
            <a:pPr marL="0" indent="0"/>
            <a:r>
              <a:rPr lang="en-US" sz="2000" kern="0" dirty="0" smtClean="0"/>
              <a:t>From  </a:t>
            </a:r>
            <a:r>
              <a:rPr lang="en-US" sz="2000" kern="0" dirty="0" smtClean="0"/>
              <a:t>f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000" kern="0" dirty="0" smtClean="0"/>
              <a:t>15 MHz up to f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000" kern="0" dirty="0" smtClean="0"/>
              <a:t>25 MHz mask is linear</a:t>
            </a:r>
          </a:p>
          <a:p>
            <a:pPr marL="0" indent="0"/>
            <a:endParaRPr lang="en-US" sz="2000" kern="0" dirty="0" smtClean="0"/>
          </a:p>
          <a:p>
            <a:pPr marL="0" indent="0"/>
            <a:endParaRPr lang="en-US" sz="2000" kern="0" dirty="0" smtClean="0"/>
          </a:p>
          <a:p>
            <a:pPr marL="0" indent="0"/>
            <a:r>
              <a:rPr lang="en-US" sz="1800" kern="0" dirty="0" smtClean="0"/>
              <a:t>Note 1: </a:t>
            </a:r>
            <a:r>
              <a:rPr lang="en-US" sz="1800" b="0" kern="0" dirty="0" smtClean="0"/>
              <a:t>Measurement </a:t>
            </a:r>
            <a:r>
              <a:rPr lang="en-US" sz="1800" b="0" kern="0" dirty="0" smtClean="0"/>
              <a:t>at room temperature (~23 C</a:t>
            </a:r>
            <a:r>
              <a:rPr lang="en-US" sz="1800" b="0" kern="0" dirty="0" smtClean="0"/>
              <a:t>)</a:t>
            </a:r>
          </a:p>
          <a:p>
            <a:pPr marL="0" indent="0"/>
            <a:endParaRPr lang="en-US" sz="1800" b="0" kern="0" dirty="0" smtClean="0"/>
          </a:p>
          <a:p>
            <a:pPr marL="0" indent="0"/>
            <a:r>
              <a:rPr lang="en-US" sz="1800" kern="0" dirty="0"/>
              <a:t>Note </a:t>
            </a:r>
            <a:r>
              <a:rPr lang="en-US" sz="1800" kern="0" dirty="0" smtClean="0"/>
              <a:t>2: </a:t>
            </a:r>
            <a:r>
              <a:rPr lang="en-US" sz="1800" b="0" kern="0" dirty="0" smtClean="0"/>
              <a:t>Results are optimistic due to good phase and thermal noise characteristics of VSG</a:t>
            </a:r>
            <a:endParaRPr lang="en-US" sz="2000" kern="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791744" y="1667186"/>
            <a:ext cx="2706423" cy="744183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938905" y="2719146"/>
            <a:ext cx="2013079" cy="386847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8" name="Oval 27"/>
          <p:cNvSpPr/>
          <p:nvPr/>
        </p:nvSpPr>
        <p:spPr bwMode="auto">
          <a:xfrm rot="20301347">
            <a:off x="5042980" y="3057912"/>
            <a:ext cx="1946942" cy="5755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7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14401" y="764705"/>
            <a:ext cx="3093367" cy="5329710"/>
          </a:xfrm>
        </p:spPr>
        <p:txBody>
          <a:bodyPr/>
          <a:lstStyle/>
          <a:p>
            <a:pPr marL="0" indent="0"/>
            <a:r>
              <a:rPr lang="en-US" sz="2000" dirty="0" err="1" smtClean="0"/>
              <a:t>Tx</a:t>
            </a:r>
            <a:r>
              <a:rPr lang="en-US" sz="2000" dirty="0" smtClean="0"/>
              <a:t> EVM: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en-US" sz="2000" dirty="0" smtClean="0"/>
              <a:t>-33 dBm</a:t>
            </a:r>
          </a:p>
          <a:p>
            <a:pPr marL="0" indent="0"/>
            <a:r>
              <a:rPr lang="en-US" sz="2000" b="0" dirty="0" smtClean="0"/>
              <a:t>Increasing the </a:t>
            </a:r>
            <a:r>
              <a:rPr lang="en-US" sz="2000" b="0" dirty="0" err="1" smtClean="0"/>
              <a:t>Tx</a:t>
            </a:r>
            <a:r>
              <a:rPr lang="en-US" sz="2000" b="0" dirty="0" smtClean="0"/>
              <a:t> power further violates compliance with spectrum mask and reduces EVM (~3dB loss for 1dB more </a:t>
            </a:r>
            <a:r>
              <a:rPr lang="en-US" sz="2000" b="0" dirty="0" err="1" smtClean="0"/>
              <a:t>Tx</a:t>
            </a:r>
            <a:r>
              <a:rPr lang="en-US" sz="2000" b="0" dirty="0" smtClean="0"/>
              <a:t> power)</a:t>
            </a:r>
          </a:p>
          <a:p>
            <a:pPr marL="0" indent="0"/>
            <a:endParaRPr lang="en-US" sz="2000" b="0" dirty="0" smtClean="0"/>
          </a:p>
          <a:p>
            <a:pPr marL="0" indent="0"/>
            <a:endParaRPr lang="en-US" sz="2000" b="0" dirty="0"/>
          </a:p>
          <a:p>
            <a:pPr marL="0" indent="0"/>
            <a:r>
              <a:rPr lang="en-US" sz="2000" dirty="0" err="1" smtClean="0"/>
              <a:t>Tx</a:t>
            </a:r>
            <a:r>
              <a:rPr lang="en-US" sz="2000" dirty="0" smtClean="0"/>
              <a:t> </a:t>
            </a:r>
            <a:r>
              <a:rPr lang="en-US" sz="2000" dirty="0"/>
              <a:t>power </a:t>
            </a:r>
            <a:r>
              <a:rPr lang="en-US" sz="2000" dirty="0" smtClean="0"/>
              <a:t>(losses </a:t>
            </a:r>
            <a:r>
              <a:rPr lang="en-US" sz="2000" dirty="0"/>
              <a:t>and </a:t>
            </a:r>
            <a:r>
              <a:rPr lang="en-US" sz="2000" dirty="0" smtClean="0"/>
              <a:t>attenuation are de-embedded):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25.3 </a:t>
            </a:r>
            <a:r>
              <a:rPr lang="en-US" sz="2000" dirty="0" smtClean="0"/>
              <a:t>dBm</a:t>
            </a:r>
            <a:endParaRPr lang="en-US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1768" b="13243"/>
          <a:stretch/>
        </p:blipFill>
        <p:spPr>
          <a:xfrm>
            <a:off x="4151784" y="692696"/>
            <a:ext cx="7128792" cy="566026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Ioannis Sarris, u-blox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1" name="Oval 10"/>
          <p:cNvSpPr/>
          <p:nvPr/>
        </p:nvSpPr>
        <p:spPr bwMode="auto">
          <a:xfrm>
            <a:off x="7320136" y="5661248"/>
            <a:ext cx="792088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320136" y="2708920"/>
            <a:ext cx="792088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9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3DB1B-A9AA-4DD4-85AC-A7EFB499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0" y="533401"/>
            <a:ext cx="7770813" cy="1065213"/>
          </a:xfrm>
        </p:spPr>
        <p:txBody>
          <a:bodyPr/>
          <a:lstStyle/>
          <a:p>
            <a:r>
              <a:rPr lang="en-US" dirty="0"/>
              <a:t>20MHz Spectrum Mask: Class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D13881-3222-4574-B6F8-6A1C0BADA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4715DE8-C95D-47BB-A958-953B3F2EE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705695"/>
              </p:ext>
            </p:extLst>
          </p:nvPr>
        </p:nvGraphicFramePr>
        <p:xfrm>
          <a:off x="847367" y="1598614"/>
          <a:ext cx="7770814" cy="13139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7998">
                  <a:extLst>
                    <a:ext uri="{9D8B030D-6E8A-4147-A177-3AD203B41FA5}">
                      <a16:colId xmlns:a16="http://schemas.microsoft.com/office/drawing/2014/main" xmlns="" val="3005990391"/>
                    </a:ext>
                  </a:extLst>
                </a:gridCol>
                <a:gridCol w="1444705">
                  <a:extLst>
                    <a:ext uri="{9D8B030D-6E8A-4147-A177-3AD203B41FA5}">
                      <a16:colId xmlns:a16="http://schemas.microsoft.com/office/drawing/2014/main" xmlns="" val="74157971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8355654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31019227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1735734103"/>
                    </a:ext>
                  </a:extLst>
                </a:gridCol>
                <a:gridCol w="1408111">
                  <a:extLst>
                    <a:ext uri="{9D8B030D-6E8A-4147-A177-3AD203B41FA5}">
                      <a16:colId xmlns:a16="http://schemas.microsoft.com/office/drawing/2014/main" xmlns="" val="2886800692"/>
                    </a:ext>
                  </a:extLst>
                </a:gridCol>
              </a:tblGrid>
              <a:tr h="430063">
                <a:tc row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Permitted power </a:t>
                      </a:r>
                      <a:r>
                        <a:rPr lang="en-US" dirty="0" smtClean="0"/>
                        <a:t>spectral </a:t>
                      </a:r>
                      <a:r>
                        <a:rPr lang="en-US" dirty="0"/>
                        <a:t>density, </a:t>
                      </a:r>
                      <a:r>
                        <a:rPr lang="en-US" dirty="0" err="1"/>
                        <a:t>dBr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5056984"/>
                  </a:ext>
                </a:extLst>
              </a:tr>
              <a:tr h="1455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+/-4.5 MHz offset (+/-f1)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+/-5 MHz offset (+/-f2)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+/-5.5MHz offset (+/-f</a:t>
                      </a:r>
                      <a:r>
                        <a:rPr lang="en-US" altLang="zh-CN" sz="1400" dirty="0"/>
                        <a:t>3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+/-1</a:t>
                      </a:r>
                      <a:r>
                        <a:rPr lang="en-US" altLang="zh-CN" sz="1400" dirty="0"/>
                        <a:t>0</a:t>
                      </a:r>
                      <a:r>
                        <a:rPr lang="en-US" sz="1400" dirty="0"/>
                        <a:t>MHz offset (+/-f4)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+/-15MHz offset (+/-f5)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5947971"/>
                  </a:ext>
                </a:extLst>
              </a:tr>
              <a:tr h="3487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11p 10MHz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861014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ED2AF1BE-50B7-436D-955D-ED122F87D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384029"/>
              </p:ext>
            </p:extLst>
          </p:nvPr>
        </p:nvGraphicFramePr>
        <p:xfrm>
          <a:off x="847367" y="2923180"/>
          <a:ext cx="7770814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7998">
                  <a:extLst>
                    <a:ext uri="{9D8B030D-6E8A-4147-A177-3AD203B41FA5}">
                      <a16:colId xmlns:a16="http://schemas.microsoft.com/office/drawing/2014/main" xmlns="" val="3005990391"/>
                    </a:ext>
                  </a:extLst>
                </a:gridCol>
                <a:gridCol w="1444705">
                  <a:extLst>
                    <a:ext uri="{9D8B030D-6E8A-4147-A177-3AD203B41FA5}">
                      <a16:colId xmlns:a16="http://schemas.microsoft.com/office/drawing/2014/main" xmlns="" val="74157971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8355654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31019227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1735734103"/>
                    </a:ext>
                  </a:extLst>
                </a:gridCol>
                <a:gridCol w="1408111">
                  <a:extLst>
                    <a:ext uri="{9D8B030D-6E8A-4147-A177-3AD203B41FA5}">
                      <a16:colId xmlns:a16="http://schemas.microsoft.com/office/drawing/2014/main" xmlns="" val="2886800692"/>
                    </a:ext>
                  </a:extLst>
                </a:gridCol>
              </a:tblGrid>
              <a:tr h="47411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+/-9 MHz offset (+/-f1)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+/-10 MHz offset (+/-f2)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+/-11MHz offset (+/-f</a:t>
                      </a:r>
                      <a:r>
                        <a:rPr lang="en-US" altLang="zh-CN" sz="1400" dirty="0"/>
                        <a:t>3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</a:t>
                      </a:r>
                      <a:r>
                        <a:rPr lang="en-US" altLang="zh-CN" sz="1400" dirty="0"/>
                        <a:t>20</a:t>
                      </a:r>
                      <a:r>
                        <a:rPr lang="en-US" sz="1400" dirty="0"/>
                        <a:t>MHz offset (+/-f4)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+/-30MHz offset (+/-f5)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5566213"/>
                  </a:ext>
                </a:extLst>
              </a:tr>
              <a:tr h="3487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11p 20MHz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861014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EADC591-92DC-4E33-855A-417EDC535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52941"/>
              </p:ext>
            </p:extLst>
          </p:nvPr>
        </p:nvGraphicFramePr>
        <p:xfrm>
          <a:off x="847367" y="4374345"/>
          <a:ext cx="8496303" cy="1466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3005990391"/>
                    </a:ext>
                  </a:extLst>
                </a:gridCol>
                <a:gridCol w="1143258">
                  <a:extLst>
                    <a:ext uri="{9D8B030D-6E8A-4147-A177-3AD203B41FA5}">
                      <a16:colId xmlns:a16="http://schemas.microsoft.com/office/drawing/2014/main" xmlns="" val="741579716"/>
                    </a:ext>
                  </a:extLst>
                </a:gridCol>
                <a:gridCol w="1161863">
                  <a:extLst>
                    <a:ext uri="{9D8B030D-6E8A-4147-A177-3AD203B41FA5}">
                      <a16:colId xmlns:a16="http://schemas.microsoft.com/office/drawing/2014/main" xmlns="" val="383556547"/>
                    </a:ext>
                  </a:extLst>
                </a:gridCol>
                <a:gridCol w="1316778">
                  <a:extLst>
                    <a:ext uri="{9D8B030D-6E8A-4147-A177-3AD203B41FA5}">
                      <a16:colId xmlns:a16="http://schemas.microsoft.com/office/drawing/2014/main" xmlns="" val="3310192276"/>
                    </a:ext>
                  </a:extLst>
                </a:gridCol>
                <a:gridCol w="1239321">
                  <a:extLst>
                    <a:ext uri="{9D8B030D-6E8A-4147-A177-3AD203B41FA5}">
                      <a16:colId xmlns:a16="http://schemas.microsoft.com/office/drawing/2014/main" xmlns="" val="1735734103"/>
                    </a:ext>
                  </a:extLst>
                </a:gridCol>
                <a:gridCol w="1196684">
                  <a:extLst>
                    <a:ext uri="{9D8B030D-6E8A-4147-A177-3AD203B41FA5}">
                      <a16:colId xmlns:a16="http://schemas.microsoft.com/office/drawing/2014/main" xmlns="" val="2886800692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xmlns="" val="3539927653"/>
                    </a:ext>
                  </a:extLst>
                </a:gridCol>
              </a:tblGrid>
              <a:tr h="430063">
                <a:tc row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Permitted power </a:t>
                      </a:r>
                      <a:r>
                        <a:rPr lang="en-US" dirty="0" smtClean="0"/>
                        <a:t>spectral </a:t>
                      </a:r>
                      <a:r>
                        <a:rPr lang="en-US" dirty="0"/>
                        <a:t>density, </a:t>
                      </a:r>
                      <a:r>
                        <a:rPr lang="en-US" dirty="0" err="1"/>
                        <a:t>dBr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5056984"/>
                  </a:ext>
                </a:extLst>
              </a:tr>
              <a:tr h="1455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+/-9.5 MHz offset (+/-f1)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+/-10 MHz offset (+/-f2)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+/-10.5MHz offset (+/-f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MHz offset (+/-f4)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+/-20MHz offset (+/-f5)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+/-2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MHz offset (+/-f6)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59479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Class</a:t>
                      </a:r>
                      <a:r>
                        <a:rPr lang="en-US" sz="1400" baseline="0" dirty="0" smtClean="0"/>
                        <a:t>-C2</a:t>
                      </a:r>
                      <a:r>
                        <a:rPr lang="en-US" sz="1400" dirty="0" smtClean="0"/>
                        <a:t> 20MHz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-45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4349181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6820686" y="4661975"/>
            <a:ext cx="1440160" cy="128730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3670" y="3597226"/>
            <a:ext cx="2368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Definition is redundant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8040216" y="4058891"/>
            <a:ext cx="1303454" cy="60308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627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more stringent mask than 20 MHz Class C is achievable @ </a:t>
            </a:r>
            <a:r>
              <a:rPr lang="en-US" dirty="0" err="1"/>
              <a:t>P</a:t>
            </a:r>
            <a:r>
              <a:rPr lang="en-US" baseline="-25000" dirty="0" err="1"/>
              <a:t>Tx</a:t>
            </a:r>
            <a:r>
              <a:rPr lang="en-US" baseline="-25000" dirty="0"/>
              <a:t> </a:t>
            </a:r>
            <a:r>
              <a:rPr lang="en-US" dirty="0" smtClean="0"/>
              <a:t>=25 dBm</a:t>
            </a:r>
            <a:endParaRPr lang="en-US" baseline="-25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Increasing the power further not only violates mask compliance but reduces </a:t>
            </a:r>
            <a:r>
              <a:rPr lang="en-US" dirty="0" err="1" smtClean="0"/>
              <a:t>Tx</a:t>
            </a:r>
            <a:r>
              <a:rPr lang="en-US" dirty="0" smtClean="0"/>
              <a:t> EVM to levels where 256-QAM will not be achievable (&lt; 32 dB)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Proposed spectrum mask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Ioannis Sarris, u-blox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EADC591-92DC-4E33-855A-417EDC535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75632"/>
              </p:ext>
            </p:extLst>
          </p:nvPr>
        </p:nvGraphicFramePr>
        <p:xfrm>
          <a:off x="2495932" y="3906833"/>
          <a:ext cx="7299619" cy="1466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3005990391"/>
                    </a:ext>
                  </a:extLst>
                </a:gridCol>
                <a:gridCol w="1143258">
                  <a:extLst>
                    <a:ext uri="{9D8B030D-6E8A-4147-A177-3AD203B41FA5}">
                      <a16:colId xmlns:a16="http://schemas.microsoft.com/office/drawing/2014/main" xmlns="" val="741579716"/>
                    </a:ext>
                  </a:extLst>
                </a:gridCol>
                <a:gridCol w="1161863">
                  <a:extLst>
                    <a:ext uri="{9D8B030D-6E8A-4147-A177-3AD203B41FA5}">
                      <a16:colId xmlns:a16="http://schemas.microsoft.com/office/drawing/2014/main" xmlns="" val="383556547"/>
                    </a:ext>
                  </a:extLst>
                </a:gridCol>
                <a:gridCol w="1316778">
                  <a:extLst>
                    <a:ext uri="{9D8B030D-6E8A-4147-A177-3AD203B41FA5}">
                      <a16:colId xmlns:a16="http://schemas.microsoft.com/office/drawing/2014/main" xmlns="" val="3310192276"/>
                    </a:ext>
                  </a:extLst>
                </a:gridCol>
                <a:gridCol w="1239321">
                  <a:extLst>
                    <a:ext uri="{9D8B030D-6E8A-4147-A177-3AD203B41FA5}">
                      <a16:colId xmlns:a16="http://schemas.microsoft.com/office/drawing/2014/main" xmlns="" val="1735734103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xmlns="" val="3539927653"/>
                    </a:ext>
                  </a:extLst>
                </a:gridCol>
              </a:tblGrid>
              <a:tr h="430063">
                <a:tc row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Permitted power </a:t>
                      </a:r>
                      <a:r>
                        <a:rPr lang="en-US" dirty="0" smtClean="0"/>
                        <a:t>spectral </a:t>
                      </a:r>
                      <a:r>
                        <a:rPr lang="en-US" dirty="0"/>
                        <a:t>density, </a:t>
                      </a:r>
                      <a:r>
                        <a:rPr lang="en-US" dirty="0" err="1"/>
                        <a:t>dBr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5056984"/>
                  </a:ext>
                </a:extLst>
              </a:tr>
              <a:tr h="1455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+/-9.5 MHz offset (+/-f1)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+/-10 MHz offset (+/-f2)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+/-10.5MHz offset (+/-f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MHz offset (+/-f4)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+/-2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MHz offset (+/-f6)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59479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Class</a:t>
                      </a:r>
                      <a:r>
                        <a:rPr lang="en-US" sz="1400" baseline="0" dirty="0" smtClean="0"/>
                        <a:t>-C2</a:t>
                      </a:r>
                      <a:r>
                        <a:rPr lang="en-US" sz="1400" dirty="0" smtClean="0"/>
                        <a:t> 20MHz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9861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2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Rui Cao and etc., </a:t>
            </a:r>
            <a:r>
              <a:rPr lang="en-US" dirty="0" smtClean="0"/>
              <a:t>“</a:t>
            </a:r>
            <a:r>
              <a:rPr lang="en-US" dirty="0"/>
              <a:t>NGV 20MHz Spectrum Mask and OFDM Numerology: </a:t>
            </a:r>
            <a:r>
              <a:rPr lang="en-US" dirty="0" err="1"/>
              <a:t>Followup</a:t>
            </a:r>
            <a:r>
              <a:rPr lang="en-US" dirty="0" smtClean="0"/>
              <a:t>”, </a:t>
            </a:r>
            <a:r>
              <a:rPr lang="en-US" dirty="0"/>
              <a:t>IEEE </a:t>
            </a:r>
            <a:r>
              <a:rPr lang="en-US" dirty="0" smtClean="0"/>
              <a:t>802.11-19/1473r1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Ioannis Sarris, u-blox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2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with the following definition of a 20 MHz Class C2 mask?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Y:</a:t>
            </a:r>
          </a:p>
          <a:p>
            <a:r>
              <a:rPr lang="en-US" dirty="0" smtClean="0"/>
              <a:t>N:</a:t>
            </a:r>
          </a:p>
          <a:p>
            <a:r>
              <a:rPr lang="en-US" dirty="0" smtClean="0"/>
              <a:t>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Ioannis Sarris, u-blox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EADC591-92DC-4E33-855A-417EDC535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616679"/>
              </p:ext>
            </p:extLst>
          </p:nvPr>
        </p:nvGraphicFramePr>
        <p:xfrm>
          <a:off x="2445133" y="2996952"/>
          <a:ext cx="7299619" cy="1466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3005990391"/>
                    </a:ext>
                  </a:extLst>
                </a:gridCol>
                <a:gridCol w="1143258">
                  <a:extLst>
                    <a:ext uri="{9D8B030D-6E8A-4147-A177-3AD203B41FA5}">
                      <a16:colId xmlns:a16="http://schemas.microsoft.com/office/drawing/2014/main" xmlns="" val="741579716"/>
                    </a:ext>
                  </a:extLst>
                </a:gridCol>
                <a:gridCol w="1161863">
                  <a:extLst>
                    <a:ext uri="{9D8B030D-6E8A-4147-A177-3AD203B41FA5}">
                      <a16:colId xmlns:a16="http://schemas.microsoft.com/office/drawing/2014/main" xmlns="" val="383556547"/>
                    </a:ext>
                  </a:extLst>
                </a:gridCol>
                <a:gridCol w="1316778">
                  <a:extLst>
                    <a:ext uri="{9D8B030D-6E8A-4147-A177-3AD203B41FA5}">
                      <a16:colId xmlns:a16="http://schemas.microsoft.com/office/drawing/2014/main" xmlns="" val="3310192276"/>
                    </a:ext>
                  </a:extLst>
                </a:gridCol>
                <a:gridCol w="1239321">
                  <a:extLst>
                    <a:ext uri="{9D8B030D-6E8A-4147-A177-3AD203B41FA5}">
                      <a16:colId xmlns:a16="http://schemas.microsoft.com/office/drawing/2014/main" xmlns="" val="1735734103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xmlns="" val="3539927653"/>
                    </a:ext>
                  </a:extLst>
                </a:gridCol>
              </a:tblGrid>
              <a:tr h="430063">
                <a:tc row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Permitted power </a:t>
                      </a:r>
                      <a:r>
                        <a:rPr lang="en-US" dirty="0" smtClean="0"/>
                        <a:t>spectral </a:t>
                      </a:r>
                      <a:r>
                        <a:rPr lang="en-US" dirty="0"/>
                        <a:t>density, </a:t>
                      </a:r>
                      <a:r>
                        <a:rPr lang="en-US" dirty="0" err="1"/>
                        <a:t>dBr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5056984"/>
                  </a:ext>
                </a:extLst>
              </a:tr>
              <a:tr h="1455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+/-9.5 MHz offset (+/-f1)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+/-10 MHz offset (+/-f2)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+/-10.5MHz offset (+/-f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MHz offset (+/-f4)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+/-2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MHz offset (+/-f6)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59479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Class</a:t>
                      </a:r>
                      <a:r>
                        <a:rPr lang="en-US" sz="1400" baseline="0" dirty="0" smtClean="0"/>
                        <a:t>-C2</a:t>
                      </a:r>
                      <a:r>
                        <a:rPr lang="en-US" sz="1400" dirty="0" smtClean="0"/>
                        <a:t> 20MHz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9861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0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27332</TotalTime>
  <Words>671</Words>
  <Application>Microsoft Office PowerPoint</Application>
  <PresentationFormat>Widescreen</PresentationFormat>
  <Paragraphs>156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MS Gothic</vt:lpstr>
      <vt:lpstr>Arial</vt:lpstr>
      <vt:lpstr>Times New Roman</vt:lpstr>
      <vt:lpstr>Office Theme</vt:lpstr>
      <vt:lpstr>Document</vt:lpstr>
      <vt:lpstr>On a new 20 MHz Class-C Spectrum Mask</vt:lpstr>
      <vt:lpstr>Introduction</vt:lpstr>
      <vt:lpstr>Measurement set-up</vt:lpstr>
      <vt:lpstr>PowerPoint Presentation</vt:lpstr>
      <vt:lpstr>PowerPoint Presentation</vt:lpstr>
      <vt:lpstr>20MHz Spectrum Mask: Class C</vt:lpstr>
      <vt:lpstr>Conclusion</vt:lpstr>
      <vt:lpstr>References</vt:lpstr>
      <vt:lpstr>Straw poll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NGV PHY Performance Results</dc:title>
  <dc:creator>Ioannis Sarris</dc:creator>
  <cp:lastModifiedBy>Ioannis Sarris</cp:lastModifiedBy>
  <cp:revision>340</cp:revision>
  <cp:lastPrinted>1601-01-01T00:00:00Z</cp:lastPrinted>
  <dcterms:created xsi:type="dcterms:W3CDTF">2018-09-03T12:09:18Z</dcterms:created>
  <dcterms:modified xsi:type="dcterms:W3CDTF">2019-11-14T18:09:27Z</dcterms:modified>
</cp:coreProperties>
</file>