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966" r:id="rId3"/>
    <p:sldId id="967" r:id="rId4"/>
    <p:sldId id="968" r:id="rId5"/>
    <p:sldId id="970" r:id="rId6"/>
    <p:sldId id="971" r:id="rId7"/>
    <p:sldId id="972" r:id="rId8"/>
    <p:sldId id="973" r:id="rId9"/>
    <p:sldId id="974" r:id="rId10"/>
    <p:sldId id="975" r:id="rId11"/>
    <p:sldId id="979" r:id="rId12"/>
    <p:sldId id="976" r:id="rId13"/>
    <p:sldId id="980" r:id="rId14"/>
    <p:sldId id="969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92" d="100"/>
          <a:sy n="92" d="100"/>
        </p:scale>
        <p:origin x="13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802.11-19/1889r1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Discussion on 240MHz Bandwidth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61760"/>
              </p:ext>
            </p:extLst>
          </p:nvPr>
        </p:nvGraphicFramePr>
        <p:xfrm>
          <a:off x="762000" y="2895599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</a:t>
            </a:r>
            <a:r>
              <a:rPr lang="en-US" altLang="ko-KR" sz="2000" dirty="0"/>
              <a:t>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  <a:endParaRPr lang="en-US" altLang="ko-KR" sz="2000" dirty="0" smtClean="0"/>
          </a:p>
          <a:p>
            <a:pPr lvl="1"/>
            <a:r>
              <a:rPr lang="en-GB" altLang="ko-KR" sz="1800" dirty="0"/>
              <a:t>11be supports </a:t>
            </a:r>
            <a:r>
              <a:rPr lang="en-US" altLang="ko-KR" sz="1800" dirty="0" smtClean="0"/>
              <a:t>EHT SU PPDU</a:t>
            </a:r>
          </a:p>
          <a:p>
            <a:pPr lvl="2"/>
            <a:r>
              <a:rPr lang="en-US" altLang="ko-KR" sz="1600" dirty="0"/>
              <a:t>EHT SU PPDU is used for the DL/UL SU transmission using an RU </a:t>
            </a:r>
            <a:r>
              <a:rPr lang="en-US" altLang="ko-KR" sz="1600" dirty="0" smtClean="0"/>
              <a:t>which size corresponds to the bandwidth indicated in the Bandwidth field in a EHT-SIG field</a:t>
            </a:r>
          </a:p>
          <a:p>
            <a:pPr lvl="3"/>
            <a:r>
              <a:rPr lang="en-US" altLang="ko-KR" sz="1400" dirty="0" smtClean="0"/>
              <a:t>The bandwidth indicated in the Bandwidth field can be one of 20MHz, 40MHz, 80MHz, 160/80+80MHz, 240/160+80MHz, 320/160+160MHz, etc.</a:t>
            </a:r>
            <a:endParaRPr lang="en-US" altLang="ko-KR" sz="1600" dirty="0" smtClean="0"/>
          </a:p>
          <a:p>
            <a:pPr lvl="2"/>
            <a:r>
              <a:rPr lang="en-US" altLang="ko-KR" sz="1600" dirty="0" smtClean="0"/>
              <a:t>Format is TBD</a:t>
            </a:r>
          </a:p>
          <a:p>
            <a:pPr lvl="2"/>
            <a:r>
              <a:rPr lang="en-US" altLang="ko-KR" sz="1600" dirty="0" smtClean="0"/>
              <a:t>Note: PPDU name can be changed </a:t>
            </a:r>
            <a:endParaRPr lang="ko-KR" altLang="en-US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8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</a:t>
            </a:r>
            <a:r>
              <a:rPr lang="en-US" altLang="ko-KR" sz="2000" dirty="0"/>
              <a:t>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In EHT SU PPDU, 3 bits are used for the Bandwidth field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</a:t>
            </a:r>
            <a:r>
              <a:rPr lang="en-US" altLang="ko-KR" sz="2000" dirty="0"/>
              <a:t>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In EHT SU PPDU, the </a:t>
            </a:r>
            <a:r>
              <a:rPr lang="en-US" altLang="ko-KR" sz="1800" dirty="0"/>
              <a:t>Bandwidth field </a:t>
            </a:r>
            <a:r>
              <a:rPr lang="en-US" altLang="ko-KR" sz="1800" dirty="0" smtClean="0"/>
              <a:t>includes the following description</a:t>
            </a:r>
          </a:p>
          <a:p>
            <a:pPr lvl="2"/>
            <a:r>
              <a:rPr lang="en-US" altLang="ko-KR" sz="1600" dirty="0" smtClean="0"/>
              <a:t>Set </a:t>
            </a:r>
            <a:r>
              <a:rPr lang="en-US" altLang="ko-KR" sz="1600" dirty="0"/>
              <a:t>to TBD1 for 240/160+80MHz </a:t>
            </a:r>
            <a:r>
              <a:rPr lang="en-US" altLang="ko-KR" sz="1600" dirty="0" smtClean="0"/>
              <a:t>where primary 80MHz, secondary 80MHz, and lower 80MHz in secondary 160MHz are used for transmission</a:t>
            </a:r>
          </a:p>
          <a:p>
            <a:pPr lvl="2"/>
            <a:r>
              <a:rPr lang="en-US" altLang="ko-KR" sz="1600" dirty="0"/>
              <a:t>Set to </a:t>
            </a:r>
            <a:r>
              <a:rPr lang="en-US" altLang="ko-KR" sz="1600" dirty="0" smtClean="0"/>
              <a:t>TBD2 </a:t>
            </a:r>
            <a:r>
              <a:rPr lang="en-US" altLang="ko-KR" sz="1600" dirty="0"/>
              <a:t>for 240/160+80MHz where </a:t>
            </a:r>
            <a:r>
              <a:rPr lang="en-US" altLang="ko-KR" sz="1600" dirty="0" smtClean="0"/>
              <a:t>primary 80MHz, secondary 80MHz,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higher 80MHz </a:t>
            </a:r>
            <a:r>
              <a:rPr lang="en-US" altLang="ko-KR" sz="1600" dirty="0"/>
              <a:t>in </a:t>
            </a:r>
            <a:r>
              <a:rPr lang="en-US" altLang="ko-KR" sz="1600" dirty="0" smtClean="0"/>
              <a:t>secondary 160MHz </a:t>
            </a:r>
            <a:r>
              <a:rPr lang="en-US" altLang="ko-KR" sz="1600" dirty="0"/>
              <a:t>are used for </a:t>
            </a:r>
            <a:r>
              <a:rPr lang="en-US" altLang="ko-KR" sz="1600" dirty="0" smtClean="0"/>
              <a:t>transmission</a:t>
            </a:r>
            <a:endParaRPr lang="en-US" altLang="ko-KR" sz="1600" dirty="0"/>
          </a:p>
          <a:p>
            <a:pPr lvl="2"/>
            <a:r>
              <a:rPr lang="en-US" altLang="ko-KR" sz="1600" dirty="0"/>
              <a:t>Set to </a:t>
            </a:r>
            <a:r>
              <a:rPr lang="en-US" altLang="ko-KR" sz="1600" dirty="0" smtClean="0"/>
              <a:t>TBD3 </a:t>
            </a:r>
            <a:r>
              <a:rPr lang="en-US" altLang="ko-KR" sz="1600" dirty="0"/>
              <a:t>for 240/160+80MHz where </a:t>
            </a:r>
            <a:r>
              <a:rPr lang="en-US" altLang="ko-KR" sz="1600" dirty="0" smtClean="0"/>
              <a:t>primary 80MHz, and lower and higher 80MHz in secondary 160MHz </a:t>
            </a:r>
            <a:r>
              <a:rPr lang="en-US" altLang="ko-KR" sz="1600" dirty="0"/>
              <a:t>are used for the transmission</a:t>
            </a:r>
          </a:p>
          <a:p>
            <a:pPr lvl="2"/>
            <a:r>
              <a:rPr lang="en-US" altLang="ko-KR" sz="1600" dirty="0" smtClean="0"/>
              <a:t>Note that secondary 160MHz indicates the 160MHz channel other than primary 80MHz and secondary 80MHz in 320/160+160MHz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en-US" altLang="ko-KR" sz="2000" dirty="0"/>
          </a:p>
          <a:p>
            <a:pPr lvl="2"/>
            <a:endParaRPr lang="en-US" altLang="ko-KR" sz="16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81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</a:t>
            </a:r>
            <a:r>
              <a:rPr lang="en-US" altLang="ko-KR" sz="2000" dirty="0"/>
              <a:t>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In EHT SU PPDU, the </a:t>
            </a:r>
            <a:r>
              <a:rPr lang="en-US" altLang="ko-KR" sz="1800" dirty="0"/>
              <a:t>Bandwidth field </a:t>
            </a:r>
            <a:r>
              <a:rPr lang="en-US" altLang="ko-KR" sz="1800" dirty="0" smtClean="0"/>
              <a:t>includes the following description</a:t>
            </a:r>
          </a:p>
          <a:p>
            <a:pPr lvl="2"/>
            <a:r>
              <a:rPr lang="en-US" altLang="ko-KR" sz="1600" dirty="0"/>
              <a:t>Set to TBD1 for 240/160+80MHz where primary 80MHz, secondary 80MHz, and lower 80MHz in secondary 160MHz are used for transmission</a:t>
            </a:r>
          </a:p>
          <a:p>
            <a:pPr lvl="2"/>
            <a:r>
              <a:rPr lang="en-US" altLang="ko-KR" sz="1600" dirty="0"/>
              <a:t>Set to TBD2 for 240/160+80MHz where primary 80MHz, secondary 80MHz, and higher 80MHz in secondary 160MHz are used for transmission</a:t>
            </a:r>
          </a:p>
          <a:p>
            <a:pPr lvl="2"/>
            <a:r>
              <a:rPr lang="en-US" altLang="ko-KR" sz="1600" dirty="0" smtClean="0"/>
              <a:t>Note </a:t>
            </a:r>
            <a:r>
              <a:rPr lang="en-US" altLang="ko-KR" sz="1600" dirty="0"/>
              <a:t>that secondary 160MHz indicates </a:t>
            </a:r>
            <a:r>
              <a:rPr lang="en-US" altLang="ko-KR" sz="1600" dirty="0" smtClean="0"/>
              <a:t>the 160MHz </a:t>
            </a:r>
            <a:r>
              <a:rPr lang="en-US" altLang="ko-KR" sz="1600" dirty="0"/>
              <a:t>channel </a:t>
            </a:r>
            <a:r>
              <a:rPr lang="en-US" altLang="ko-KR" sz="1600" dirty="0" smtClean="0"/>
              <a:t>other than </a:t>
            </a:r>
            <a:r>
              <a:rPr lang="en-US" altLang="ko-KR" sz="1600" dirty="0"/>
              <a:t>primary 80MHz and secondary 80MHz in 320/160+160MHz</a:t>
            </a:r>
          </a:p>
          <a:p>
            <a:endParaRPr lang="en-US" altLang="ko-KR" sz="2000" dirty="0"/>
          </a:p>
          <a:p>
            <a:r>
              <a:rPr lang="en-US" altLang="ko-KR" sz="2000" dirty="0"/>
              <a:t>Y/N/A : //</a:t>
            </a:r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58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802.11-19/0778r0 </a:t>
            </a:r>
            <a:r>
              <a:rPr lang="en-US" altLang="ko-KR" dirty="0">
                <a:ea typeface="굴림" panose="020B0600000101010101" pitchFamily="50" charset="-127"/>
              </a:rPr>
              <a:t>Consideration on 320MHz Bandwidth and 16 Spatial </a:t>
            </a:r>
            <a:r>
              <a:rPr lang="en-US" altLang="ko-KR" dirty="0" smtClean="0">
                <a:ea typeface="굴림" panose="020B0600000101010101" pitchFamily="50" charset="-127"/>
              </a:rPr>
              <a:t>Streams</a:t>
            </a:r>
          </a:p>
          <a:p>
            <a:pPr marL="0" indent="0">
              <a:buNone/>
            </a:pPr>
            <a:r>
              <a:rPr lang="en-US" altLang="ko-KR" dirty="0" smtClean="0"/>
              <a:t>[2] </a:t>
            </a:r>
            <a:r>
              <a:rPr lang="en-US" altLang="ko-KR" dirty="0"/>
              <a:t>802.11-19/1066r0 Tone Plan Discussion</a:t>
            </a:r>
          </a:p>
          <a:p>
            <a:pPr marL="0" indent="0">
              <a:buNone/>
            </a:pPr>
            <a:r>
              <a:rPr lang="en-US" altLang="ko-KR" dirty="0" smtClean="0"/>
              <a:t>[3] 802.11-19/1492r0 Non-OFDMA Tone Plan for 320MHz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90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September F2F meeting,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decided to support 320 / 160+160 MHz </a:t>
            </a:r>
          </a:p>
          <a:p>
            <a:r>
              <a:rPr lang="en-US" altLang="ko-KR" sz="2000" dirty="0" smtClean="0"/>
              <a:t>In this contribution, we propose that 11be supports 240 / 160+80 MHz transmission</a:t>
            </a:r>
          </a:p>
          <a:p>
            <a:r>
              <a:rPr lang="en-US" altLang="ko-KR" sz="2000" dirty="0" smtClean="0"/>
              <a:t>In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addition, we discuss a tone plan and a bandwidth indication method for </a:t>
            </a:r>
            <a:r>
              <a:rPr lang="en-US" altLang="ko-KR" sz="2000" dirty="0"/>
              <a:t>240 / 160+80 MHz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9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240 / 160+80 MHz Bandwidth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240 / 160+80 MHz Bandwidth would be helpful to improve average throughput and efficiency</a:t>
            </a:r>
          </a:p>
          <a:p>
            <a:pPr lvl="1"/>
            <a:r>
              <a:rPr lang="en-US" altLang="ko-KR" sz="1800" dirty="0" smtClean="0"/>
              <a:t>If a certain 80MHz channel within 320 / 160+160 MHz bandwidth is busy due to an OBSS transmission, it is better to use 240 / 160+80 MHz bandwidth than to use only 80 / 160 MHz bandwidth for a PPDU transmission</a:t>
            </a:r>
          </a:p>
          <a:p>
            <a:pPr lvl="1"/>
            <a:r>
              <a:rPr lang="en-US" altLang="ko-KR" sz="1800" dirty="0" smtClean="0"/>
              <a:t>Exploiting these two types of bandwidth modes </a:t>
            </a:r>
            <a:r>
              <a:rPr lang="en-US" altLang="ko-KR" sz="1800" dirty="0"/>
              <a:t>(</a:t>
            </a:r>
            <a:r>
              <a:rPr lang="en-US" altLang="ko-KR" sz="1800" dirty="0" smtClean="0"/>
              <a:t>240/160+80 MHz</a:t>
            </a:r>
            <a:r>
              <a:rPr lang="en-US" altLang="ko-KR" sz="1800" dirty="0"/>
              <a:t>, </a:t>
            </a:r>
            <a:r>
              <a:rPr lang="en-US" altLang="ko-KR" sz="1800" dirty="0" smtClean="0"/>
              <a:t>320/160+160 MHz</a:t>
            </a:r>
            <a:r>
              <a:rPr lang="en-US" altLang="ko-KR" sz="1800" dirty="0"/>
              <a:t>) </a:t>
            </a:r>
            <a:r>
              <a:rPr lang="en-US" altLang="ko-KR" sz="1800" dirty="0" smtClean="0"/>
              <a:t>can </a:t>
            </a:r>
            <a:r>
              <a:rPr lang="en-US" altLang="ko-KR" sz="1800" dirty="0"/>
              <a:t>provide better </a:t>
            </a:r>
            <a:r>
              <a:rPr lang="en-US" altLang="ko-KR" sz="1800" dirty="0" smtClean="0"/>
              <a:t>throughput (maximum 12% gain) and </a:t>
            </a:r>
            <a:r>
              <a:rPr lang="en-US" altLang="ko-KR" sz="1800" dirty="0"/>
              <a:t>efficiency compared to using only </a:t>
            </a:r>
            <a:r>
              <a:rPr lang="en-US" altLang="ko-KR" sz="1800" dirty="0" smtClean="0"/>
              <a:t>the 320/160+160 MHz bandwidth </a:t>
            </a:r>
            <a:r>
              <a:rPr lang="en-US" altLang="ko-KR" sz="1800" dirty="0"/>
              <a:t>[1</a:t>
            </a:r>
            <a:r>
              <a:rPr lang="en-US" altLang="ko-KR" sz="1800" dirty="0" smtClean="0"/>
              <a:t>][2]</a:t>
            </a:r>
          </a:p>
          <a:p>
            <a:r>
              <a:rPr lang="en-US" altLang="ko-KR" sz="2000" dirty="0" smtClean="0"/>
              <a:t>We propose to support 240 / 160+80 MHz bandwidth in </a:t>
            </a:r>
            <a:r>
              <a:rPr lang="en-US" altLang="ko-KR" sz="2000" dirty="0"/>
              <a:t>11be which is</a:t>
            </a:r>
            <a:r>
              <a:rPr lang="ko-KR" altLang="en-US" sz="2000"/>
              <a:t> </a:t>
            </a:r>
            <a:r>
              <a:rPr lang="en-US" altLang="ko-KR" sz="2000" dirty="0"/>
              <a:t>constructed from three 80MHz channels </a:t>
            </a:r>
            <a:r>
              <a:rPr lang="en-US" altLang="ko-KR" sz="2000" dirty="0" smtClean="0"/>
              <a:t>including primary 80MHz</a:t>
            </a:r>
            <a:endParaRPr lang="en-GB" altLang="ko-KR" sz="2000" dirty="0"/>
          </a:p>
          <a:p>
            <a:pPr lvl="1"/>
            <a:r>
              <a:rPr lang="en-GB" altLang="ko-KR" sz="1800" dirty="0" smtClean="0"/>
              <a:t>240 </a:t>
            </a:r>
            <a:r>
              <a:rPr lang="en-GB" altLang="ko-KR" sz="1800" dirty="0"/>
              <a:t>/ 160+80 MHz </a:t>
            </a:r>
            <a:r>
              <a:rPr lang="en-US" altLang="ko-KR" sz="1800" dirty="0"/>
              <a:t>can be </a:t>
            </a:r>
            <a:r>
              <a:rPr lang="en-US" altLang="ko-KR" sz="1800" dirty="0" smtClean="0"/>
              <a:t>formed by 80MHz </a:t>
            </a:r>
            <a:r>
              <a:rPr lang="en-US" altLang="ko-KR" sz="1800" dirty="0"/>
              <a:t>preamble puncturing in the 320 / 160+160 MHz </a:t>
            </a:r>
            <a:r>
              <a:rPr lang="en-US" altLang="ko-KR" sz="1800" dirty="0" smtClean="0"/>
              <a:t>bandwidth</a:t>
            </a:r>
            <a:endParaRPr lang="en-GB" altLang="ko-KR" sz="1800" dirty="0"/>
          </a:p>
          <a:p>
            <a:endParaRPr lang="en-US" altLang="ko-KR" sz="2000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27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Tone Plan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Tone plan of 240 / 160+80 MHz can be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determined based on that of 320 / 160+160 MHz if we consider 80MHz preamble puncturing</a:t>
            </a:r>
          </a:p>
          <a:p>
            <a:pPr lvl="1"/>
            <a:r>
              <a:rPr lang="en-US" altLang="ko-KR" sz="1800" dirty="0" smtClean="0"/>
              <a:t>For example, if </a:t>
            </a:r>
            <a:r>
              <a:rPr lang="en-US" altLang="ko-KR" sz="1800" dirty="0"/>
              <a:t>2x2020-tone RU based </a:t>
            </a:r>
            <a:r>
              <a:rPr lang="en-US" altLang="ko-KR" sz="1800" dirty="0" smtClean="0"/>
              <a:t>tone plan [3] is used for 320 </a:t>
            </a:r>
            <a:r>
              <a:rPr lang="en-US" altLang="ko-KR" sz="1800" dirty="0"/>
              <a:t>/ 160+160 </a:t>
            </a:r>
            <a:r>
              <a:rPr lang="en-US" altLang="ko-KR" sz="1800" dirty="0" smtClean="0"/>
              <a:t>MHz, the tone plan of 240 / 160+80 MHz can be composed of 2020-tone RU and 996-tone RU based structure</a:t>
            </a:r>
            <a:endParaRPr lang="en-US" altLang="ko-KR" sz="18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For a simple implementation, 11ax 80MHz tone plan can be repeated three times for </a:t>
            </a:r>
            <a:r>
              <a:rPr lang="en-US" altLang="ko-KR" sz="2000" dirty="0"/>
              <a:t>both OFDMA and </a:t>
            </a:r>
            <a:r>
              <a:rPr lang="en-US" altLang="ko-KR" sz="2000" dirty="0" smtClean="0"/>
              <a:t>non-OFMDA tone plans of 240/160+80 MHz regardless of the 320 / 160+160 MHz tone plan </a:t>
            </a:r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grpSp>
        <p:nvGrpSpPr>
          <p:cNvPr id="44" name="그룹 43"/>
          <p:cNvGrpSpPr/>
          <p:nvPr/>
        </p:nvGrpSpPr>
        <p:grpSpPr>
          <a:xfrm>
            <a:off x="1447800" y="5215948"/>
            <a:ext cx="4747260" cy="880052"/>
            <a:chOff x="1371600" y="5139748"/>
            <a:chExt cx="4747260" cy="880052"/>
          </a:xfrm>
        </p:grpSpPr>
        <p:sp>
          <p:nvSpPr>
            <p:cNvPr id="26" name="직사각형 25"/>
            <p:cNvSpPr/>
            <p:nvPr/>
          </p:nvSpPr>
          <p:spPr bwMode="auto">
            <a:xfrm>
              <a:off x="1703347" y="5411288"/>
              <a:ext cx="38769" cy="147368"/>
            </a:xfrm>
            <a:prstGeom prst="rect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71600" y="5564324"/>
              <a:ext cx="904630" cy="179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55931" y="5558135"/>
              <a:ext cx="9046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23 null tones</a:t>
              </a:r>
              <a:endParaRPr lang="ko-KR" altLang="en-US"/>
            </a:p>
          </p:txBody>
        </p:sp>
        <p:sp>
          <p:nvSpPr>
            <p:cNvPr id="29" name="직사각형 28"/>
            <p:cNvSpPr/>
            <p:nvPr/>
          </p:nvSpPr>
          <p:spPr bwMode="auto">
            <a:xfrm>
              <a:off x="4373821" y="5411079"/>
              <a:ext cx="586586" cy="14614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FFC00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직사각형 29"/>
            <p:cNvSpPr/>
            <p:nvPr/>
          </p:nvSpPr>
          <p:spPr bwMode="auto">
            <a:xfrm>
              <a:off x="5593080" y="5408699"/>
              <a:ext cx="45500" cy="146130"/>
            </a:xfrm>
            <a:prstGeom prst="rect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713997" y="5550286"/>
              <a:ext cx="5646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5 null tones</a:t>
              </a:r>
              <a:endParaRPr lang="ko-KR" alt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214230" y="5556706"/>
              <a:ext cx="904630" cy="179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495800" y="5140271"/>
              <a:ext cx="10733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996-tone RU</a:t>
              </a:r>
              <a:endParaRPr lang="ko-KR" altLang="en-US"/>
            </a:p>
          </p:txBody>
        </p:sp>
        <p:sp>
          <p:nvSpPr>
            <p:cNvPr id="34" name="직사각형 33"/>
            <p:cNvSpPr/>
            <p:nvPr/>
          </p:nvSpPr>
          <p:spPr bwMode="auto">
            <a:xfrm>
              <a:off x="5006340" y="5412508"/>
              <a:ext cx="586586" cy="14614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FFC00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1751723" y="5410556"/>
              <a:ext cx="586586" cy="14614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FFC00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101074" y="5549763"/>
              <a:ext cx="5555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5 null tones</a:t>
              </a:r>
              <a:endParaRPr lang="ko-KR" alt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98440" y="5139748"/>
              <a:ext cx="10733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996-tone RU</a:t>
              </a:r>
              <a:endParaRPr lang="ko-KR" altLang="en-US"/>
            </a:p>
          </p:txBody>
        </p:sp>
        <p:sp>
          <p:nvSpPr>
            <p:cNvPr id="38" name="직사각형 37"/>
            <p:cNvSpPr/>
            <p:nvPr/>
          </p:nvSpPr>
          <p:spPr bwMode="auto">
            <a:xfrm>
              <a:off x="2384242" y="5411985"/>
              <a:ext cx="586586" cy="14614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FFC00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직사각형 38"/>
            <p:cNvSpPr/>
            <p:nvPr/>
          </p:nvSpPr>
          <p:spPr bwMode="auto">
            <a:xfrm>
              <a:off x="3059766" y="5410556"/>
              <a:ext cx="586586" cy="14614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FFC00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447164" y="5549763"/>
              <a:ext cx="5174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5 DC</a:t>
              </a:r>
              <a:endParaRPr lang="ko-KR" alt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200400" y="5139748"/>
              <a:ext cx="10733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996-tone RU</a:t>
              </a:r>
              <a:endParaRPr lang="ko-KR" altLang="en-US"/>
            </a:p>
          </p:txBody>
        </p:sp>
        <p:sp>
          <p:nvSpPr>
            <p:cNvPr id="42" name="직사각형 41"/>
            <p:cNvSpPr/>
            <p:nvPr/>
          </p:nvSpPr>
          <p:spPr bwMode="auto">
            <a:xfrm>
              <a:off x="3692285" y="5411985"/>
              <a:ext cx="586586" cy="14614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FFC00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743200" y="5558135"/>
              <a:ext cx="9046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23 null tones</a:t>
              </a:r>
              <a:endParaRPr lang="ko-KR" altLang="en-US"/>
            </a:p>
          </p:txBody>
        </p:sp>
      </p:grpSp>
      <p:grpSp>
        <p:nvGrpSpPr>
          <p:cNvPr id="46" name="그룹 45"/>
          <p:cNvGrpSpPr/>
          <p:nvPr/>
        </p:nvGrpSpPr>
        <p:grpSpPr>
          <a:xfrm>
            <a:off x="1465131" y="3193419"/>
            <a:ext cx="4707069" cy="879529"/>
            <a:chOff x="1447800" y="3193419"/>
            <a:chExt cx="4707069" cy="879529"/>
          </a:xfrm>
        </p:grpSpPr>
        <p:grpSp>
          <p:nvGrpSpPr>
            <p:cNvPr id="25" name="그룹 24"/>
            <p:cNvGrpSpPr/>
            <p:nvPr/>
          </p:nvGrpSpPr>
          <p:grpSpPr>
            <a:xfrm>
              <a:off x="1447800" y="3193419"/>
              <a:ext cx="4707069" cy="879529"/>
              <a:chOff x="992565" y="3232963"/>
              <a:chExt cx="4707069" cy="879529"/>
            </a:xfrm>
          </p:grpSpPr>
          <p:sp>
            <p:nvSpPr>
              <p:cNvPr id="8" name="직사각형 7"/>
              <p:cNvSpPr/>
              <p:nvPr/>
            </p:nvSpPr>
            <p:spPr bwMode="auto">
              <a:xfrm>
                <a:off x="1371600" y="3505200"/>
                <a:ext cx="1234063" cy="144196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00B050"/>
                  </a:gs>
                </a:gsLst>
                <a:lin ang="540000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직사각형 9"/>
              <p:cNvSpPr/>
              <p:nvPr/>
            </p:nvSpPr>
            <p:spPr bwMode="auto">
              <a:xfrm>
                <a:off x="1324312" y="3503980"/>
                <a:ext cx="38769" cy="147368"/>
              </a:xfrm>
              <a:prstGeom prst="rect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606723" y="3644407"/>
                <a:ext cx="59386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5 null tones</a:t>
                </a:r>
                <a:endParaRPr lang="ko-KR" alt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992565" y="3657016"/>
                <a:ext cx="904630" cy="179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12 left guard</a:t>
                </a:r>
                <a:endParaRPr lang="ko-KR" alt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636705" y="3650827"/>
                <a:ext cx="9046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23 null tones</a:t>
                </a:r>
                <a:endParaRPr lang="ko-KR" alt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362200" y="3234392"/>
                <a:ext cx="10733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2020-tone RU</a:t>
                </a:r>
                <a:endParaRPr lang="ko-KR" altLang="en-US"/>
              </a:p>
            </p:txBody>
          </p:sp>
          <p:sp>
            <p:nvSpPr>
              <p:cNvPr id="16" name="직사각형 15"/>
              <p:cNvSpPr/>
              <p:nvPr/>
            </p:nvSpPr>
            <p:spPr bwMode="auto">
              <a:xfrm>
                <a:off x="3954595" y="3503771"/>
                <a:ext cx="586586" cy="146148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FFC000"/>
                  </a:gs>
                </a:gsLst>
                <a:lin ang="540000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직사각형 16"/>
              <p:cNvSpPr/>
              <p:nvPr/>
            </p:nvSpPr>
            <p:spPr bwMode="auto">
              <a:xfrm>
                <a:off x="5173854" y="3509011"/>
                <a:ext cx="45500" cy="146130"/>
              </a:xfrm>
              <a:prstGeom prst="rect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319353" y="3642978"/>
                <a:ext cx="54208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5 null tones</a:t>
                </a:r>
                <a:endParaRPr lang="ko-KR" alt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795004" y="3649398"/>
                <a:ext cx="904630" cy="179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11 right guard</a:t>
                </a:r>
                <a:endParaRPr lang="ko-KR" alt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099434" y="3232963"/>
                <a:ext cx="10733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996-tone RU</a:t>
                </a:r>
                <a:endParaRPr lang="ko-KR" altLang="en-US"/>
              </a:p>
            </p:txBody>
          </p:sp>
          <p:sp>
            <p:nvSpPr>
              <p:cNvPr id="23" name="직사각형 22"/>
              <p:cNvSpPr/>
              <p:nvPr/>
            </p:nvSpPr>
            <p:spPr bwMode="auto">
              <a:xfrm>
                <a:off x="4587114" y="3505200"/>
                <a:ext cx="586586" cy="146148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FFC000"/>
                  </a:gs>
                </a:gsLst>
                <a:lin ang="540000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45" name="직사각형 44"/>
            <p:cNvSpPr/>
            <p:nvPr/>
          </p:nvSpPr>
          <p:spPr bwMode="auto">
            <a:xfrm>
              <a:off x="3101340" y="3467684"/>
              <a:ext cx="1234063" cy="14419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00B05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20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Bandwidth Indication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Similar to the 11ax PPDUs,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can consider various PPDU types, for example,</a:t>
            </a:r>
          </a:p>
          <a:p>
            <a:pPr lvl="1"/>
            <a:r>
              <a:rPr lang="en-US" altLang="ko-KR" sz="1800" dirty="0" smtClean="0"/>
              <a:t>EHT SU PPDU for SU transmission using an entire bandwidth, i.e., 20/40/80/160/80+80/240/160+80/320/160+160 MHz</a:t>
            </a:r>
          </a:p>
          <a:p>
            <a:pPr lvl="1"/>
            <a:r>
              <a:rPr lang="en-US" altLang="ko-KR" sz="1800" dirty="0" smtClean="0"/>
              <a:t>EHT OFDMA PPDU for MU transmission and SU transmission with multiple RU allocation based on preamble puncturing as well (Separate PPDUs can</a:t>
            </a:r>
            <a:r>
              <a:rPr lang="ko-KR" altLang="en-US" sz="1800"/>
              <a:t> </a:t>
            </a:r>
            <a:r>
              <a:rPr lang="en-US" altLang="ko-KR" sz="1800" dirty="0" smtClean="0"/>
              <a:t>be defined for MU and SU transmission)</a:t>
            </a:r>
          </a:p>
          <a:p>
            <a:pPr lvl="1"/>
            <a:r>
              <a:rPr lang="en-US" altLang="ko-KR" sz="1800" dirty="0" smtClean="0"/>
              <a:t>EHT ER SU PPDU, EHT TB PPDU, etc.</a:t>
            </a:r>
          </a:p>
          <a:p>
            <a:pPr lvl="1"/>
            <a:r>
              <a:rPr lang="en-US" altLang="ko-KR" sz="1800" dirty="0" smtClean="0"/>
              <a:t>PPDU names can be changed</a:t>
            </a:r>
          </a:p>
          <a:p>
            <a:r>
              <a:rPr lang="en-US" altLang="ko-KR" sz="2000" dirty="0"/>
              <a:t>80MHz </a:t>
            </a:r>
            <a:r>
              <a:rPr lang="en-US" altLang="ko-KR" sz="2000" dirty="0" smtClean="0"/>
              <a:t>preamble </a:t>
            </a:r>
            <a:r>
              <a:rPr lang="en-US" altLang="ko-KR" sz="2000" dirty="0"/>
              <a:t>puncturing </a:t>
            </a:r>
            <a:r>
              <a:rPr lang="en-US" altLang="ko-KR" sz="2000" dirty="0" smtClean="0"/>
              <a:t>can be considered in EHT </a:t>
            </a:r>
            <a:r>
              <a:rPr lang="en-US" altLang="ko-KR" sz="2000" dirty="0"/>
              <a:t>SU PPDU </a:t>
            </a:r>
            <a:r>
              <a:rPr lang="en-US" altLang="ko-KR" sz="2000" dirty="0" smtClean="0"/>
              <a:t>to form </a:t>
            </a:r>
            <a:r>
              <a:rPr lang="en-US" altLang="ko-KR" sz="2000" dirty="0"/>
              <a:t>240/160+80 MHz while any kind of preamble </a:t>
            </a:r>
            <a:r>
              <a:rPr lang="en-US" altLang="ko-KR" sz="2000" dirty="0" smtClean="0"/>
              <a:t>puncturing (e.g., 20MHz preamble puncturing) can be applied to EHT </a:t>
            </a:r>
            <a:r>
              <a:rPr lang="en-US" altLang="ko-KR" sz="2000" dirty="0"/>
              <a:t>OFDMA PPDU </a:t>
            </a:r>
            <a:r>
              <a:rPr lang="en-US" altLang="ko-KR" sz="2000" dirty="0" smtClean="0"/>
              <a:t>to enhance efficiency</a:t>
            </a:r>
          </a:p>
          <a:p>
            <a:pPr lvl="1"/>
            <a:r>
              <a:rPr lang="en-US" altLang="ko-KR" sz="1800" dirty="0" smtClean="0"/>
              <a:t>We consider </a:t>
            </a:r>
            <a:r>
              <a:rPr lang="en-US" altLang="ko-KR" sz="1800" dirty="0"/>
              <a:t>that EHT SU PPDU </a:t>
            </a:r>
            <a:r>
              <a:rPr lang="en-US" altLang="ko-KR" sz="1800" dirty="0" smtClean="0"/>
              <a:t>doesn’t have a field like HE-SIG-B, and thus</a:t>
            </a:r>
            <a:r>
              <a:rPr lang="en-US" altLang="ko-KR" sz="1800" smtClean="0"/>
              <a:t>, exact puncturing patterns need </a:t>
            </a:r>
            <a:r>
              <a:rPr lang="en-US" altLang="ko-KR" sz="1800" dirty="0" smtClean="0"/>
              <a:t>to be indicated in a Bandwidth field</a:t>
            </a:r>
            <a:endParaRPr lang="ko-KR" altLang="en-US" sz="2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4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Bandwidth Indication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EHT SU PPDU, </a:t>
            </a:r>
            <a:r>
              <a:rPr lang="en-US" altLang="ko-KR" sz="2000" dirty="0"/>
              <a:t>3 bits </a:t>
            </a:r>
            <a:r>
              <a:rPr lang="en-US" altLang="ko-KR" sz="2000" dirty="0" smtClean="0"/>
              <a:t>may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be sufficient to indicate the bandwidth including 240 / 160+80 MHz</a:t>
            </a:r>
          </a:p>
          <a:p>
            <a:pPr lvl="1"/>
            <a:r>
              <a:rPr lang="en-US" altLang="ko-KR" sz="1800" dirty="0" smtClean="0"/>
              <a:t>There are three possible cases for 240 / 160+80 MHz transmission</a:t>
            </a:r>
          </a:p>
          <a:p>
            <a:endParaRPr lang="en-US" altLang="ko-KR" sz="2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Then, we can use the following Bandwidth field as </a:t>
            </a:r>
            <a:r>
              <a:rPr lang="en-US" altLang="ko-KR" sz="1800" dirty="0"/>
              <a:t>an example</a:t>
            </a:r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For simplicity, we can only consider case 2 or 3 for 240/160+80MHz transmission, i.e., it is possible only if primary 160MHz is idle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10100" y="2742962"/>
            <a:ext cx="41529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We consider that primary 80MHz is always used when transmitting 240 / 160+80 MHz PPDU</a:t>
            </a:r>
          </a:p>
          <a:p>
            <a:r>
              <a:rPr lang="en-US" altLang="ko-KR" sz="1400" dirty="0" smtClean="0"/>
              <a:t>To decode the PPDU, receivers need to know which channels are used to transmit the PPDU</a:t>
            </a:r>
          </a:p>
          <a:p>
            <a:r>
              <a:rPr lang="en-US" altLang="ko-KR" sz="1400" dirty="0"/>
              <a:t>E</a:t>
            </a:r>
            <a:r>
              <a:rPr lang="en-US" altLang="ko-KR" sz="1400" dirty="0" smtClean="0"/>
              <a:t>xact channel information needs to be indicated in the Bandwidth field if EHT SU PPDU doesn’t have a kind of the RU allocation field as in HE-SIG-B</a:t>
            </a:r>
            <a:endParaRPr lang="ko-KR" altLang="en-US" sz="1400"/>
          </a:p>
        </p:txBody>
      </p:sp>
      <p:sp>
        <p:nvSpPr>
          <p:cNvPr id="13" name="TextBox 12"/>
          <p:cNvSpPr txBox="1"/>
          <p:nvPr/>
        </p:nvSpPr>
        <p:spPr>
          <a:xfrm>
            <a:off x="1447800" y="4913293"/>
            <a:ext cx="190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0: 20MHz</a:t>
            </a:r>
          </a:p>
          <a:p>
            <a:r>
              <a:rPr lang="en-US" altLang="ko-KR" sz="1400" dirty="0" smtClean="0"/>
              <a:t>1: 40MHz</a:t>
            </a:r>
          </a:p>
          <a:p>
            <a:r>
              <a:rPr lang="en-US" altLang="ko-KR" sz="1400" dirty="0" smtClean="0"/>
              <a:t>2: 80MHz</a:t>
            </a:r>
          </a:p>
          <a:p>
            <a:r>
              <a:rPr lang="en-US" altLang="ko-KR" sz="1400" dirty="0" smtClean="0"/>
              <a:t>3: 160/80+80MHz</a:t>
            </a:r>
            <a:endParaRPr lang="ko-KR" altLang="en-US" sz="1400"/>
          </a:p>
        </p:txBody>
      </p:sp>
      <p:sp>
        <p:nvSpPr>
          <p:cNvPr id="14" name="TextBox 13"/>
          <p:cNvSpPr txBox="1"/>
          <p:nvPr/>
        </p:nvSpPr>
        <p:spPr>
          <a:xfrm>
            <a:off x="3252074" y="4913293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4: 240/160+80MHz Case 1</a:t>
            </a:r>
          </a:p>
          <a:p>
            <a:r>
              <a:rPr lang="en-US" altLang="ko-KR" sz="1400" dirty="0" smtClean="0"/>
              <a:t>5: </a:t>
            </a:r>
            <a:r>
              <a:rPr lang="en-US" altLang="ko-KR" sz="1400" dirty="0"/>
              <a:t>240/160+80MHz Case </a:t>
            </a:r>
            <a:r>
              <a:rPr lang="en-US" altLang="ko-KR" sz="1400" dirty="0" smtClean="0"/>
              <a:t>2</a:t>
            </a:r>
          </a:p>
          <a:p>
            <a:r>
              <a:rPr lang="en-US" altLang="ko-KR" sz="1400" dirty="0" smtClean="0"/>
              <a:t>6: </a:t>
            </a:r>
            <a:r>
              <a:rPr lang="en-US" altLang="ko-KR" sz="1400" dirty="0"/>
              <a:t>240/160+80MHz Case </a:t>
            </a:r>
            <a:r>
              <a:rPr lang="en-US" altLang="ko-KR" sz="1400" dirty="0" smtClean="0"/>
              <a:t>3</a:t>
            </a:r>
          </a:p>
          <a:p>
            <a:r>
              <a:rPr lang="en-US" altLang="ko-KR" sz="1400" dirty="0" smtClean="0"/>
              <a:t>7: 320/160+160MHz</a:t>
            </a:r>
            <a:endParaRPr lang="ko-KR" altLang="en-US" sz="1400"/>
          </a:p>
        </p:txBody>
      </p:sp>
      <p:grpSp>
        <p:nvGrpSpPr>
          <p:cNvPr id="18" name="그룹 17"/>
          <p:cNvGrpSpPr/>
          <p:nvPr/>
        </p:nvGrpSpPr>
        <p:grpSpPr>
          <a:xfrm>
            <a:off x="1066800" y="2810610"/>
            <a:ext cx="3505200" cy="1761390"/>
            <a:chOff x="1066800" y="2810610"/>
            <a:chExt cx="3505200" cy="1761390"/>
          </a:xfrm>
        </p:grpSpPr>
        <p:grpSp>
          <p:nvGrpSpPr>
            <p:cNvPr id="15" name="그룹 14"/>
            <p:cNvGrpSpPr/>
            <p:nvPr/>
          </p:nvGrpSpPr>
          <p:grpSpPr>
            <a:xfrm>
              <a:off x="1066800" y="2810610"/>
              <a:ext cx="3505200" cy="1380390"/>
              <a:chOff x="1295400" y="3124200"/>
              <a:chExt cx="3352800" cy="1572532"/>
            </a:xfrm>
          </p:grpSpPr>
          <p:pic>
            <p:nvPicPr>
              <p:cNvPr id="7" name="그림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905000" y="3124200"/>
                <a:ext cx="2743200" cy="1572532"/>
              </a:xfrm>
              <a:prstGeom prst="rect">
                <a:avLst/>
              </a:prstGeom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1295400" y="3183775"/>
                <a:ext cx="6187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Case 1</a:t>
                </a:r>
                <a:endParaRPr lang="ko-KR" alt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295400" y="3862740"/>
                <a:ext cx="6179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Case 2</a:t>
                </a:r>
                <a:endParaRPr lang="ko-KR" alt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295400" y="4354575"/>
                <a:ext cx="6179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Case 3</a:t>
                </a:r>
                <a:endParaRPr lang="ko-KR" altLang="en-US"/>
              </a:p>
            </p:txBody>
          </p:sp>
        </p:grpSp>
        <p:grpSp>
          <p:nvGrpSpPr>
            <p:cNvPr id="17" name="그룹 16"/>
            <p:cNvGrpSpPr/>
            <p:nvPr/>
          </p:nvGrpSpPr>
          <p:grpSpPr>
            <a:xfrm>
              <a:off x="1771311" y="4267200"/>
              <a:ext cx="2317167" cy="304800"/>
              <a:chOff x="1790700" y="4191000"/>
              <a:chExt cx="2317167" cy="304800"/>
            </a:xfrm>
          </p:grpSpPr>
          <p:sp>
            <p:nvSpPr>
              <p:cNvPr id="12" name="곱셈 기호 11"/>
              <p:cNvSpPr/>
              <p:nvPr/>
            </p:nvSpPr>
            <p:spPr bwMode="auto">
              <a:xfrm>
                <a:off x="1790700" y="4191000"/>
                <a:ext cx="447341" cy="304800"/>
              </a:xfrm>
              <a:prstGeom prst="mathMultiply">
                <a:avLst/>
              </a:prstGeom>
              <a:solidFill>
                <a:srgbClr val="C00000"/>
              </a:solidFill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074026" y="4191000"/>
                <a:ext cx="203384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: not used or punctured</a:t>
                </a:r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2106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that 11be </a:t>
            </a:r>
            <a:r>
              <a:rPr lang="en-US" altLang="ko-KR" sz="2000" dirty="0"/>
              <a:t>supports 240 / 160+80 MHz </a:t>
            </a:r>
            <a:r>
              <a:rPr lang="en-US" altLang="ko-KR" sz="2000" dirty="0" smtClean="0"/>
              <a:t>transmission</a:t>
            </a:r>
            <a:endParaRPr lang="en-US" altLang="ko-KR" sz="2000" dirty="0"/>
          </a:p>
          <a:p>
            <a:r>
              <a:rPr lang="en-US" altLang="ko-KR" sz="2000" dirty="0" smtClean="0"/>
              <a:t>Its tone plan and bandwidth indication method have been discussed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42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GB" altLang="ko-KR" sz="1800" dirty="0"/>
              <a:t>11be supports </a:t>
            </a:r>
            <a:r>
              <a:rPr lang="en-GB" altLang="ko-KR" sz="1800" dirty="0" smtClean="0"/>
              <a:t>240 </a:t>
            </a:r>
            <a:r>
              <a:rPr lang="en-GB" altLang="ko-KR" sz="1800" dirty="0"/>
              <a:t>MHz and </a:t>
            </a:r>
            <a:r>
              <a:rPr lang="en-GB" altLang="ko-KR" sz="1800" dirty="0" smtClean="0"/>
              <a:t>160+80 MHz transmission</a:t>
            </a:r>
          </a:p>
          <a:p>
            <a:pPr lvl="2"/>
            <a:r>
              <a:rPr lang="en-GB" altLang="ko-KR" sz="1600" dirty="0"/>
              <a:t>240 / 160+80 </a:t>
            </a:r>
            <a:r>
              <a:rPr lang="en-GB" altLang="ko-KR" sz="1600" dirty="0" smtClean="0"/>
              <a:t>MHz bandwidth </a:t>
            </a:r>
            <a:r>
              <a:rPr lang="en-US" altLang="ko-KR" sz="1600" dirty="0"/>
              <a:t>is</a:t>
            </a:r>
            <a:r>
              <a:rPr lang="ko-KR" altLang="en-US" sz="1600"/>
              <a:t> </a:t>
            </a:r>
            <a:r>
              <a:rPr lang="en-US" altLang="ko-KR" sz="1600" dirty="0"/>
              <a:t>constructed from three 80MHz channels which include primary </a:t>
            </a:r>
            <a:r>
              <a:rPr lang="en-US" altLang="ko-KR" sz="1600" dirty="0" smtClean="0"/>
              <a:t>80MHz</a:t>
            </a:r>
            <a:endParaRPr lang="en-GB" altLang="ko-KR" sz="16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</a:t>
            </a:r>
            <a:r>
              <a:rPr lang="en-US" altLang="ko-KR" sz="2000" dirty="0" smtClean="0"/>
              <a:t>24/0/19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30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</a:t>
            </a:r>
            <a:r>
              <a:rPr lang="en-US" altLang="ko-KR" sz="2000" dirty="0"/>
              <a:t>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  <a:endParaRPr lang="en-US" altLang="ko-KR" sz="2000" dirty="0" smtClean="0"/>
          </a:p>
          <a:p>
            <a:pPr lvl="1"/>
            <a:r>
              <a:rPr lang="en-US" altLang="ko-KR" sz="1800" dirty="0"/>
              <a:t>For the </a:t>
            </a:r>
            <a:r>
              <a:rPr lang="en-US" altLang="ko-KR" sz="1800" dirty="0" smtClean="0"/>
              <a:t>tone plan of 240MHz and 160+80MHz, </a:t>
            </a:r>
            <a:r>
              <a:rPr lang="en-US" altLang="ko-KR" sz="1800" dirty="0"/>
              <a:t>11ax 80MHz tone plan is </a:t>
            </a:r>
            <a:r>
              <a:rPr lang="en-US" altLang="ko-KR" sz="1800" dirty="0" smtClean="0"/>
              <a:t>repeated </a:t>
            </a:r>
            <a:r>
              <a:rPr lang="en-US" altLang="ko-KR" sz="1800" dirty="0"/>
              <a:t>three times</a:t>
            </a:r>
            <a:endParaRPr lang="ko-KR" altLang="en-US" sz="180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77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254517</TotalTime>
  <Words>1293</Words>
  <Application>Microsoft Office PowerPoint</Application>
  <PresentationFormat>화면 슬라이드 쇼(4:3)</PresentationFormat>
  <Paragraphs>206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Discussion on 240MHz Bandwidth</vt:lpstr>
      <vt:lpstr>Introduction</vt:lpstr>
      <vt:lpstr>240 / 160+80 MHz Bandwidth</vt:lpstr>
      <vt:lpstr>Tone Plan</vt:lpstr>
      <vt:lpstr>Bandwidth Indication (1/2)</vt:lpstr>
      <vt:lpstr>Bandwidth Indication (2/2)</vt:lpstr>
      <vt:lpstr>Summary</vt:lpstr>
      <vt:lpstr>Straw Poll #1</vt:lpstr>
      <vt:lpstr>Straw Poll #2</vt:lpstr>
      <vt:lpstr>Straw Poll #3</vt:lpstr>
      <vt:lpstr>Straw Poll #4</vt:lpstr>
      <vt:lpstr>Straw Poll #5</vt:lpstr>
      <vt:lpstr>Straw Poll #6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5070</cp:revision>
  <cp:lastPrinted>2019-09-10T23:00:58Z</cp:lastPrinted>
  <dcterms:created xsi:type="dcterms:W3CDTF">2007-05-21T21:00:37Z</dcterms:created>
  <dcterms:modified xsi:type="dcterms:W3CDTF">2019-11-12T06:34:32Z</dcterms:modified>
</cp:coreProperties>
</file>