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51" r:id="rId2"/>
    <p:sldId id="378" r:id="rId3"/>
    <p:sldId id="473" r:id="rId4"/>
    <p:sldId id="476" r:id="rId5"/>
    <p:sldId id="477" r:id="rId6"/>
    <p:sldId id="483" r:id="rId7"/>
    <p:sldId id="486" r:id="rId8"/>
    <p:sldId id="481" r:id="rId9"/>
    <p:sldId id="484" r:id="rId10"/>
    <p:sldId id="478" r:id="rId11"/>
    <p:sldId id="488" r:id="rId12"/>
    <p:sldId id="458" r:id="rId13"/>
    <p:sldId id="489" r:id="rId14"/>
    <p:sldId id="490" r:id="rId15"/>
    <p:sldId id="440" r:id="rId16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  <p:cmAuthor id="2" name="Taewon Song" initials="T. Song" lastIdx="1" clrIdx="1">
    <p:extLst>
      <p:ext uri="{19B8F6BF-5375-455C-9EA6-DF929625EA0E}">
        <p15:presenceInfo xmlns:p15="http://schemas.microsoft.com/office/powerpoint/2012/main" userId="Taewon So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85" autoAdjust="0"/>
    <p:restoredTop sz="95128" autoAdjust="0"/>
  </p:normalViewPr>
  <p:slideViewPr>
    <p:cSldViewPr>
      <p:cViewPr varScale="1">
        <p:scale>
          <a:sx n="88" d="100"/>
          <a:sy n="88" d="100"/>
        </p:scale>
        <p:origin x="102" y="7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762" y="192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</a:t>
            </a:r>
            <a:r>
              <a:rPr lang="en-US" dirty="0"/>
              <a:t>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4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516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10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1800"/>
            </a:lvl1pPr>
            <a:lvl2pPr marL="742950" indent="-285750">
              <a:buFont typeface="Times New Roman" panose="02020603050405020304" pitchFamily="18" charset="0"/>
              <a:buChar char="–"/>
              <a:defRPr sz="1600"/>
            </a:lvl2pPr>
            <a:lvl3pPr marL="1200150" indent="-285750">
              <a:buFont typeface="Wingdings" panose="05000000000000000000" pitchFamily="2" charset="2"/>
              <a:buChar char="ü"/>
              <a:defRPr sz="1400"/>
            </a:lvl3pPr>
            <a:lvl4pPr marL="1657350" indent="-285750">
              <a:buFont typeface="Wingdings" panose="05000000000000000000" pitchFamily="2" charset="2"/>
              <a:buChar char="Ø"/>
              <a:defRPr sz="1200"/>
            </a:lvl4pPr>
            <a:lvl5pPr marL="2114550" indent="-285750"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November,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November, 2019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November, 2019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November, 2019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November, 2019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802.11-19/1887r2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5800"/>
            <a:ext cx="80648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z="2800"/>
              <a:t>Multi-link Acknowledgement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3197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</a:t>
            </a:r>
            <a:r>
              <a:rPr lang="en-GB" sz="2000" kern="0"/>
              <a:t>:</a:t>
            </a:r>
            <a:r>
              <a:rPr lang="en-GB" sz="2000" b="0" kern="0"/>
              <a:t> 2019-11-11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347106"/>
              </p:ext>
            </p:extLst>
          </p:nvPr>
        </p:nvGraphicFramePr>
        <p:xfrm>
          <a:off x="703181" y="2852936"/>
          <a:ext cx="7620000" cy="3151245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Yangjae-daero 11gil, Seocho-gu, Seoul 137-130, Korea 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슬라이드 번호 개체 틀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Appropriate usage cases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Per-link acknowledgement</a:t>
            </a:r>
          </a:p>
          <a:p>
            <a:pPr lvl="1"/>
            <a:r>
              <a:rPr lang="en-US" altLang="ko-KR"/>
              <a:t>If there is a relationship between TID and link, fetching ack information from other links may be improper</a:t>
            </a:r>
          </a:p>
          <a:p>
            <a:pPr lvl="1"/>
            <a:r>
              <a:rPr lang="en-US" altLang="ko-KR"/>
              <a:t>In this case, per-link acknowledgement should be used</a:t>
            </a:r>
          </a:p>
          <a:p>
            <a:r>
              <a:rPr lang="en-US" altLang="ko-KR" sz="1800"/>
              <a:t>Single aggregated acknowledgement</a:t>
            </a:r>
          </a:p>
          <a:p>
            <a:pPr lvl="1"/>
            <a:r>
              <a:rPr lang="en-US" altLang="ko-KR" sz="1600"/>
              <a:t>Applications requiring high performance </a:t>
            </a:r>
          </a:p>
          <a:p>
            <a:pPr lvl="2"/>
            <a:r>
              <a:rPr lang="en-US" altLang="ko-KR" sz="1400"/>
              <a:t>The channel should be relatively good</a:t>
            </a:r>
          </a:p>
          <a:p>
            <a:pPr lvl="1"/>
            <a:r>
              <a:rPr lang="en-US" altLang="ko-KR" sz="1600"/>
              <a:t>It can be more effective with asynchronous mode</a:t>
            </a:r>
          </a:p>
          <a:p>
            <a:pPr lvl="2"/>
            <a:r>
              <a:rPr lang="en-US" altLang="ko-KR"/>
              <a:t>If it is used in synchronous mode, a free time cannot be utilized especially for multiple frame exchange</a:t>
            </a:r>
            <a:endParaRPr lang="en-US" altLang="ko-KR" sz="1600"/>
          </a:p>
          <a:p>
            <a:r>
              <a:rPr lang="en-US" altLang="ko-KR"/>
              <a:t>A</a:t>
            </a:r>
            <a:r>
              <a:rPr lang="en-US" altLang="ko-KR" sz="1800"/>
              <a:t>ggregated acknowledgement with duplication</a:t>
            </a:r>
          </a:p>
          <a:p>
            <a:pPr lvl="1"/>
            <a:r>
              <a:rPr lang="en-US" altLang="ko-KR" sz="1600"/>
              <a:t>Reliable communications</a:t>
            </a:r>
          </a:p>
          <a:p>
            <a:pPr lvl="1"/>
            <a:r>
              <a:rPr lang="en-US" altLang="ko-KR" sz="1600"/>
              <a:t>More suitable for synchronous mode even if it is available for asynchronous mode with some negotiations or ack solicitations</a:t>
            </a:r>
            <a:endParaRPr lang="en-US" altLang="ko-KR" sz="180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33" name="슬라이드 번호 개체 틀 3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2529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Considerations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MAC sequence space per &lt;TID &amp; </a:t>
            </a:r>
            <a:r>
              <a:rPr lang="en-US" altLang="ko-KR">
                <a:solidFill>
                  <a:schemeClr val="tx1"/>
                </a:solidFill>
              </a:rPr>
              <a:t>RA&gt;</a:t>
            </a:r>
            <a:r>
              <a:rPr lang="en-US" altLang="ko-KR"/>
              <a:t>, transmit window and reception window should be shared between APs/STAs within an MLD</a:t>
            </a:r>
          </a:p>
          <a:p>
            <a:r>
              <a:rPr lang="en-US" altLang="ko-KR"/>
              <a:t>Bitmap size for acknowledgement may need to increase to support the aggregated ack information</a:t>
            </a:r>
          </a:p>
          <a:p>
            <a:r>
              <a:rPr lang="en-US" altLang="ko-KR"/>
              <a:t>If BlockAck frame is requesting other links’ ack information, this can be explicitly indicated by means of any indication bit</a:t>
            </a:r>
          </a:p>
          <a:p>
            <a:r>
              <a:rPr lang="en-US" altLang="ko-KR"/>
              <a:t>In (implicit) BAR, it should be indicated whether or not the BAR is requesting multi-link block ack</a:t>
            </a:r>
          </a:p>
          <a:p>
            <a:pPr lvl="1"/>
            <a:r>
              <a:rPr lang="en-US" altLang="ko-KR"/>
              <a:t>If the acknowledgement method is designated for a particular period, e.g., per ADDBA, ML implicit BAR or ML BAR may not be needed</a:t>
            </a:r>
          </a:p>
          <a:p>
            <a:r>
              <a:rPr lang="en-US" altLang="ko-KR"/>
              <a:t>If sync mode operates opportunistically, it is better to select ack methods opportunistically as well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113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Data failure case and ack failure case can be distinguished and thus unnecessary retransmission can be avoided with aggregated acknowledgement</a:t>
            </a:r>
          </a:p>
          <a:p>
            <a:r>
              <a:rPr lang="en-US" altLang="ko-KR"/>
              <a:t>Using single aggregated ack, performance gain can be relatively higher especially when async mode is operating</a:t>
            </a:r>
          </a:p>
          <a:p>
            <a:r>
              <a:rPr lang="en-US" altLang="ko-KR"/>
              <a:t>With some changes and allowing that an acknowledgement frame can contain ack information of multiple links, aggregated acknowledgement with duplication and single multi-link ack can easily be adopted</a:t>
            </a:r>
          </a:p>
          <a:p>
            <a:r>
              <a:rPr lang="en-US" altLang="ko-KR"/>
              <a:t>Also, mentioned three ack methods can selecvitely used depending on channel environment and traffic property on-demand manner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8911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SP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400"/>
              <a:t>Do you agree to add the following text to the TGbe SFD?</a:t>
            </a:r>
          </a:p>
          <a:p>
            <a:pPr lvl="1"/>
            <a:r>
              <a:rPr lang="en-US" altLang="ko-KR" sz="2000"/>
              <a:t>TGbe shall support that a block ack frame can be transmitted on the link where the corresponding data frame is transmitted in multi-link environment.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6737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SP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400"/>
              <a:t>Do you agree to add the following text to the TGbe SFD?</a:t>
            </a:r>
          </a:p>
          <a:p>
            <a:pPr lvl="1"/>
            <a:r>
              <a:rPr lang="en-US" altLang="ko-KR" sz="2000" smtClean="0"/>
              <a:t>TGbe shall support that a STA of an MLD can provide information on successful reception of MPDUs received by another STA of its MLD</a:t>
            </a:r>
            <a:endParaRPr lang="en-US" altLang="ko-KR" sz="200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2215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marL="0" lvl="0" indent="0">
              <a:buNone/>
            </a:pPr>
            <a:r>
              <a:rPr lang="en-US" altLang="ko-KR" sz="1800"/>
              <a:t>[1] 19/1512r2, “Multi-link acknowledgement”</a:t>
            </a:r>
          </a:p>
          <a:p>
            <a:pPr marL="0" lvl="0" indent="0">
              <a:buNone/>
            </a:pPr>
            <a:r>
              <a:rPr lang="en-US" altLang="ko-KR"/>
              <a:t>[2] 19/1532r0, “Discussion on multi-link acknowledgement”</a:t>
            </a:r>
          </a:p>
          <a:p>
            <a:pPr marL="0" lvl="0" indent="0">
              <a:buNone/>
            </a:pPr>
            <a:r>
              <a:rPr lang="en-US" altLang="ko-KR" sz="1800"/>
              <a:t>[3] 19/1575r0, “Multi-link BA operation”</a:t>
            </a:r>
          </a:p>
          <a:p>
            <a:pPr marL="0" lvl="0" indent="0">
              <a:buNone/>
            </a:pPr>
            <a:r>
              <a:rPr lang="en-US" altLang="ko-KR"/>
              <a:t>[4] 19/1591r1, “BA setup for multi-link aggregation”</a:t>
            </a:r>
            <a:endParaRPr lang="en-US" altLang="ko-KR" sz="180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9338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Overview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/>
              <a:t>There have been some contributions dealing with the multi-link acknowledgements [1-4]</a:t>
            </a:r>
            <a:r>
              <a:rPr kumimoji="1" lang="en-US" altLang="ko-KR" sz="2000"/>
              <a:t> </a:t>
            </a:r>
            <a:endParaRPr lang="en-US" altLang="ko-KR" sz="2000"/>
          </a:p>
          <a:p>
            <a:r>
              <a:rPr lang="en-US" altLang="ko-KR" sz="2000"/>
              <a:t>We think acknowledgement including ack information of multiple links can improve efficiency</a:t>
            </a:r>
          </a:p>
          <a:p>
            <a:r>
              <a:rPr lang="en-US" altLang="ko-KR" sz="2000"/>
              <a:t>We also think the multi-link acknowledgement can easily be implemented with a small modification of 11ax</a:t>
            </a:r>
          </a:p>
          <a:p>
            <a:r>
              <a:rPr lang="en-US" altLang="ko-KR" sz="2000">
                <a:solidFill>
                  <a:schemeClr val="tx1"/>
                </a:solidFill>
              </a:rPr>
              <a:t>In this contribution...</a:t>
            </a: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We first briefly introduce three candidate acknowledgement methods for multi-link</a:t>
            </a:r>
          </a:p>
          <a:p>
            <a:pPr lvl="2"/>
            <a:r>
              <a:rPr lang="en-US" altLang="ko-KR">
                <a:solidFill>
                  <a:schemeClr val="tx1"/>
                </a:solidFill>
              </a:rPr>
              <a:t>Per-link acknowledgement</a:t>
            </a:r>
          </a:p>
          <a:p>
            <a:pPr lvl="2"/>
            <a:r>
              <a:rPr lang="en-US" altLang="ko-KR">
                <a:solidFill>
                  <a:schemeClr val="tx1"/>
                </a:solidFill>
              </a:rPr>
              <a:t>Single aggregated acknowledgement</a:t>
            </a:r>
          </a:p>
          <a:p>
            <a:pPr lvl="2"/>
            <a:r>
              <a:rPr lang="en-US" altLang="ko-KR">
                <a:solidFill>
                  <a:schemeClr val="tx1"/>
                </a:solidFill>
              </a:rPr>
              <a:t>Aggregated acknowledgement with duplication</a:t>
            </a: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We address some considerations for the acknowledgement methods in sync and async modes</a:t>
            </a: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We raise appropriate usage cases and requirement issues for the acknowledgements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직선 화살표 연결선 35"/>
          <p:cNvCxnSpPr/>
          <p:nvPr/>
        </p:nvCxnSpPr>
        <p:spPr bwMode="auto">
          <a:xfrm flipV="1">
            <a:off x="3551050" y="4703998"/>
            <a:ext cx="0" cy="8166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Multi-link acknowledgement methods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Per-link </a:t>
            </a:r>
            <a:r>
              <a:rPr lang="en-US" altLang="ko-KR" sz="1800"/>
              <a:t>acknowledgement</a:t>
            </a:r>
          </a:p>
          <a:p>
            <a:pPr lvl="1"/>
            <a:r>
              <a:rPr lang="en-US" altLang="ko-KR" sz="1600"/>
              <a:t>A recipient responds with an acknowledgement on the same link where the reception operation occurred</a:t>
            </a:r>
          </a:p>
          <a:p>
            <a:pPr lvl="1"/>
            <a:r>
              <a:rPr lang="en-US" altLang="ko-KR" sz="1600"/>
              <a:t>It is independent of multi-link environment and synchronization mode</a:t>
            </a:r>
          </a:p>
          <a:p>
            <a:pPr lvl="1"/>
            <a:r>
              <a:rPr lang="en-US" altLang="ko-KR" sz="1600"/>
              <a:t>Block Ack operation can be set up by using ADDBA request/response as is</a:t>
            </a: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In this case, transmitter cannot distinguish between data failure and ack failure</a:t>
            </a:r>
          </a:p>
          <a:p>
            <a:pPr lvl="2"/>
            <a:r>
              <a:rPr lang="en-US" altLang="ko-KR">
                <a:solidFill>
                  <a:schemeClr val="tx1"/>
                </a:solidFill>
              </a:rPr>
              <a:t>E.g., whether the data has failed or the ACK has failed, the data is to be retransmitted and it leads to inefficiency</a:t>
            </a:r>
            <a:endParaRPr lang="en-US" altLang="ko-KR" sz="1400">
              <a:solidFill>
                <a:srgbClr val="FF0000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cxnSp>
        <p:nvCxnSpPr>
          <p:cNvPr id="7" name="직선 화살표 연결선 6"/>
          <p:cNvCxnSpPr>
            <a:stCxn id="21" idx="2"/>
            <a:endCxn id="29" idx="0"/>
          </p:cNvCxnSpPr>
          <p:nvPr/>
        </p:nvCxnSpPr>
        <p:spPr bwMode="auto">
          <a:xfrm>
            <a:off x="2774219" y="4685283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直接连接符 6"/>
          <p:cNvCxnSpPr/>
          <p:nvPr/>
        </p:nvCxnSpPr>
        <p:spPr bwMode="auto">
          <a:xfrm>
            <a:off x="1931039" y="5368477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73804" y="5323787"/>
            <a:ext cx="9653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Non-AP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5174" y="4237287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2" name="矩形 7"/>
          <p:cNvSpPr/>
          <p:nvPr/>
        </p:nvSpPr>
        <p:spPr bwMode="auto">
          <a:xfrm>
            <a:off x="2414219" y="5151630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4" name="直接连接符 6"/>
          <p:cNvCxnSpPr/>
          <p:nvPr/>
        </p:nvCxnSpPr>
        <p:spPr bwMode="auto">
          <a:xfrm>
            <a:off x="1931039" y="5741069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38006" y="5145280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42014" y="5520614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17" name="直接连接符 6"/>
          <p:cNvCxnSpPr/>
          <p:nvPr/>
        </p:nvCxnSpPr>
        <p:spPr bwMode="auto">
          <a:xfrm>
            <a:off x="1931039" y="4323270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矩形 7"/>
          <p:cNvSpPr/>
          <p:nvPr/>
        </p:nvSpPr>
        <p:spPr bwMode="auto">
          <a:xfrm>
            <a:off x="2414219" y="4107693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9" name="矩形 7"/>
          <p:cNvSpPr/>
          <p:nvPr/>
        </p:nvSpPr>
        <p:spPr bwMode="auto">
          <a:xfrm>
            <a:off x="3262672" y="410642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20" name="直接连接符 6"/>
          <p:cNvCxnSpPr/>
          <p:nvPr/>
        </p:nvCxnSpPr>
        <p:spPr bwMode="auto">
          <a:xfrm>
            <a:off x="1931039" y="4689719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矩形 7"/>
          <p:cNvSpPr/>
          <p:nvPr/>
        </p:nvSpPr>
        <p:spPr bwMode="auto">
          <a:xfrm>
            <a:off x="2414219" y="4469283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38006" y="4100073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42014" y="4469264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24" name="직선 화살표 연결선 23"/>
          <p:cNvCxnSpPr/>
          <p:nvPr/>
        </p:nvCxnSpPr>
        <p:spPr bwMode="auto">
          <a:xfrm>
            <a:off x="2625172" y="4318839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矩形 7"/>
          <p:cNvSpPr/>
          <p:nvPr/>
        </p:nvSpPr>
        <p:spPr bwMode="auto">
          <a:xfrm>
            <a:off x="3262672" y="5523394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ACK3~4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8" name="矩形 7"/>
          <p:cNvSpPr/>
          <p:nvPr/>
        </p:nvSpPr>
        <p:spPr bwMode="auto">
          <a:xfrm>
            <a:off x="3262672" y="446928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ACK3~4</a:t>
            </a:r>
          </a:p>
        </p:txBody>
      </p:sp>
      <p:sp>
        <p:nvSpPr>
          <p:cNvPr id="29" name="矩形 7"/>
          <p:cNvSpPr/>
          <p:nvPr/>
        </p:nvSpPr>
        <p:spPr bwMode="auto">
          <a:xfrm>
            <a:off x="2414219" y="552339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30" name="직선 화살표 연결선 29"/>
          <p:cNvCxnSpPr/>
          <p:nvPr/>
        </p:nvCxnSpPr>
        <p:spPr bwMode="auto">
          <a:xfrm flipV="1">
            <a:off x="3430146" y="4318840"/>
            <a:ext cx="0" cy="8264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矩形 7"/>
          <p:cNvSpPr/>
          <p:nvPr/>
        </p:nvSpPr>
        <p:spPr bwMode="auto">
          <a:xfrm>
            <a:off x="3262672" y="5151630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ACK1~2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118094" y="5802816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Sync mode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352762" y="5802816"/>
            <a:ext cx="982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Async mode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71" name="직선 화살표 연결선 70"/>
          <p:cNvCxnSpPr>
            <a:stCxn id="92" idx="0"/>
            <a:endCxn id="93" idx="2"/>
          </p:cNvCxnSpPr>
          <p:nvPr/>
        </p:nvCxnSpPr>
        <p:spPr bwMode="auto">
          <a:xfrm flipV="1">
            <a:off x="7682504" y="4685283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직선 화살표 연결선 71"/>
          <p:cNvCxnSpPr>
            <a:stCxn id="86" idx="2"/>
            <a:endCxn id="94" idx="0"/>
          </p:cNvCxnSpPr>
          <p:nvPr/>
        </p:nvCxnSpPr>
        <p:spPr bwMode="auto">
          <a:xfrm>
            <a:off x="6976999" y="4685283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直接连接符 6"/>
          <p:cNvCxnSpPr/>
          <p:nvPr/>
        </p:nvCxnSpPr>
        <p:spPr bwMode="auto">
          <a:xfrm>
            <a:off x="5712213" y="5368477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4254978" y="5323787"/>
            <a:ext cx="9653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Non-AP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346348" y="4237287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77" name="矩形 7"/>
          <p:cNvSpPr/>
          <p:nvPr/>
        </p:nvSpPr>
        <p:spPr bwMode="auto">
          <a:xfrm>
            <a:off x="6195393" y="5151630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79" name="直接连接符 6"/>
          <p:cNvCxnSpPr/>
          <p:nvPr/>
        </p:nvCxnSpPr>
        <p:spPr bwMode="auto">
          <a:xfrm>
            <a:off x="5712213" y="5741069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5119180" y="5145280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123188" y="5520614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82" name="直接连接符 6"/>
          <p:cNvCxnSpPr/>
          <p:nvPr/>
        </p:nvCxnSpPr>
        <p:spPr bwMode="auto">
          <a:xfrm>
            <a:off x="5712213" y="4323270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矩形 7"/>
          <p:cNvSpPr/>
          <p:nvPr/>
        </p:nvSpPr>
        <p:spPr bwMode="auto">
          <a:xfrm>
            <a:off x="6195393" y="4107693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84" name="矩形 7"/>
          <p:cNvSpPr/>
          <p:nvPr/>
        </p:nvSpPr>
        <p:spPr bwMode="auto">
          <a:xfrm>
            <a:off x="7043846" y="410642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85" name="直接连接符 6"/>
          <p:cNvCxnSpPr/>
          <p:nvPr/>
        </p:nvCxnSpPr>
        <p:spPr bwMode="auto">
          <a:xfrm>
            <a:off x="5712213" y="4689719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矩形 7"/>
          <p:cNvSpPr/>
          <p:nvPr/>
        </p:nvSpPr>
        <p:spPr bwMode="auto">
          <a:xfrm>
            <a:off x="6616999" y="4469283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119180" y="4100073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123188" y="4469264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92" name="矩形 7"/>
          <p:cNvSpPr/>
          <p:nvPr/>
        </p:nvSpPr>
        <p:spPr bwMode="auto">
          <a:xfrm>
            <a:off x="7465452" y="5523394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ACK3~4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3" name="矩形 7"/>
          <p:cNvSpPr/>
          <p:nvPr/>
        </p:nvSpPr>
        <p:spPr bwMode="auto">
          <a:xfrm>
            <a:off x="7465452" y="446928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ACK3~4</a:t>
            </a:r>
          </a:p>
        </p:txBody>
      </p:sp>
      <p:sp>
        <p:nvSpPr>
          <p:cNvPr id="94" name="矩形 7"/>
          <p:cNvSpPr/>
          <p:nvPr/>
        </p:nvSpPr>
        <p:spPr bwMode="auto">
          <a:xfrm>
            <a:off x="6616999" y="552339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95" name="직선 화살표 연결선 94"/>
          <p:cNvCxnSpPr>
            <a:stCxn id="96" idx="0"/>
            <a:endCxn id="84" idx="2"/>
          </p:cNvCxnSpPr>
          <p:nvPr/>
        </p:nvCxnSpPr>
        <p:spPr bwMode="auto">
          <a:xfrm flipV="1">
            <a:off x="7260898" y="4322423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6" name="矩形 7"/>
          <p:cNvSpPr/>
          <p:nvPr/>
        </p:nvSpPr>
        <p:spPr bwMode="auto">
          <a:xfrm>
            <a:off x="7043846" y="5151630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ACK1~2</a:t>
            </a:r>
          </a:p>
        </p:txBody>
      </p:sp>
      <p:cxnSp>
        <p:nvCxnSpPr>
          <p:cNvPr id="89" name="직선 화살표 연결선 88"/>
          <p:cNvCxnSpPr>
            <a:stCxn id="83" idx="2"/>
            <a:endCxn id="77" idx="0"/>
          </p:cNvCxnSpPr>
          <p:nvPr/>
        </p:nvCxnSpPr>
        <p:spPr bwMode="auto">
          <a:xfrm>
            <a:off x="6555393" y="4323693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9" name="슬라이드 번호 개체 틀 10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9155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Multi-link acknowledgement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Single aggregated acknowledgement</a:t>
            </a:r>
            <a:endParaRPr lang="en-US" altLang="ko-KR">
              <a:solidFill>
                <a:srgbClr val="FF0000"/>
              </a:solidFill>
            </a:endParaRP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An acknowledgement frame can contain ack information of multiple links</a:t>
            </a:r>
          </a:p>
          <a:p>
            <a:pPr lvl="2"/>
            <a:r>
              <a:rPr lang="en-US" altLang="ko-KR">
                <a:solidFill>
                  <a:schemeClr val="tx1"/>
                </a:solidFill>
              </a:rPr>
              <a:t>In sync mode, all ack information is gathered and aggregated; an ack frame is sent on one of links on which the data was received</a:t>
            </a:r>
          </a:p>
          <a:p>
            <a:pPr lvl="2"/>
            <a:r>
              <a:rPr lang="en-US" altLang="ko-KR">
                <a:solidFill>
                  <a:schemeClr val="tx1"/>
                </a:solidFill>
              </a:rPr>
              <a:t>In async mode, all ack information of multiple links during a certain period is aggregated and is sent on which the data was received</a:t>
            </a:r>
            <a:endParaRPr lang="en-US" altLang="ko-KR" sz="1600"/>
          </a:p>
          <a:p>
            <a:pPr lvl="1"/>
            <a:r>
              <a:rPr lang="en-US" altLang="ko-KR"/>
              <a:t>A recipient may or may not respond with the aggregated acknowledgements on its own link</a:t>
            </a:r>
          </a:p>
          <a:p>
            <a:pPr lvl="1"/>
            <a:r>
              <a:rPr lang="en-US" altLang="ko-KR"/>
              <a:t>Relatively low reliability and high throughput gain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cxnSp>
        <p:nvCxnSpPr>
          <p:cNvPr id="9" name="직선 화살표 연결선 8"/>
          <p:cNvCxnSpPr>
            <a:stCxn id="21" idx="2"/>
            <a:endCxn id="27" idx="0"/>
          </p:cNvCxnSpPr>
          <p:nvPr/>
        </p:nvCxnSpPr>
        <p:spPr bwMode="auto">
          <a:xfrm>
            <a:off x="2774219" y="4721220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直接连接符 6"/>
          <p:cNvCxnSpPr/>
          <p:nvPr/>
        </p:nvCxnSpPr>
        <p:spPr bwMode="auto">
          <a:xfrm>
            <a:off x="1931039" y="5404414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3804" y="5359724"/>
            <a:ext cx="9653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Non-AP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5174" y="4273224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3" name="矩形 7"/>
          <p:cNvSpPr/>
          <p:nvPr/>
        </p:nvSpPr>
        <p:spPr bwMode="auto">
          <a:xfrm>
            <a:off x="2414219" y="518756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4" name="直接连接符 6"/>
          <p:cNvCxnSpPr/>
          <p:nvPr/>
        </p:nvCxnSpPr>
        <p:spPr bwMode="auto">
          <a:xfrm>
            <a:off x="1931039" y="5777006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38006" y="5181217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42014" y="5556551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17" name="直接连接符 6"/>
          <p:cNvCxnSpPr/>
          <p:nvPr/>
        </p:nvCxnSpPr>
        <p:spPr bwMode="auto">
          <a:xfrm>
            <a:off x="1931039" y="4359207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矩形 7"/>
          <p:cNvSpPr/>
          <p:nvPr/>
        </p:nvSpPr>
        <p:spPr bwMode="auto">
          <a:xfrm>
            <a:off x="2414219" y="4143630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9" name="矩形 7"/>
          <p:cNvSpPr/>
          <p:nvPr/>
        </p:nvSpPr>
        <p:spPr bwMode="auto">
          <a:xfrm>
            <a:off x="3262672" y="4142360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20" name="直接连接符 6"/>
          <p:cNvCxnSpPr/>
          <p:nvPr/>
        </p:nvCxnSpPr>
        <p:spPr bwMode="auto">
          <a:xfrm>
            <a:off x="1931039" y="4725656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矩形 7"/>
          <p:cNvSpPr/>
          <p:nvPr/>
        </p:nvSpPr>
        <p:spPr bwMode="auto">
          <a:xfrm>
            <a:off x="2414219" y="4505220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38006" y="4136010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42014" y="4505201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24" name="직선 화살표 연결선 23"/>
          <p:cNvCxnSpPr/>
          <p:nvPr/>
        </p:nvCxnSpPr>
        <p:spPr bwMode="auto">
          <a:xfrm>
            <a:off x="2625172" y="4354776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矩形 7"/>
          <p:cNvSpPr/>
          <p:nvPr/>
        </p:nvSpPr>
        <p:spPr bwMode="auto">
          <a:xfrm>
            <a:off x="2414219" y="5559331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28" name="직선 화살표 연결선 27"/>
          <p:cNvCxnSpPr>
            <a:stCxn id="29" idx="0"/>
            <a:endCxn id="19" idx="2"/>
          </p:cNvCxnSpPr>
          <p:nvPr/>
        </p:nvCxnSpPr>
        <p:spPr bwMode="auto">
          <a:xfrm flipV="1">
            <a:off x="3479724" y="4358360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矩形 7"/>
          <p:cNvSpPr/>
          <p:nvPr/>
        </p:nvSpPr>
        <p:spPr bwMode="auto">
          <a:xfrm>
            <a:off x="3262672" y="5187567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18094" y="5838753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Sync mode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352762" y="5838753"/>
            <a:ext cx="982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Async mode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36" name="직선 화살표 연결선 35"/>
          <p:cNvCxnSpPr>
            <a:stCxn id="52" idx="0"/>
            <a:endCxn id="53" idx="2"/>
          </p:cNvCxnSpPr>
          <p:nvPr/>
        </p:nvCxnSpPr>
        <p:spPr bwMode="auto">
          <a:xfrm flipV="1">
            <a:off x="7682504" y="4721220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직선 화살표 연결선 36"/>
          <p:cNvCxnSpPr>
            <a:stCxn id="49" idx="2"/>
            <a:endCxn id="54" idx="0"/>
          </p:cNvCxnSpPr>
          <p:nvPr/>
        </p:nvCxnSpPr>
        <p:spPr bwMode="auto">
          <a:xfrm>
            <a:off x="6976999" y="4721220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直接连接符 6"/>
          <p:cNvCxnSpPr/>
          <p:nvPr/>
        </p:nvCxnSpPr>
        <p:spPr bwMode="auto">
          <a:xfrm>
            <a:off x="5712213" y="5404414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254978" y="5359724"/>
            <a:ext cx="9653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Non-AP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6348" y="4273224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41" name="矩形 7"/>
          <p:cNvSpPr/>
          <p:nvPr/>
        </p:nvSpPr>
        <p:spPr bwMode="auto">
          <a:xfrm>
            <a:off x="6195393" y="518756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2" name="直接连接符 6"/>
          <p:cNvCxnSpPr/>
          <p:nvPr/>
        </p:nvCxnSpPr>
        <p:spPr bwMode="auto">
          <a:xfrm>
            <a:off x="5712213" y="5777006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119180" y="5181217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123188" y="5556551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45" name="直接连接符 6"/>
          <p:cNvCxnSpPr/>
          <p:nvPr/>
        </p:nvCxnSpPr>
        <p:spPr bwMode="auto">
          <a:xfrm>
            <a:off x="5712213" y="4359207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矩形 7"/>
          <p:cNvSpPr/>
          <p:nvPr/>
        </p:nvSpPr>
        <p:spPr bwMode="auto">
          <a:xfrm>
            <a:off x="6195393" y="4143630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8" name="直接连接符 6"/>
          <p:cNvCxnSpPr/>
          <p:nvPr/>
        </p:nvCxnSpPr>
        <p:spPr bwMode="auto">
          <a:xfrm>
            <a:off x="5712213" y="4725656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矩形 7"/>
          <p:cNvSpPr/>
          <p:nvPr/>
        </p:nvSpPr>
        <p:spPr bwMode="auto">
          <a:xfrm>
            <a:off x="6616999" y="4505220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119180" y="4136010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123188" y="4505201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52" name="矩形 7"/>
          <p:cNvSpPr/>
          <p:nvPr/>
        </p:nvSpPr>
        <p:spPr bwMode="auto">
          <a:xfrm>
            <a:off x="7465452" y="5559331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53" name="矩形 7"/>
          <p:cNvSpPr/>
          <p:nvPr/>
        </p:nvSpPr>
        <p:spPr bwMode="auto">
          <a:xfrm>
            <a:off x="7465452" y="4505220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54" name="矩形 7"/>
          <p:cNvSpPr/>
          <p:nvPr/>
        </p:nvSpPr>
        <p:spPr bwMode="auto">
          <a:xfrm>
            <a:off x="6616999" y="5559331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5" name="직선 화살표 연결선 64"/>
          <p:cNvCxnSpPr>
            <a:stCxn id="46" idx="2"/>
            <a:endCxn id="41" idx="0"/>
          </p:cNvCxnSpPr>
          <p:nvPr/>
        </p:nvCxnSpPr>
        <p:spPr bwMode="auto">
          <a:xfrm>
            <a:off x="6555393" y="4359630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0" name="슬라이드 번호 개체 틀 6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028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Multi-link acknowledgement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Aggregated acknowledgement with duplication</a:t>
            </a: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Duplicated acknowledgement frames containing ack information of multiple links are transmitted simultaneously over multiple links</a:t>
            </a:r>
          </a:p>
          <a:p>
            <a:pPr lvl="2"/>
            <a:r>
              <a:rPr lang="en-US" altLang="ko-KR">
                <a:solidFill>
                  <a:schemeClr val="tx1"/>
                </a:solidFill>
              </a:rPr>
              <a:t>In sync mode, all ack information is gathered and aggregated; ack frames are duplicated and they are sent over links on which the corresponding data frame was transmitted</a:t>
            </a:r>
          </a:p>
          <a:p>
            <a:pPr lvl="2"/>
            <a:r>
              <a:rPr lang="en-US" altLang="ko-KR">
                <a:solidFill>
                  <a:schemeClr val="tx1"/>
                </a:solidFill>
              </a:rPr>
              <a:t>In async mode, to respond with duplicated ack frames, any temporary synchronization is required</a:t>
            </a:r>
          </a:p>
          <a:p>
            <a:pPr lvl="1"/>
            <a:r>
              <a:rPr lang="en-US" altLang="ko-KR"/>
              <a:t>High reliability due to the redundant acknowledgement information</a:t>
            </a:r>
            <a:endParaRPr lang="en-US" altLang="ko-KR" sz="140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cxnSp>
        <p:nvCxnSpPr>
          <p:cNvPr id="7" name="직선 화살표 연결선 6"/>
          <p:cNvCxnSpPr/>
          <p:nvPr/>
        </p:nvCxnSpPr>
        <p:spPr bwMode="auto">
          <a:xfrm flipV="1">
            <a:off x="3551050" y="4834523"/>
            <a:ext cx="0" cy="8166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직선 화살표 연결선 7"/>
          <p:cNvCxnSpPr>
            <a:stCxn id="20" idx="2"/>
            <a:endCxn id="26" idx="0"/>
          </p:cNvCxnSpPr>
          <p:nvPr/>
        </p:nvCxnSpPr>
        <p:spPr bwMode="auto">
          <a:xfrm>
            <a:off x="2774219" y="4815808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直接连接符 6"/>
          <p:cNvCxnSpPr/>
          <p:nvPr/>
        </p:nvCxnSpPr>
        <p:spPr bwMode="auto">
          <a:xfrm>
            <a:off x="1931039" y="5499002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3804" y="5454312"/>
            <a:ext cx="9653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Non-AP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5174" y="4367812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2" name="矩形 7"/>
          <p:cNvSpPr/>
          <p:nvPr/>
        </p:nvSpPr>
        <p:spPr bwMode="auto">
          <a:xfrm>
            <a:off x="2414219" y="528215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3" name="直接连接符 6"/>
          <p:cNvCxnSpPr/>
          <p:nvPr/>
        </p:nvCxnSpPr>
        <p:spPr bwMode="auto">
          <a:xfrm>
            <a:off x="1931039" y="5871594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338006" y="5275805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42014" y="5651139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16" name="直接连接符 6"/>
          <p:cNvCxnSpPr/>
          <p:nvPr/>
        </p:nvCxnSpPr>
        <p:spPr bwMode="auto">
          <a:xfrm>
            <a:off x="1931039" y="4453795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矩形 7"/>
          <p:cNvSpPr/>
          <p:nvPr/>
        </p:nvSpPr>
        <p:spPr bwMode="auto">
          <a:xfrm>
            <a:off x="2414219" y="423821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8" name="矩形 7"/>
          <p:cNvSpPr/>
          <p:nvPr/>
        </p:nvSpPr>
        <p:spPr bwMode="auto">
          <a:xfrm>
            <a:off x="3262672" y="4236948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9" name="直接连接符 6"/>
          <p:cNvCxnSpPr/>
          <p:nvPr/>
        </p:nvCxnSpPr>
        <p:spPr bwMode="auto">
          <a:xfrm>
            <a:off x="1931039" y="4820244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矩形 7"/>
          <p:cNvSpPr/>
          <p:nvPr/>
        </p:nvSpPr>
        <p:spPr bwMode="auto">
          <a:xfrm>
            <a:off x="2414219" y="459980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38006" y="4230598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42014" y="4599789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23" name="직선 화살표 연결선 22"/>
          <p:cNvCxnSpPr/>
          <p:nvPr/>
        </p:nvCxnSpPr>
        <p:spPr bwMode="auto">
          <a:xfrm>
            <a:off x="2625172" y="4449364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矩形 7"/>
          <p:cNvSpPr/>
          <p:nvPr/>
        </p:nvSpPr>
        <p:spPr bwMode="auto">
          <a:xfrm>
            <a:off x="3262672" y="5653919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5" name="矩形 7"/>
          <p:cNvSpPr/>
          <p:nvPr/>
        </p:nvSpPr>
        <p:spPr bwMode="auto">
          <a:xfrm>
            <a:off x="3262672" y="4599808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6" name="矩形 7"/>
          <p:cNvSpPr/>
          <p:nvPr/>
        </p:nvSpPr>
        <p:spPr bwMode="auto">
          <a:xfrm>
            <a:off x="2414219" y="5653919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27" name="직선 화살표 연결선 26"/>
          <p:cNvCxnSpPr/>
          <p:nvPr/>
        </p:nvCxnSpPr>
        <p:spPr bwMode="auto">
          <a:xfrm flipV="1">
            <a:off x="3430146" y="4449365"/>
            <a:ext cx="0" cy="8264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矩形 7"/>
          <p:cNvSpPr/>
          <p:nvPr/>
        </p:nvSpPr>
        <p:spPr bwMode="auto">
          <a:xfrm>
            <a:off x="3262672" y="5282155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18094" y="593334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Sync mode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52762" y="5933341"/>
            <a:ext cx="982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Async mode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35" name="직선 화살표 연결선 34"/>
          <p:cNvCxnSpPr>
            <a:stCxn id="51" idx="0"/>
            <a:endCxn id="52" idx="2"/>
          </p:cNvCxnSpPr>
          <p:nvPr/>
        </p:nvCxnSpPr>
        <p:spPr bwMode="auto">
          <a:xfrm flipV="1">
            <a:off x="7682504" y="4815808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직선 화살표 연결선 35"/>
          <p:cNvCxnSpPr>
            <a:stCxn id="48" idx="2"/>
            <a:endCxn id="53" idx="0"/>
          </p:cNvCxnSpPr>
          <p:nvPr/>
        </p:nvCxnSpPr>
        <p:spPr bwMode="auto">
          <a:xfrm>
            <a:off x="6976999" y="4815808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直接连接符 6"/>
          <p:cNvCxnSpPr/>
          <p:nvPr/>
        </p:nvCxnSpPr>
        <p:spPr bwMode="auto">
          <a:xfrm>
            <a:off x="5712213" y="5499002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254978" y="5454312"/>
            <a:ext cx="9653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Non-AP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46348" y="4367812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40" name="矩形 7"/>
          <p:cNvSpPr/>
          <p:nvPr/>
        </p:nvSpPr>
        <p:spPr bwMode="auto">
          <a:xfrm>
            <a:off x="6195393" y="528215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1" name="直接连接符 6"/>
          <p:cNvCxnSpPr/>
          <p:nvPr/>
        </p:nvCxnSpPr>
        <p:spPr bwMode="auto">
          <a:xfrm>
            <a:off x="5712213" y="5871594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119180" y="5275805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123188" y="5651139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44" name="直接连接符 6"/>
          <p:cNvCxnSpPr/>
          <p:nvPr/>
        </p:nvCxnSpPr>
        <p:spPr bwMode="auto">
          <a:xfrm>
            <a:off x="5712213" y="4453795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矩形 7"/>
          <p:cNvSpPr/>
          <p:nvPr/>
        </p:nvSpPr>
        <p:spPr bwMode="auto">
          <a:xfrm>
            <a:off x="6195393" y="423821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46" name="矩形 7"/>
          <p:cNvSpPr/>
          <p:nvPr/>
        </p:nvSpPr>
        <p:spPr bwMode="auto">
          <a:xfrm>
            <a:off x="7462246" y="4236948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7" name="直接连接符 6"/>
          <p:cNvCxnSpPr/>
          <p:nvPr/>
        </p:nvCxnSpPr>
        <p:spPr bwMode="auto">
          <a:xfrm>
            <a:off x="5712213" y="4820244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矩形 7"/>
          <p:cNvSpPr/>
          <p:nvPr/>
        </p:nvSpPr>
        <p:spPr bwMode="auto">
          <a:xfrm>
            <a:off x="6616999" y="459980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119180" y="4230598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123188" y="4599789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51" name="矩形 7"/>
          <p:cNvSpPr/>
          <p:nvPr/>
        </p:nvSpPr>
        <p:spPr bwMode="auto">
          <a:xfrm>
            <a:off x="7465452" y="5653919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52" name="矩形 7"/>
          <p:cNvSpPr/>
          <p:nvPr/>
        </p:nvSpPr>
        <p:spPr bwMode="auto">
          <a:xfrm>
            <a:off x="7465452" y="4599808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53" name="矩形 7"/>
          <p:cNvSpPr/>
          <p:nvPr/>
        </p:nvSpPr>
        <p:spPr bwMode="auto">
          <a:xfrm>
            <a:off x="6616999" y="5653919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4" name="직선 화살표 연결선 53"/>
          <p:cNvCxnSpPr/>
          <p:nvPr/>
        </p:nvCxnSpPr>
        <p:spPr bwMode="auto">
          <a:xfrm flipV="1">
            <a:off x="7596336" y="4452948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5" name="矩形 7"/>
          <p:cNvSpPr/>
          <p:nvPr/>
        </p:nvSpPr>
        <p:spPr bwMode="auto">
          <a:xfrm>
            <a:off x="7462246" y="5282155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4" name="직선 화살표 연결선 63"/>
          <p:cNvCxnSpPr>
            <a:stCxn id="45" idx="2"/>
            <a:endCxn id="40" idx="0"/>
          </p:cNvCxnSpPr>
          <p:nvPr/>
        </p:nvCxnSpPr>
        <p:spPr bwMode="auto">
          <a:xfrm>
            <a:off x="6555393" y="4454218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5" name="슬라이드 번호 개체 틀 6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3580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6" name="직선 화살표 연결선 85"/>
          <p:cNvCxnSpPr>
            <a:stCxn id="87" idx="0"/>
            <a:endCxn id="85" idx="2"/>
          </p:cNvCxnSpPr>
          <p:nvPr/>
        </p:nvCxnSpPr>
        <p:spPr bwMode="auto">
          <a:xfrm flipV="1">
            <a:off x="8560129" y="5168069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Considerations on acknowledgent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600"/>
              <a:t>Single multi-link acknowledgement in sync mode</a:t>
            </a:r>
          </a:p>
          <a:p>
            <a:pPr lvl="1"/>
            <a:r>
              <a:rPr lang="en-US" altLang="ko-KR" sz="1400"/>
              <a:t>Ack channel should be considered (E.g., designated link for ack or explicit solicitation)</a:t>
            </a:r>
          </a:p>
          <a:p>
            <a:pPr lvl="2"/>
            <a:r>
              <a:rPr lang="en-US" altLang="ko-KR" sz="1200"/>
              <a:t>Acknowledgement channel may be negotiated in advance (using ADDBA negotiation) or on-demand manner (per-TXOP or per-PPDU)</a:t>
            </a:r>
          </a:p>
          <a:p>
            <a:pPr lvl="1"/>
            <a:r>
              <a:rPr lang="en-US" altLang="ko-KR" sz="1400"/>
              <a:t>In sync mode, this single multi-link acknowledgment does not need to be implemented especially in multiple frame exchanges since it is hard to utilize this free time</a:t>
            </a:r>
          </a:p>
          <a:p>
            <a:pPr lvl="1"/>
            <a:r>
              <a:rPr lang="en-US" altLang="ko-KR" sz="1400"/>
              <a:t>If the ack method is determined per PPDU, implicit BAR should be able to indicate whether that ack includes per-link ack or multi-link ack; otherwise, it is not necessary</a:t>
            </a:r>
          </a:p>
          <a:p>
            <a:pPr lvl="1"/>
            <a:r>
              <a:rPr lang="en-US" altLang="ko-KR" sz="1400"/>
              <a:t>If this single ack transmission becomes failure, retransmission method needs also be considered</a:t>
            </a:r>
          </a:p>
          <a:p>
            <a:pPr lvl="2"/>
            <a:r>
              <a:rPr lang="en-US" altLang="ko-KR" sz="1200"/>
              <a:t>To guarantee reliable transmission, acks may be transmitted with duplication for the repeated transmission of failed transmissions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cxnSp>
        <p:nvCxnSpPr>
          <p:cNvPr id="8" name="직선 화살표 연결선 7"/>
          <p:cNvCxnSpPr>
            <a:stCxn id="19" idx="2"/>
            <a:endCxn id="23" idx="0"/>
          </p:cNvCxnSpPr>
          <p:nvPr/>
        </p:nvCxnSpPr>
        <p:spPr bwMode="auto">
          <a:xfrm>
            <a:off x="2032232" y="5166785"/>
            <a:ext cx="0" cy="830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直接连接符 6"/>
          <p:cNvCxnSpPr/>
          <p:nvPr/>
        </p:nvCxnSpPr>
        <p:spPr bwMode="auto">
          <a:xfrm>
            <a:off x="1610774" y="5842359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99" y="5848628"/>
            <a:ext cx="9653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chemeClr val="tx1"/>
                </a:solidFill>
              </a:rPr>
              <a:t>Non-AP MLD: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2769" y="4639018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chemeClr val="tx1"/>
                </a:solidFill>
              </a:rPr>
              <a:t>AP MLD: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cxnSp>
        <p:nvCxnSpPr>
          <p:cNvPr id="13" name="直接连接符 6"/>
          <p:cNvCxnSpPr/>
          <p:nvPr/>
        </p:nvCxnSpPr>
        <p:spPr bwMode="auto">
          <a:xfrm>
            <a:off x="1610774" y="6214951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接连接符 6"/>
          <p:cNvCxnSpPr/>
          <p:nvPr/>
        </p:nvCxnSpPr>
        <p:spPr bwMode="auto">
          <a:xfrm>
            <a:off x="1610774" y="4797152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矩形 7"/>
          <p:cNvSpPr/>
          <p:nvPr/>
        </p:nvSpPr>
        <p:spPr bwMode="auto">
          <a:xfrm>
            <a:off x="1672232" y="458157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8" name="直接连接符 6"/>
          <p:cNvCxnSpPr/>
          <p:nvPr/>
        </p:nvCxnSpPr>
        <p:spPr bwMode="auto">
          <a:xfrm>
            <a:off x="1610774" y="5163601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矩形 7"/>
          <p:cNvSpPr/>
          <p:nvPr/>
        </p:nvSpPr>
        <p:spPr bwMode="auto">
          <a:xfrm>
            <a:off x="1672232" y="495078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22" name="직선 화살표 연결선 21"/>
          <p:cNvCxnSpPr/>
          <p:nvPr/>
        </p:nvCxnSpPr>
        <p:spPr bwMode="auto">
          <a:xfrm>
            <a:off x="1883185" y="4792721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23" name="矩形 7"/>
          <p:cNvSpPr/>
          <p:nvPr/>
        </p:nvSpPr>
        <p:spPr bwMode="auto">
          <a:xfrm>
            <a:off x="1672232" y="5997276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30" name="矩形 7"/>
          <p:cNvSpPr/>
          <p:nvPr/>
        </p:nvSpPr>
        <p:spPr bwMode="auto">
          <a:xfrm>
            <a:off x="2520685" y="4580305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ACK3~4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31" name="직선 화살표 연결선 30"/>
          <p:cNvCxnSpPr>
            <a:stCxn id="32" idx="0"/>
            <a:endCxn id="30" idx="2"/>
          </p:cNvCxnSpPr>
          <p:nvPr/>
        </p:nvCxnSpPr>
        <p:spPr bwMode="auto">
          <a:xfrm flipV="1">
            <a:off x="2737737" y="4796305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矩形 7"/>
          <p:cNvSpPr/>
          <p:nvPr/>
        </p:nvSpPr>
        <p:spPr bwMode="auto">
          <a:xfrm>
            <a:off x="2520685" y="5625512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ACK3~4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34" name="직선 화살표 연결선 33"/>
          <p:cNvCxnSpPr>
            <a:stCxn id="37" idx="2"/>
            <a:endCxn id="39" idx="0"/>
          </p:cNvCxnSpPr>
          <p:nvPr/>
        </p:nvCxnSpPr>
        <p:spPr bwMode="auto">
          <a:xfrm>
            <a:off x="3635731" y="5166785"/>
            <a:ext cx="0" cy="830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矩形 7"/>
          <p:cNvSpPr/>
          <p:nvPr/>
        </p:nvSpPr>
        <p:spPr bwMode="auto">
          <a:xfrm>
            <a:off x="3275731" y="5625512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36" name="矩形 7"/>
          <p:cNvSpPr/>
          <p:nvPr/>
        </p:nvSpPr>
        <p:spPr bwMode="auto">
          <a:xfrm>
            <a:off x="3275731" y="458157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37" name="矩形 7"/>
          <p:cNvSpPr/>
          <p:nvPr/>
        </p:nvSpPr>
        <p:spPr bwMode="auto">
          <a:xfrm>
            <a:off x="3275731" y="495078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38" name="직선 화살표 연결선 37"/>
          <p:cNvCxnSpPr/>
          <p:nvPr/>
        </p:nvCxnSpPr>
        <p:spPr bwMode="auto">
          <a:xfrm>
            <a:off x="3486684" y="4792721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矩形 7"/>
          <p:cNvSpPr/>
          <p:nvPr/>
        </p:nvSpPr>
        <p:spPr bwMode="auto">
          <a:xfrm>
            <a:off x="3275731" y="5997276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40" name="矩形 7"/>
          <p:cNvSpPr/>
          <p:nvPr/>
        </p:nvSpPr>
        <p:spPr bwMode="auto">
          <a:xfrm>
            <a:off x="4124184" y="4580305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</a:p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1~2,5~6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1" name="직선 화살표 연결선 40"/>
          <p:cNvCxnSpPr>
            <a:stCxn id="42" idx="0"/>
            <a:endCxn id="40" idx="2"/>
          </p:cNvCxnSpPr>
          <p:nvPr/>
        </p:nvCxnSpPr>
        <p:spPr bwMode="auto">
          <a:xfrm flipV="1">
            <a:off x="4341236" y="4796305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矩形 7"/>
          <p:cNvSpPr/>
          <p:nvPr/>
        </p:nvSpPr>
        <p:spPr bwMode="auto">
          <a:xfrm>
            <a:off x="4124184" y="5625512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</a:p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1~2,5~6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78050" y="5531488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56410" y="5906822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B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78051" y="4486281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56412" y="4855472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B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cxnSp>
        <p:nvCxnSpPr>
          <p:cNvPr id="49" name="직선 화살표 연결선 48"/>
          <p:cNvCxnSpPr>
            <a:stCxn id="58" idx="2"/>
            <a:endCxn id="60" idx="0"/>
          </p:cNvCxnSpPr>
          <p:nvPr/>
        </p:nvCxnSpPr>
        <p:spPr bwMode="auto">
          <a:xfrm>
            <a:off x="6251125" y="5166785"/>
            <a:ext cx="0" cy="830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直接连接符 6"/>
          <p:cNvCxnSpPr/>
          <p:nvPr/>
        </p:nvCxnSpPr>
        <p:spPr bwMode="auto">
          <a:xfrm>
            <a:off x="5826320" y="5842359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矩形 7"/>
          <p:cNvSpPr/>
          <p:nvPr/>
        </p:nvSpPr>
        <p:spPr bwMode="auto">
          <a:xfrm>
            <a:off x="5891125" y="5625512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4" name="直接连接符 6"/>
          <p:cNvCxnSpPr/>
          <p:nvPr/>
        </p:nvCxnSpPr>
        <p:spPr bwMode="auto">
          <a:xfrm>
            <a:off x="5826320" y="6214951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接连接符 6"/>
          <p:cNvCxnSpPr/>
          <p:nvPr/>
        </p:nvCxnSpPr>
        <p:spPr bwMode="auto">
          <a:xfrm>
            <a:off x="5826320" y="4797152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矩形 7"/>
          <p:cNvSpPr/>
          <p:nvPr/>
        </p:nvSpPr>
        <p:spPr bwMode="auto">
          <a:xfrm>
            <a:off x="5891125" y="458157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7" name="直接连接符 6"/>
          <p:cNvCxnSpPr/>
          <p:nvPr/>
        </p:nvCxnSpPr>
        <p:spPr bwMode="auto">
          <a:xfrm>
            <a:off x="5826320" y="5163601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矩形 7"/>
          <p:cNvSpPr/>
          <p:nvPr/>
        </p:nvSpPr>
        <p:spPr bwMode="auto">
          <a:xfrm>
            <a:off x="5891125" y="495078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9" name="직선 화살표 연결선 58"/>
          <p:cNvCxnSpPr/>
          <p:nvPr/>
        </p:nvCxnSpPr>
        <p:spPr bwMode="auto">
          <a:xfrm>
            <a:off x="6102078" y="4792721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矩形 7"/>
          <p:cNvSpPr/>
          <p:nvPr/>
        </p:nvSpPr>
        <p:spPr bwMode="auto">
          <a:xfrm>
            <a:off x="5891125" y="5997276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8" name="직선 화살표 연결선 67"/>
          <p:cNvCxnSpPr>
            <a:stCxn id="69" idx="0"/>
          </p:cNvCxnSpPr>
          <p:nvPr/>
        </p:nvCxnSpPr>
        <p:spPr bwMode="auto">
          <a:xfrm flipV="1">
            <a:off x="6956630" y="4796305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69" name="矩形 7"/>
          <p:cNvSpPr/>
          <p:nvPr/>
        </p:nvSpPr>
        <p:spPr bwMode="auto">
          <a:xfrm>
            <a:off x="6739578" y="5625512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70" name="직선 화살표 연결선 69"/>
          <p:cNvCxnSpPr>
            <a:stCxn id="73" idx="2"/>
            <a:endCxn id="75" idx="0"/>
          </p:cNvCxnSpPr>
          <p:nvPr/>
        </p:nvCxnSpPr>
        <p:spPr bwMode="auto">
          <a:xfrm>
            <a:off x="7854624" y="5166785"/>
            <a:ext cx="0" cy="830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1" name="矩形 7"/>
          <p:cNvSpPr/>
          <p:nvPr/>
        </p:nvSpPr>
        <p:spPr bwMode="auto">
          <a:xfrm>
            <a:off x="7494624" y="5625512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72" name="矩形 7"/>
          <p:cNvSpPr/>
          <p:nvPr/>
        </p:nvSpPr>
        <p:spPr bwMode="auto">
          <a:xfrm>
            <a:off x="7494624" y="458157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73" name="矩形 7"/>
          <p:cNvSpPr/>
          <p:nvPr/>
        </p:nvSpPr>
        <p:spPr bwMode="auto">
          <a:xfrm>
            <a:off x="7494624" y="495078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74" name="직선 화살표 연결선 73"/>
          <p:cNvCxnSpPr/>
          <p:nvPr/>
        </p:nvCxnSpPr>
        <p:spPr bwMode="auto">
          <a:xfrm>
            <a:off x="7705577" y="4792721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矩形 7"/>
          <p:cNvSpPr/>
          <p:nvPr/>
        </p:nvSpPr>
        <p:spPr bwMode="auto">
          <a:xfrm>
            <a:off x="7494624" y="5997276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76" name="矩形 7"/>
          <p:cNvSpPr/>
          <p:nvPr/>
        </p:nvSpPr>
        <p:spPr bwMode="auto">
          <a:xfrm>
            <a:off x="8343077" y="4580305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78" name="矩形 7"/>
          <p:cNvSpPr/>
          <p:nvPr/>
        </p:nvSpPr>
        <p:spPr bwMode="auto">
          <a:xfrm>
            <a:off x="8343077" y="5625512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83" name="곱셈 기호 82"/>
          <p:cNvSpPr/>
          <p:nvPr/>
        </p:nvSpPr>
        <p:spPr bwMode="auto">
          <a:xfrm>
            <a:off x="1772791" y="5219649"/>
            <a:ext cx="216000" cy="216000"/>
          </a:xfrm>
          <a:prstGeom prst="mathMultiply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ctr">
              <a:buFontTx/>
              <a:buChar char="•"/>
            </a:pP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84" name="곱셈 기호 83"/>
          <p:cNvSpPr/>
          <p:nvPr/>
        </p:nvSpPr>
        <p:spPr bwMode="auto">
          <a:xfrm>
            <a:off x="6848630" y="5171046"/>
            <a:ext cx="216000" cy="216000"/>
          </a:xfrm>
          <a:prstGeom prst="mathMultiply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ctr">
              <a:buFontTx/>
              <a:buChar char="•"/>
            </a:pPr>
            <a:endParaRPr lang="ko-KR" altLang="en-US" sz="800" dirty="0">
              <a:solidFill>
                <a:srgbClr val="000000"/>
              </a:solidFill>
            </a:endParaRPr>
          </a:p>
        </p:txBody>
      </p:sp>
      <p:sp>
        <p:nvSpPr>
          <p:cNvPr id="85" name="矩形 7"/>
          <p:cNvSpPr/>
          <p:nvPr/>
        </p:nvSpPr>
        <p:spPr bwMode="auto">
          <a:xfrm>
            <a:off x="8343077" y="4952069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87" name="矩形 7"/>
          <p:cNvSpPr/>
          <p:nvPr/>
        </p:nvSpPr>
        <p:spPr bwMode="auto">
          <a:xfrm>
            <a:off x="8343077" y="599727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77" name="직선 화살표 연결선 76"/>
          <p:cNvCxnSpPr/>
          <p:nvPr/>
        </p:nvCxnSpPr>
        <p:spPr bwMode="auto">
          <a:xfrm flipV="1">
            <a:off x="8477491" y="4796305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0" name="TextBox 89"/>
          <p:cNvSpPr txBox="1"/>
          <p:nvPr/>
        </p:nvSpPr>
        <p:spPr>
          <a:xfrm>
            <a:off x="4948812" y="5531488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927172" y="5906822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B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948813" y="4486281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927174" y="4855472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B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1556453" y="4410486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chemeClr val="tx1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1772856" y="4775579"/>
            <a:ext cx="5389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chemeClr val="tx1"/>
                </a:solidFill>
                <a:latin typeface="Arial" charset="0"/>
                <a:ea typeface="宋体" charset="-122"/>
              </a:rPr>
              <a:t>No Ack</a:t>
            </a:r>
            <a:endParaRPr lang="zh-CN" altLang="en-US" sz="8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3171841" y="4410486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chemeClr val="tx1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3388244" y="4775579"/>
            <a:ext cx="5389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chemeClr val="tx1"/>
                </a:solidFill>
                <a:latin typeface="Arial" charset="0"/>
                <a:ea typeface="宋体" charset="-122"/>
              </a:rPr>
              <a:t>No Ack</a:t>
            </a:r>
            <a:endParaRPr lang="zh-CN" altLang="en-US" sz="8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7360888" y="4410486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7360888" y="4775579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5782525" y="4410486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5998928" y="4775579"/>
            <a:ext cx="5389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No Ack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2043771" y="6190335"/>
            <a:ext cx="12863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Data failure case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219760" y="6190335"/>
            <a:ext cx="12350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Ack failure case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25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Considerations on acknowledgent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/>
              <a:t>Single multi-link acknowledgement in async mode</a:t>
            </a:r>
          </a:p>
          <a:p>
            <a:pPr lvl="1"/>
            <a:r>
              <a:rPr lang="en-US" altLang="ko-KR"/>
              <a:t>Ack channel should be considered for the same reason as above</a:t>
            </a:r>
          </a:p>
          <a:p>
            <a:pPr lvl="1"/>
            <a:r>
              <a:rPr lang="en-US" altLang="ko-KR"/>
              <a:t>Acknowledgement information needs to be solicited or indicated by the PPDU with implicit BAR</a:t>
            </a:r>
          </a:p>
          <a:p>
            <a:pPr lvl="1"/>
            <a:r>
              <a:rPr lang="en-US" altLang="ko-KR"/>
              <a:t>It is possible to use BAR frame since it has BA bitmap field, however, it causes additional performance loss</a:t>
            </a:r>
          </a:p>
          <a:p>
            <a:pPr lvl="1"/>
            <a:r>
              <a:rPr lang="en-US" altLang="ko-KR"/>
              <a:t>BAR frame may indicate whether it is for multi-link BAR or not according to the negotiation of acknowledgement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cxnSp>
        <p:nvCxnSpPr>
          <p:cNvPr id="45" name="직선 화살표 연결선 44"/>
          <p:cNvCxnSpPr>
            <a:stCxn id="56" idx="2"/>
            <a:endCxn id="60" idx="0"/>
          </p:cNvCxnSpPr>
          <p:nvPr/>
        </p:nvCxnSpPr>
        <p:spPr bwMode="auto">
          <a:xfrm>
            <a:off x="2441801" y="4893494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直接连接符 6"/>
          <p:cNvCxnSpPr/>
          <p:nvPr/>
        </p:nvCxnSpPr>
        <p:spPr bwMode="auto">
          <a:xfrm>
            <a:off x="1781987" y="5576688"/>
            <a:ext cx="234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2864" y="5590505"/>
            <a:ext cx="965329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>
                <a:solidFill>
                  <a:schemeClr val="tx1"/>
                </a:solidFill>
              </a:rPr>
              <a:t>Non-AP MLD: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04234" y="4504005"/>
            <a:ext cx="700833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>
                <a:solidFill>
                  <a:schemeClr val="tx1"/>
                </a:solidFill>
              </a:rPr>
              <a:t>AP MLD: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49" name="矩形 7"/>
          <p:cNvSpPr/>
          <p:nvPr/>
        </p:nvSpPr>
        <p:spPr bwMode="auto">
          <a:xfrm>
            <a:off x="1895331" y="5359841"/>
            <a:ext cx="14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0" name="直接连接符 6"/>
          <p:cNvCxnSpPr/>
          <p:nvPr/>
        </p:nvCxnSpPr>
        <p:spPr bwMode="auto">
          <a:xfrm>
            <a:off x="1781987" y="5949280"/>
            <a:ext cx="234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59421" y="5276547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37781" y="5651881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B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cxnSp>
        <p:nvCxnSpPr>
          <p:cNvPr id="53" name="直接连接符 6"/>
          <p:cNvCxnSpPr/>
          <p:nvPr/>
        </p:nvCxnSpPr>
        <p:spPr bwMode="auto">
          <a:xfrm>
            <a:off x="1781987" y="4531481"/>
            <a:ext cx="234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矩形 7"/>
          <p:cNvSpPr/>
          <p:nvPr/>
        </p:nvSpPr>
        <p:spPr bwMode="auto">
          <a:xfrm>
            <a:off x="1895331" y="4315904"/>
            <a:ext cx="14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5" name="直接连接符 6"/>
          <p:cNvCxnSpPr/>
          <p:nvPr/>
        </p:nvCxnSpPr>
        <p:spPr bwMode="auto">
          <a:xfrm>
            <a:off x="1781987" y="4897930"/>
            <a:ext cx="234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矩形 7"/>
          <p:cNvSpPr/>
          <p:nvPr/>
        </p:nvSpPr>
        <p:spPr bwMode="auto">
          <a:xfrm>
            <a:off x="2081801" y="467749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59422" y="4231340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37783" y="4600531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B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cxnSp>
        <p:nvCxnSpPr>
          <p:cNvPr id="59" name="직선 화살표 연결선 58"/>
          <p:cNvCxnSpPr>
            <a:stCxn id="54" idx="2"/>
            <a:endCxn id="49" idx="0"/>
          </p:cNvCxnSpPr>
          <p:nvPr/>
        </p:nvCxnSpPr>
        <p:spPr bwMode="auto">
          <a:xfrm>
            <a:off x="2615331" y="4531904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矩形 7"/>
          <p:cNvSpPr/>
          <p:nvPr/>
        </p:nvSpPr>
        <p:spPr bwMode="auto">
          <a:xfrm>
            <a:off x="2081801" y="573160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74" name="矩形 7"/>
          <p:cNvSpPr/>
          <p:nvPr/>
        </p:nvSpPr>
        <p:spPr bwMode="auto">
          <a:xfrm>
            <a:off x="3448530" y="4313151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ACK1~4</a:t>
            </a:r>
          </a:p>
        </p:txBody>
      </p:sp>
      <p:cxnSp>
        <p:nvCxnSpPr>
          <p:cNvPr id="75" name="직선 화살표 연결선 74"/>
          <p:cNvCxnSpPr>
            <a:stCxn id="76" idx="0"/>
            <a:endCxn id="74" idx="2"/>
          </p:cNvCxnSpPr>
          <p:nvPr/>
        </p:nvCxnSpPr>
        <p:spPr bwMode="auto">
          <a:xfrm flipV="1">
            <a:off x="3665582" y="4529151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6" name="矩形 7"/>
          <p:cNvSpPr/>
          <p:nvPr/>
        </p:nvSpPr>
        <p:spPr bwMode="auto">
          <a:xfrm>
            <a:off x="3448530" y="5358358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ACK1~4</a:t>
            </a:r>
          </a:p>
        </p:txBody>
      </p:sp>
      <p:cxnSp>
        <p:nvCxnSpPr>
          <p:cNvPr id="79" name="직선 화살표 연결선 78"/>
          <p:cNvCxnSpPr>
            <a:stCxn id="82" idx="2"/>
            <a:endCxn id="84" idx="0"/>
          </p:cNvCxnSpPr>
          <p:nvPr/>
        </p:nvCxnSpPr>
        <p:spPr bwMode="auto">
          <a:xfrm>
            <a:off x="6387565" y="4890714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矩形 7"/>
          <p:cNvSpPr/>
          <p:nvPr/>
        </p:nvSpPr>
        <p:spPr bwMode="auto">
          <a:xfrm>
            <a:off x="5613174" y="5357061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81" name="矩形 7"/>
          <p:cNvSpPr/>
          <p:nvPr/>
        </p:nvSpPr>
        <p:spPr bwMode="auto">
          <a:xfrm>
            <a:off x="5613174" y="431312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82" name="矩形 7"/>
          <p:cNvSpPr/>
          <p:nvPr/>
        </p:nvSpPr>
        <p:spPr bwMode="auto">
          <a:xfrm>
            <a:off x="5847565" y="4674714"/>
            <a:ext cx="108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83" name="직선 화살표 연결선 82"/>
          <p:cNvCxnSpPr>
            <a:stCxn id="81" idx="2"/>
            <a:endCxn id="80" idx="0"/>
          </p:cNvCxnSpPr>
          <p:nvPr/>
        </p:nvCxnSpPr>
        <p:spPr bwMode="auto">
          <a:xfrm>
            <a:off x="5973174" y="4529124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4" name="矩形 7"/>
          <p:cNvSpPr/>
          <p:nvPr/>
        </p:nvSpPr>
        <p:spPr bwMode="auto">
          <a:xfrm>
            <a:off x="5847565" y="5728825"/>
            <a:ext cx="108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10" name="矩形 7"/>
          <p:cNvSpPr/>
          <p:nvPr/>
        </p:nvSpPr>
        <p:spPr bwMode="auto">
          <a:xfrm>
            <a:off x="6444110" y="5357061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11" name="矩形 7"/>
          <p:cNvSpPr/>
          <p:nvPr/>
        </p:nvSpPr>
        <p:spPr bwMode="auto">
          <a:xfrm>
            <a:off x="6444110" y="431312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12" name="직선 화살표 연결선 111"/>
          <p:cNvCxnSpPr>
            <a:stCxn id="111" idx="2"/>
            <a:endCxn id="110" idx="0"/>
          </p:cNvCxnSpPr>
          <p:nvPr/>
        </p:nvCxnSpPr>
        <p:spPr bwMode="auto">
          <a:xfrm>
            <a:off x="6804110" y="4529124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18" name="矩形 7"/>
          <p:cNvSpPr/>
          <p:nvPr/>
        </p:nvSpPr>
        <p:spPr bwMode="auto">
          <a:xfrm>
            <a:off x="8253292" y="4313151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ACK1~4</a:t>
            </a:r>
          </a:p>
        </p:txBody>
      </p:sp>
      <p:cxnSp>
        <p:nvCxnSpPr>
          <p:cNvPr id="119" name="직선 화살표 연결선 118"/>
          <p:cNvCxnSpPr>
            <a:stCxn id="120" idx="0"/>
            <a:endCxn id="118" idx="2"/>
          </p:cNvCxnSpPr>
          <p:nvPr/>
        </p:nvCxnSpPr>
        <p:spPr bwMode="auto">
          <a:xfrm flipV="1">
            <a:off x="8470344" y="4529151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0" name="矩形 7"/>
          <p:cNvSpPr/>
          <p:nvPr/>
        </p:nvSpPr>
        <p:spPr bwMode="auto">
          <a:xfrm>
            <a:off x="8253292" y="5358358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ACK1~4</a:t>
            </a:r>
          </a:p>
        </p:txBody>
      </p:sp>
      <p:sp>
        <p:nvSpPr>
          <p:cNvPr id="65" name="矩形 7"/>
          <p:cNvSpPr/>
          <p:nvPr/>
        </p:nvSpPr>
        <p:spPr bwMode="auto">
          <a:xfrm>
            <a:off x="7732862" y="431339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ML BAR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6" name="직선 화살표 연결선 65"/>
          <p:cNvCxnSpPr>
            <a:stCxn id="67" idx="0"/>
            <a:endCxn id="65" idx="2"/>
          </p:cNvCxnSpPr>
          <p:nvPr/>
        </p:nvCxnSpPr>
        <p:spPr bwMode="auto">
          <a:xfrm flipV="1">
            <a:off x="7949914" y="4529396"/>
            <a:ext cx="0" cy="8285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7" name="矩形 7"/>
          <p:cNvSpPr/>
          <p:nvPr/>
        </p:nvSpPr>
        <p:spPr bwMode="auto">
          <a:xfrm>
            <a:off x="7732862" y="5357985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ML BAR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8" name="直接连接符 6"/>
          <p:cNvCxnSpPr/>
          <p:nvPr/>
        </p:nvCxnSpPr>
        <p:spPr bwMode="auto">
          <a:xfrm>
            <a:off x="5539683" y="5576688"/>
            <a:ext cx="331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接连接符 6"/>
          <p:cNvCxnSpPr/>
          <p:nvPr/>
        </p:nvCxnSpPr>
        <p:spPr bwMode="auto">
          <a:xfrm>
            <a:off x="5539683" y="5949280"/>
            <a:ext cx="331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直接连接符 6"/>
          <p:cNvCxnSpPr/>
          <p:nvPr/>
        </p:nvCxnSpPr>
        <p:spPr bwMode="auto">
          <a:xfrm>
            <a:off x="5539683" y="4531481"/>
            <a:ext cx="331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接连接符 6"/>
          <p:cNvCxnSpPr/>
          <p:nvPr/>
        </p:nvCxnSpPr>
        <p:spPr bwMode="auto">
          <a:xfrm>
            <a:off x="5539683" y="4897930"/>
            <a:ext cx="331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009287" y="5590505"/>
            <a:ext cx="965329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>
                <a:solidFill>
                  <a:schemeClr val="tx1"/>
                </a:solidFill>
              </a:rPr>
              <a:t>Non-AP MLD: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100657" y="4504005"/>
            <a:ext cx="700833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>
                <a:solidFill>
                  <a:schemeClr val="tx1"/>
                </a:solidFill>
              </a:rPr>
              <a:t>AP MLD: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648366" y="5276547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626726" y="5651881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B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648367" y="4231340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626728" y="4600531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B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2106246" y="4137347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chemeClr val="tx1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2072335" y="4509120"/>
            <a:ext cx="5389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chemeClr val="tx1"/>
                </a:solidFill>
                <a:latin typeface="Arial" charset="0"/>
                <a:ea typeface="宋体" charset="-122"/>
              </a:rPr>
              <a:t>No Ack</a:t>
            </a:r>
            <a:endParaRPr lang="zh-CN" altLang="en-US" sz="8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6113567" y="4509120"/>
            <a:ext cx="5389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No Ack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5663197" y="4137347"/>
            <a:ext cx="6832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Block Ack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6444112" y="4137347"/>
            <a:ext cx="6832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Block Ack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2190072" y="5947755"/>
            <a:ext cx="14670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</a:rPr>
              <a:t>Using implicit BAR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977360" y="5947755"/>
            <a:ext cx="17198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</a:rPr>
              <a:t>Using explicit ML BAR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88" name="곱셈 기호 87"/>
          <p:cNvSpPr/>
          <p:nvPr/>
        </p:nvSpPr>
        <p:spPr bwMode="auto">
          <a:xfrm>
            <a:off x="6698864" y="4890714"/>
            <a:ext cx="216000" cy="216000"/>
          </a:xfrm>
          <a:prstGeom prst="mathMultiply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ctr">
              <a:buFontTx/>
              <a:buChar char="•"/>
            </a:pPr>
            <a:endParaRPr lang="ko-KR" altLang="en-US" sz="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078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Considerations on acknowledgent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1600"/>
              <a:t>Aggregated acknowledgement with duplication in sync mode</a:t>
            </a:r>
          </a:p>
          <a:p>
            <a:pPr lvl="1"/>
            <a:r>
              <a:rPr lang="en-US" altLang="ko-KR" sz="1400"/>
              <a:t>Link A of the AP MLD can recognize whether the data failed or the ack failed by means of BlockAck on Link B</a:t>
            </a:r>
          </a:p>
          <a:p>
            <a:pPr lvl="2"/>
            <a:r>
              <a:rPr lang="en-US" altLang="ko-KR" sz="1200"/>
              <a:t>In this case, unnecessary transmission can be avoided if the block ack frame is failed</a:t>
            </a:r>
          </a:p>
          <a:p>
            <a:pPr lvl="1"/>
            <a:r>
              <a:rPr lang="en-US" altLang="ko-KR" sz="1400" u="sng"/>
              <a:t>To this end, (implicit) BAR should be able to indicate that it is requesting acks over multi-link to distinguish between per-link ack and aggregated ack</a:t>
            </a:r>
          </a:p>
          <a:p>
            <a:pPr lvl="1"/>
            <a:r>
              <a:rPr lang="en-US" altLang="ko-KR" sz="1400"/>
              <a:t>Ack failure can occur especially often when the devices are on the edge side of the BSS</a:t>
            </a:r>
          </a:p>
          <a:p>
            <a:pPr lvl="1"/>
            <a:r>
              <a:rPr lang="en-US" altLang="ko-KR" sz="1400">
                <a:solidFill>
                  <a:schemeClr val="tx1"/>
                </a:solidFill>
              </a:rPr>
              <a:t>For the same reason as above, </a:t>
            </a:r>
            <a:r>
              <a:rPr lang="en-US" altLang="ko-KR" sz="1400"/>
              <a:t>implicit BAR may indicate whether it is for multi-link BAR or not according to the negotiation of acknowledgement</a:t>
            </a:r>
            <a:endParaRPr lang="en-US" altLang="ko-KR" sz="140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cxnSp>
        <p:nvCxnSpPr>
          <p:cNvPr id="7" name="직선 화살표 연결선 6"/>
          <p:cNvCxnSpPr>
            <a:stCxn id="19" idx="2"/>
            <a:endCxn id="23" idx="0"/>
          </p:cNvCxnSpPr>
          <p:nvPr/>
        </p:nvCxnSpPr>
        <p:spPr bwMode="auto">
          <a:xfrm>
            <a:off x="1931866" y="4826187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直接连接符 6"/>
          <p:cNvCxnSpPr/>
          <p:nvPr/>
        </p:nvCxnSpPr>
        <p:spPr bwMode="auto">
          <a:xfrm>
            <a:off x="1088686" y="5509381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-105034" y="5464691"/>
            <a:ext cx="9653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Non-AP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13664" y="4378191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12" name="直接连接符 6"/>
          <p:cNvCxnSpPr/>
          <p:nvPr/>
        </p:nvCxnSpPr>
        <p:spPr bwMode="auto">
          <a:xfrm>
            <a:off x="1088686" y="5881973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95653" y="5286184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9661" y="5661518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15" name="直接连接符 6"/>
          <p:cNvCxnSpPr/>
          <p:nvPr/>
        </p:nvCxnSpPr>
        <p:spPr bwMode="auto">
          <a:xfrm>
            <a:off x="1088686" y="4464174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矩形 7"/>
          <p:cNvSpPr/>
          <p:nvPr/>
        </p:nvSpPr>
        <p:spPr bwMode="auto">
          <a:xfrm>
            <a:off x="1571866" y="424859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8" name="直接连接符 6"/>
          <p:cNvCxnSpPr/>
          <p:nvPr/>
        </p:nvCxnSpPr>
        <p:spPr bwMode="auto">
          <a:xfrm>
            <a:off x="1088686" y="4830623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矩形 7"/>
          <p:cNvSpPr/>
          <p:nvPr/>
        </p:nvSpPr>
        <p:spPr bwMode="auto">
          <a:xfrm>
            <a:off x="1571866" y="461018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5653" y="4240977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9661" y="4610168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22" name="직선 화살표 연결선 21"/>
          <p:cNvCxnSpPr/>
          <p:nvPr/>
        </p:nvCxnSpPr>
        <p:spPr bwMode="auto">
          <a:xfrm>
            <a:off x="1782819" y="4459743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23" name="矩形 7"/>
          <p:cNvSpPr/>
          <p:nvPr/>
        </p:nvSpPr>
        <p:spPr bwMode="auto">
          <a:xfrm>
            <a:off x="1571866" y="566429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32" name="矩形 7"/>
          <p:cNvSpPr/>
          <p:nvPr/>
        </p:nvSpPr>
        <p:spPr bwMode="auto">
          <a:xfrm>
            <a:off x="2420319" y="4610187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ACK3~4</a:t>
            </a:r>
          </a:p>
        </p:txBody>
      </p:sp>
      <p:cxnSp>
        <p:nvCxnSpPr>
          <p:cNvPr id="33" name="직선 화살표 연결선 32"/>
          <p:cNvCxnSpPr>
            <a:stCxn id="34" idx="0"/>
            <a:endCxn id="32" idx="2"/>
          </p:cNvCxnSpPr>
          <p:nvPr/>
        </p:nvCxnSpPr>
        <p:spPr bwMode="auto">
          <a:xfrm flipV="1">
            <a:off x="2637371" y="4826187"/>
            <a:ext cx="0" cy="8362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矩形 7"/>
          <p:cNvSpPr/>
          <p:nvPr/>
        </p:nvSpPr>
        <p:spPr bwMode="auto">
          <a:xfrm>
            <a:off x="2420319" y="566239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ACK3~4</a:t>
            </a:r>
          </a:p>
        </p:txBody>
      </p:sp>
      <p:cxnSp>
        <p:nvCxnSpPr>
          <p:cNvPr id="36" name="직선 화살표 연결선 35"/>
          <p:cNvCxnSpPr>
            <a:stCxn id="39" idx="2"/>
            <a:endCxn id="41" idx="0"/>
          </p:cNvCxnSpPr>
          <p:nvPr/>
        </p:nvCxnSpPr>
        <p:spPr bwMode="auto">
          <a:xfrm>
            <a:off x="3535365" y="4826187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矩形 7"/>
          <p:cNvSpPr/>
          <p:nvPr/>
        </p:nvSpPr>
        <p:spPr bwMode="auto">
          <a:xfrm>
            <a:off x="3175365" y="529253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38" name="矩形 7"/>
          <p:cNvSpPr/>
          <p:nvPr/>
        </p:nvSpPr>
        <p:spPr bwMode="auto">
          <a:xfrm>
            <a:off x="3175365" y="424859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39" name="矩形 7"/>
          <p:cNvSpPr/>
          <p:nvPr/>
        </p:nvSpPr>
        <p:spPr bwMode="auto">
          <a:xfrm>
            <a:off x="3175365" y="461018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MPDU5~6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0" name="직선 화살표 연결선 39"/>
          <p:cNvCxnSpPr/>
          <p:nvPr/>
        </p:nvCxnSpPr>
        <p:spPr bwMode="auto">
          <a:xfrm>
            <a:off x="3386318" y="4459743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" name="矩形 7"/>
          <p:cNvSpPr/>
          <p:nvPr/>
        </p:nvSpPr>
        <p:spPr bwMode="auto">
          <a:xfrm>
            <a:off x="3175365" y="566429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MPDU5~6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42" name="矩形 7"/>
          <p:cNvSpPr/>
          <p:nvPr/>
        </p:nvSpPr>
        <p:spPr bwMode="auto">
          <a:xfrm>
            <a:off x="4023818" y="4610187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ACK1~2,5~6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3" name="직선 화살표 연결선 42"/>
          <p:cNvCxnSpPr>
            <a:stCxn id="44" idx="0"/>
            <a:endCxn id="42" idx="2"/>
          </p:cNvCxnSpPr>
          <p:nvPr/>
        </p:nvCxnSpPr>
        <p:spPr bwMode="auto">
          <a:xfrm flipV="1">
            <a:off x="4240870" y="4826187"/>
            <a:ext cx="0" cy="8362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矩形 7"/>
          <p:cNvSpPr/>
          <p:nvPr/>
        </p:nvSpPr>
        <p:spPr bwMode="auto">
          <a:xfrm>
            <a:off x="4023818" y="566239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ACK1~2,5~6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49" name="矩形 7"/>
          <p:cNvSpPr/>
          <p:nvPr/>
        </p:nvSpPr>
        <p:spPr bwMode="auto">
          <a:xfrm>
            <a:off x="4023818" y="4253464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ACK1~2,5~6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0" name="직선 화살표 연결선 49"/>
          <p:cNvCxnSpPr/>
          <p:nvPr/>
        </p:nvCxnSpPr>
        <p:spPr bwMode="auto">
          <a:xfrm flipV="1">
            <a:off x="4112852" y="4469464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矩形 7"/>
          <p:cNvSpPr/>
          <p:nvPr/>
        </p:nvSpPr>
        <p:spPr bwMode="auto">
          <a:xfrm>
            <a:off x="4023818" y="529043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ACK1~2,5~6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57" name="슬라이드 번호 개체 틀 5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5" name="곱셈 기호 34"/>
          <p:cNvSpPr/>
          <p:nvPr/>
        </p:nvSpPr>
        <p:spPr bwMode="auto">
          <a:xfrm>
            <a:off x="1674355" y="4855848"/>
            <a:ext cx="216000" cy="216000"/>
          </a:xfrm>
          <a:prstGeom prst="mathMultiply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ctr">
              <a:buFontTx/>
              <a:buChar char="•"/>
            </a:pPr>
            <a:endParaRPr lang="ko-KR" altLang="en-US" sz="800" dirty="0">
              <a:solidFill>
                <a:srgbClr val="000000"/>
              </a:solidFill>
            </a:endParaRPr>
          </a:p>
        </p:txBody>
      </p:sp>
      <p:cxnSp>
        <p:nvCxnSpPr>
          <p:cNvPr id="54" name="직선 화살표 연결선 53"/>
          <p:cNvCxnSpPr>
            <a:stCxn id="66" idx="2"/>
            <a:endCxn id="70" idx="0"/>
          </p:cNvCxnSpPr>
          <p:nvPr/>
        </p:nvCxnSpPr>
        <p:spPr bwMode="auto">
          <a:xfrm>
            <a:off x="5892940" y="4826187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直接连接符 6"/>
          <p:cNvCxnSpPr/>
          <p:nvPr/>
        </p:nvCxnSpPr>
        <p:spPr bwMode="auto">
          <a:xfrm>
            <a:off x="5049760" y="5509381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矩形 7"/>
          <p:cNvSpPr/>
          <p:nvPr/>
        </p:nvSpPr>
        <p:spPr bwMode="auto">
          <a:xfrm>
            <a:off x="5532940" y="529253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0" name="直接连接符 6"/>
          <p:cNvCxnSpPr/>
          <p:nvPr/>
        </p:nvCxnSpPr>
        <p:spPr bwMode="auto">
          <a:xfrm>
            <a:off x="5049760" y="5881973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接连接符 6"/>
          <p:cNvCxnSpPr/>
          <p:nvPr/>
        </p:nvCxnSpPr>
        <p:spPr bwMode="auto">
          <a:xfrm>
            <a:off x="5049760" y="4464174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矩形 7"/>
          <p:cNvSpPr/>
          <p:nvPr/>
        </p:nvSpPr>
        <p:spPr bwMode="auto">
          <a:xfrm>
            <a:off x="5532940" y="424859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5" name="直接连接符 6"/>
          <p:cNvCxnSpPr/>
          <p:nvPr/>
        </p:nvCxnSpPr>
        <p:spPr bwMode="auto">
          <a:xfrm>
            <a:off x="5049760" y="4830623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矩形 7"/>
          <p:cNvSpPr/>
          <p:nvPr/>
        </p:nvSpPr>
        <p:spPr bwMode="auto">
          <a:xfrm>
            <a:off x="5532940" y="461018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9" name="직선 화살표 연결선 68"/>
          <p:cNvCxnSpPr/>
          <p:nvPr/>
        </p:nvCxnSpPr>
        <p:spPr bwMode="auto">
          <a:xfrm>
            <a:off x="5743893" y="4459743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0" name="矩形 7"/>
          <p:cNvSpPr/>
          <p:nvPr/>
        </p:nvSpPr>
        <p:spPr bwMode="auto">
          <a:xfrm>
            <a:off x="5532940" y="566429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77" name="矩形 7"/>
          <p:cNvSpPr/>
          <p:nvPr/>
        </p:nvSpPr>
        <p:spPr bwMode="auto">
          <a:xfrm>
            <a:off x="6381393" y="4610187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ACK1~4</a:t>
            </a:r>
          </a:p>
        </p:txBody>
      </p:sp>
      <p:cxnSp>
        <p:nvCxnSpPr>
          <p:cNvPr id="78" name="직선 화살표 연결선 77"/>
          <p:cNvCxnSpPr>
            <a:stCxn id="79" idx="0"/>
            <a:endCxn id="77" idx="2"/>
          </p:cNvCxnSpPr>
          <p:nvPr/>
        </p:nvCxnSpPr>
        <p:spPr bwMode="auto">
          <a:xfrm flipV="1">
            <a:off x="6598445" y="4826187"/>
            <a:ext cx="0" cy="8362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9" name="矩形 7"/>
          <p:cNvSpPr/>
          <p:nvPr/>
        </p:nvSpPr>
        <p:spPr bwMode="auto">
          <a:xfrm>
            <a:off x="6381393" y="566239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ACK1~4</a:t>
            </a:r>
          </a:p>
        </p:txBody>
      </p:sp>
      <p:cxnSp>
        <p:nvCxnSpPr>
          <p:cNvPr id="80" name="직선 화살표 연결선 79"/>
          <p:cNvCxnSpPr>
            <a:stCxn id="83" idx="2"/>
            <a:endCxn id="85" idx="0"/>
          </p:cNvCxnSpPr>
          <p:nvPr/>
        </p:nvCxnSpPr>
        <p:spPr bwMode="auto">
          <a:xfrm>
            <a:off x="7496439" y="4826187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1" name="矩形 7"/>
          <p:cNvSpPr/>
          <p:nvPr/>
        </p:nvSpPr>
        <p:spPr bwMode="auto">
          <a:xfrm>
            <a:off x="7136439" y="529253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82" name="矩形 7"/>
          <p:cNvSpPr/>
          <p:nvPr/>
        </p:nvSpPr>
        <p:spPr bwMode="auto">
          <a:xfrm>
            <a:off x="7136439" y="424859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MPDU5~6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83" name="矩形 7"/>
          <p:cNvSpPr/>
          <p:nvPr/>
        </p:nvSpPr>
        <p:spPr bwMode="auto">
          <a:xfrm>
            <a:off x="7136439" y="461018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MPDU7~8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84" name="직선 화살표 연결선 83"/>
          <p:cNvCxnSpPr/>
          <p:nvPr/>
        </p:nvCxnSpPr>
        <p:spPr bwMode="auto">
          <a:xfrm>
            <a:off x="7347392" y="4459743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5" name="矩形 7"/>
          <p:cNvSpPr/>
          <p:nvPr/>
        </p:nvSpPr>
        <p:spPr bwMode="auto">
          <a:xfrm>
            <a:off x="7136439" y="566429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MPDU7~8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86" name="矩形 7"/>
          <p:cNvSpPr/>
          <p:nvPr/>
        </p:nvSpPr>
        <p:spPr bwMode="auto">
          <a:xfrm>
            <a:off x="7984892" y="4610187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ACK5~8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87" name="직선 화살표 연결선 86"/>
          <p:cNvCxnSpPr>
            <a:stCxn id="88" idx="0"/>
            <a:endCxn id="86" idx="2"/>
          </p:cNvCxnSpPr>
          <p:nvPr/>
        </p:nvCxnSpPr>
        <p:spPr bwMode="auto">
          <a:xfrm flipV="1">
            <a:off x="8201944" y="4826187"/>
            <a:ext cx="0" cy="8362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8" name="矩形 7"/>
          <p:cNvSpPr/>
          <p:nvPr/>
        </p:nvSpPr>
        <p:spPr bwMode="auto">
          <a:xfrm>
            <a:off x="7984892" y="566239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ACK5~8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89" name="矩形 7"/>
          <p:cNvSpPr/>
          <p:nvPr/>
        </p:nvSpPr>
        <p:spPr bwMode="auto">
          <a:xfrm>
            <a:off x="7984892" y="4253464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ACK5~8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90" name="직선 화살표 연결선 89"/>
          <p:cNvCxnSpPr/>
          <p:nvPr/>
        </p:nvCxnSpPr>
        <p:spPr bwMode="auto">
          <a:xfrm flipV="1">
            <a:off x="8073926" y="4469464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1" name="矩形 7"/>
          <p:cNvSpPr/>
          <p:nvPr/>
        </p:nvSpPr>
        <p:spPr bwMode="auto">
          <a:xfrm>
            <a:off x="7984892" y="529043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ACK5~8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92" name="직선 화살표 연결선 91"/>
          <p:cNvCxnSpPr/>
          <p:nvPr/>
        </p:nvCxnSpPr>
        <p:spPr bwMode="auto">
          <a:xfrm flipV="1">
            <a:off x="6509514" y="4463937"/>
            <a:ext cx="0" cy="84444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93" name="矩形 7"/>
          <p:cNvSpPr/>
          <p:nvPr/>
        </p:nvSpPr>
        <p:spPr bwMode="auto">
          <a:xfrm>
            <a:off x="6381393" y="5291908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ACK1~4</a:t>
            </a:r>
          </a:p>
        </p:txBody>
      </p:sp>
      <p:sp>
        <p:nvSpPr>
          <p:cNvPr id="94" name="곱셈 기호 93"/>
          <p:cNvSpPr/>
          <p:nvPr/>
        </p:nvSpPr>
        <p:spPr bwMode="auto">
          <a:xfrm>
            <a:off x="6401514" y="4855848"/>
            <a:ext cx="216000" cy="216000"/>
          </a:xfrm>
          <a:prstGeom prst="mathMultiply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ctr">
              <a:buFontTx/>
              <a:buChar char="•"/>
            </a:pP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188369" y="5961429"/>
            <a:ext cx="12863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Data failure case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219760" y="5961429"/>
            <a:ext cx="12350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Ack failure case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449113" y="4087464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74" name="직사각형 73"/>
          <p:cNvSpPr/>
          <p:nvPr/>
        </p:nvSpPr>
        <p:spPr>
          <a:xfrm>
            <a:off x="1449112" y="4452557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3048060" y="4087464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3048060" y="4452557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5429138" y="4087464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5429138" y="4452557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7028086" y="4087464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7028086" y="4452557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28409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Considerations on acknowledgent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1600"/>
              <a:t>Aggregated acknowledgement with duplication in async mode</a:t>
            </a:r>
          </a:p>
          <a:p>
            <a:pPr lvl="1"/>
            <a:r>
              <a:rPr lang="en-US" altLang="ko-KR" sz="1400"/>
              <a:t>To transmit multiple duplicated ack frames at the same time, transmission time have to be synchronized</a:t>
            </a:r>
          </a:p>
          <a:p>
            <a:pPr lvl="2"/>
            <a:r>
              <a:rPr lang="en-US" altLang="ko-KR" sz="1200"/>
              <a:t>New ack policy needs to be introduced to align the acks when there is no BAR</a:t>
            </a:r>
          </a:p>
          <a:p>
            <a:pPr lvl="1"/>
            <a:r>
              <a:rPr lang="en-US" altLang="ko-KR" sz="1400"/>
              <a:t>Block Ack Request frame can be used to synchronize time to transmit acks</a:t>
            </a:r>
          </a:p>
          <a:p>
            <a:pPr lvl="2"/>
            <a:r>
              <a:rPr lang="en-US" altLang="ko-KR" sz="1200"/>
              <a:t>However, there is a wasted period, further, the performance gain may be more worse due to the redundant control frames</a:t>
            </a:r>
          </a:p>
          <a:p>
            <a:pPr lvl="2"/>
            <a:r>
              <a:rPr lang="en-US" altLang="ko-KR" sz="1200"/>
              <a:t>With the BAR frame, operation mode is subject to change from async mode to sync mode</a:t>
            </a:r>
          </a:p>
          <a:p>
            <a:pPr lvl="1"/>
            <a:r>
              <a:rPr lang="en-US" altLang="ko-KR" sz="1400">
                <a:solidFill>
                  <a:schemeClr val="tx1"/>
                </a:solidFill>
              </a:rPr>
              <a:t>Implicit BAR or BAR frame may need to indicate whether it is for multi-link BAR or not according to the negotiation of acknowledgement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68" name="슬라이드 번호 개체 틀 6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cxnSp>
        <p:nvCxnSpPr>
          <p:cNvPr id="7" name="직선 화살표 연결선 6"/>
          <p:cNvCxnSpPr>
            <a:stCxn id="18" idx="2"/>
            <a:endCxn id="22" idx="0"/>
          </p:cNvCxnSpPr>
          <p:nvPr/>
        </p:nvCxnSpPr>
        <p:spPr bwMode="auto">
          <a:xfrm>
            <a:off x="2554892" y="4800166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直接连接符 6"/>
          <p:cNvCxnSpPr/>
          <p:nvPr/>
        </p:nvCxnSpPr>
        <p:spPr bwMode="auto">
          <a:xfrm>
            <a:off x="1175512" y="5483360"/>
            <a:ext cx="270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-99944" y="5438670"/>
            <a:ext cx="9653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Non-AP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8574" y="4352170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1" name="矩形 7"/>
          <p:cNvSpPr/>
          <p:nvPr/>
        </p:nvSpPr>
        <p:spPr bwMode="auto">
          <a:xfrm>
            <a:off x="1658692" y="5266513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2" name="直接连接符 6"/>
          <p:cNvCxnSpPr/>
          <p:nvPr/>
        </p:nvCxnSpPr>
        <p:spPr bwMode="auto">
          <a:xfrm>
            <a:off x="1175512" y="5855952"/>
            <a:ext cx="270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82479" y="5260163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6487" y="5635497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15" name="直接连接符 6"/>
          <p:cNvCxnSpPr/>
          <p:nvPr/>
        </p:nvCxnSpPr>
        <p:spPr bwMode="auto">
          <a:xfrm>
            <a:off x="1175512" y="4438153"/>
            <a:ext cx="270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矩形 7"/>
          <p:cNvSpPr/>
          <p:nvPr/>
        </p:nvSpPr>
        <p:spPr bwMode="auto">
          <a:xfrm>
            <a:off x="1658692" y="4222576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</a:t>
            </a: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7" name="直接连接符 6"/>
          <p:cNvCxnSpPr/>
          <p:nvPr/>
        </p:nvCxnSpPr>
        <p:spPr bwMode="auto">
          <a:xfrm>
            <a:off x="1175512" y="4804602"/>
            <a:ext cx="270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矩形 7"/>
          <p:cNvSpPr/>
          <p:nvPr/>
        </p:nvSpPr>
        <p:spPr bwMode="auto">
          <a:xfrm>
            <a:off x="1834892" y="4584166"/>
            <a:ext cx="14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2479" y="4214956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6487" y="4584147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21" name="직선 화살표 연결선 20"/>
          <p:cNvCxnSpPr>
            <a:stCxn id="16" idx="2"/>
            <a:endCxn id="11" idx="0"/>
          </p:cNvCxnSpPr>
          <p:nvPr/>
        </p:nvCxnSpPr>
        <p:spPr bwMode="auto">
          <a:xfrm>
            <a:off x="2018692" y="4438576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矩形 7"/>
          <p:cNvSpPr/>
          <p:nvPr/>
        </p:nvSpPr>
        <p:spPr bwMode="auto">
          <a:xfrm>
            <a:off x="1834892" y="5638277"/>
            <a:ext cx="14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7" name="矩形 7"/>
          <p:cNvSpPr/>
          <p:nvPr/>
        </p:nvSpPr>
        <p:spPr bwMode="auto">
          <a:xfrm>
            <a:off x="3371941" y="458416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28" name="직선 화살표 연결선 27"/>
          <p:cNvCxnSpPr>
            <a:stCxn id="29" idx="0"/>
            <a:endCxn id="27" idx="2"/>
          </p:cNvCxnSpPr>
          <p:nvPr/>
        </p:nvCxnSpPr>
        <p:spPr bwMode="auto">
          <a:xfrm flipV="1">
            <a:off x="3588993" y="4800166"/>
            <a:ext cx="0" cy="8368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矩形 7"/>
          <p:cNvSpPr/>
          <p:nvPr/>
        </p:nvSpPr>
        <p:spPr bwMode="auto">
          <a:xfrm>
            <a:off x="3371941" y="563699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1" name="직선 화살표 연결선 40"/>
          <p:cNvCxnSpPr>
            <a:stCxn id="44" idx="2"/>
            <a:endCxn id="46" idx="0"/>
          </p:cNvCxnSpPr>
          <p:nvPr/>
        </p:nvCxnSpPr>
        <p:spPr bwMode="auto">
          <a:xfrm>
            <a:off x="6507339" y="4800166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矩形 7"/>
          <p:cNvSpPr/>
          <p:nvPr/>
        </p:nvSpPr>
        <p:spPr bwMode="auto">
          <a:xfrm>
            <a:off x="5593923" y="5266513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43" name="矩形 7"/>
          <p:cNvSpPr/>
          <p:nvPr/>
        </p:nvSpPr>
        <p:spPr bwMode="auto">
          <a:xfrm>
            <a:off x="5593923" y="4222576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44" name="矩形 7"/>
          <p:cNvSpPr/>
          <p:nvPr/>
        </p:nvSpPr>
        <p:spPr bwMode="auto">
          <a:xfrm>
            <a:off x="5787339" y="4584166"/>
            <a:ext cx="14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5" name="직선 화살표 연결선 44"/>
          <p:cNvCxnSpPr>
            <a:stCxn id="43" idx="2"/>
            <a:endCxn id="42" idx="0"/>
          </p:cNvCxnSpPr>
          <p:nvPr/>
        </p:nvCxnSpPr>
        <p:spPr bwMode="auto">
          <a:xfrm>
            <a:off x="5953923" y="4438576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矩形 7"/>
          <p:cNvSpPr/>
          <p:nvPr/>
        </p:nvSpPr>
        <p:spPr bwMode="auto">
          <a:xfrm>
            <a:off x="5787339" y="5638277"/>
            <a:ext cx="14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47" name="矩形 7"/>
          <p:cNvSpPr/>
          <p:nvPr/>
        </p:nvSpPr>
        <p:spPr bwMode="auto">
          <a:xfrm>
            <a:off x="8250611" y="458416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8" name="직선 화살표 연결선 47"/>
          <p:cNvCxnSpPr>
            <a:stCxn id="49" idx="0"/>
            <a:endCxn id="47" idx="2"/>
          </p:cNvCxnSpPr>
          <p:nvPr/>
        </p:nvCxnSpPr>
        <p:spPr bwMode="auto">
          <a:xfrm flipV="1">
            <a:off x="8467663" y="4800166"/>
            <a:ext cx="0" cy="8368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矩形 7"/>
          <p:cNvSpPr/>
          <p:nvPr/>
        </p:nvSpPr>
        <p:spPr bwMode="auto">
          <a:xfrm>
            <a:off x="8250611" y="563699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60" name="矩形 7"/>
          <p:cNvSpPr/>
          <p:nvPr/>
        </p:nvSpPr>
        <p:spPr bwMode="auto">
          <a:xfrm>
            <a:off x="3371941" y="422257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1" name="직선 화살표 연결선 60"/>
          <p:cNvCxnSpPr/>
          <p:nvPr/>
        </p:nvCxnSpPr>
        <p:spPr bwMode="auto">
          <a:xfrm flipV="1">
            <a:off x="3491880" y="4438576"/>
            <a:ext cx="0" cy="8368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2" name="矩形 7"/>
          <p:cNvSpPr/>
          <p:nvPr/>
        </p:nvSpPr>
        <p:spPr bwMode="auto">
          <a:xfrm>
            <a:off x="3371941" y="5267165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66" name="矩形 7"/>
          <p:cNvSpPr/>
          <p:nvPr/>
        </p:nvSpPr>
        <p:spPr bwMode="auto">
          <a:xfrm>
            <a:off x="8250611" y="421325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7" name="직선 화살표 연결선 66"/>
          <p:cNvCxnSpPr/>
          <p:nvPr/>
        </p:nvCxnSpPr>
        <p:spPr bwMode="auto">
          <a:xfrm flipV="1">
            <a:off x="8336762" y="4429256"/>
            <a:ext cx="0" cy="8368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9" name="矩形 7"/>
          <p:cNvSpPr/>
          <p:nvPr/>
        </p:nvSpPr>
        <p:spPr bwMode="auto">
          <a:xfrm>
            <a:off x="8250611" y="526608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76" name="矩形 7"/>
          <p:cNvSpPr/>
          <p:nvPr/>
        </p:nvSpPr>
        <p:spPr bwMode="auto">
          <a:xfrm>
            <a:off x="7723425" y="458416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ML BAR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77" name="직선 화살표 연결선 76"/>
          <p:cNvCxnSpPr>
            <a:stCxn id="78" idx="0"/>
            <a:endCxn id="76" idx="2"/>
          </p:cNvCxnSpPr>
          <p:nvPr/>
        </p:nvCxnSpPr>
        <p:spPr bwMode="auto">
          <a:xfrm flipV="1">
            <a:off x="7940477" y="4800166"/>
            <a:ext cx="0" cy="8368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78" name="矩形 7"/>
          <p:cNvSpPr/>
          <p:nvPr/>
        </p:nvSpPr>
        <p:spPr bwMode="auto">
          <a:xfrm>
            <a:off x="7723425" y="563699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ML BAR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79" name="矩形 7"/>
          <p:cNvSpPr/>
          <p:nvPr/>
        </p:nvSpPr>
        <p:spPr bwMode="auto">
          <a:xfrm>
            <a:off x="7723425" y="421325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ML BAR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80" name="직선 화살표 연결선 79"/>
          <p:cNvCxnSpPr/>
          <p:nvPr/>
        </p:nvCxnSpPr>
        <p:spPr bwMode="auto">
          <a:xfrm flipV="1">
            <a:off x="7809576" y="4429256"/>
            <a:ext cx="0" cy="8368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81" name="矩形 7"/>
          <p:cNvSpPr/>
          <p:nvPr/>
        </p:nvSpPr>
        <p:spPr bwMode="auto">
          <a:xfrm>
            <a:off x="7723425" y="526608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ML BAR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5" name="直接连接符 6"/>
          <p:cNvCxnSpPr/>
          <p:nvPr/>
        </p:nvCxnSpPr>
        <p:spPr bwMode="auto">
          <a:xfrm>
            <a:off x="5250299" y="5483360"/>
            <a:ext cx="3636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接连接符 6"/>
          <p:cNvCxnSpPr/>
          <p:nvPr/>
        </p:nvCxnSpPr>
        <p:spPr bwMode="auto">
          <a:xfrm>
            <a:off x="5250299" y="5855952"/>
            <a:ext cx="3636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接连接符 6"/>
          <p:cNvCxnSpPr/>
          <p:nvPr/>
        </p:nvCxnSpPr>
        <p:spPr bwMode="auto">
          <a:xfrm>
            <a:off x="5250299" y="4438153"/>
            <a:ext cx="3636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直接连接符 6"/>
          <p:cNvCxnSpPr/>
          <p:nvPr/>
        </p:nvCxnSpPr>
        <p:spPr bwMode="auto">
          <a:xfrm>
            <a:off x="5250299" y="4804602"/>
            <a:ext cx="3636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4098304" y="5438670"/>
            <a:ext cx="9653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Non-AP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189674" y="4352170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780727" y="5260163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784735" y="5635497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780727" y="4214956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784735" y="4584147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003923" y="5848778"/>
            <a:ext cx="1366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</a:rPr>
              <a:t>Implicit time sync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158269" y="5848778"/>
            <a:ext cx="1358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</a:rPr>
              <a:t>Explicit time sync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5620741" y="4037361"/>
            <a:ext cx="6832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Block Ack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6182615" y="4402454"/>
            <a:ext cx="68319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Block Ack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1554188" y="4037361"/>
            <a:ext cx="94128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New Ack Policy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2100833" y="4402454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90696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110318</TotalTime>
  <Words>1942</Words>
  <Application>Microsoft Office PowerPoint</Application>
  <PresentationFormat>화면 슬라이드 쇼(4:3)</PresentationFormat>
  <Paragraphs>446</Paragraphs>
  <Slides>15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4" baseType="lpstr">
      <vt:lpstr>Arial Unicode MS</vt:lpstr>
      <vt:lpstr>MS Gothic</vt:lpstr>
      <vt:lpstr>宋体</vt:lpstr>
      <vt:lpstr>굴림</vt:lpstr>
      <vt:lpstr>맑은 고딕</vt:lpstr>
      <vt:lpstr>Arial</vt:lpstr>
      <vt:lpstr>Times New Roman</vt:lpstr>
      <vt:lpstr>Wingdings</vt:lpstr>
      <vt:lpstr>Office 테마</vt:lpstr>
      <vt:lpstr>Multi-link Acknowledgement</vt:lpstr>
      <vt:lpstr>Overview</vt:lpstr>
      <vt:lpstr>Multi-link acknowledgement methods</vt:lpstr>
      <vt:lpstr>Multi-link acknowledgement methods</vt:lpstr>
      <vt:lpstr>Multi-link acknowledgement methods</vt:lpstr>
      <vt:lpstr>Considerations on acknowledgent methods</vt:lpstr>
      <vt:lpstr>Considerations on acknowledgent methods</vt:lpstr>
      <vt:lpstr>Considerations on acknowledgent methods</vt:lpstr>
      <vt:lpstr>Considerations on acknowledgent methods</vt:lpstr>
      <vt:lpstr>Appropriate usage cases</vt:lpstr>
      <vt:lpstr>Considerations</vt:lpstr>
      <vt:lpstr>Conclusion</vt:lpstr>
      <vt:lpstr>SP #1</vt:lpstr>
      <vt:lpstr>SP #2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Taewon Song</dc:creator>
  <cp:lastModifiedBy>송태원/선임연구원/차세대표준(연)ICS팀(taewon.song@lge.com)</cp:lastModifiedBy>
  <cp:revision>1786</cp:revision>
  <cp:lastPrinted>2018-02-26T09:36:07Z</cp:lastPrinted>
  <dcterms:created xsi:type="dcterms:W3CDTF">2016-12-14T01:56:24Z</dcterms:created>
  <dcterms:modified xsi:type="dcterms:W3CDTF">2020-01-13T23:54:45Z</dcterms:modified>
</cp:coreProperties>
</file>