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548" r:id="rId3"/>
    <p:sldId id="393" r:id="rId4"/>
    <p:sldId id="549" r:id="rId5"/>
    <p:sldId id="424" r:id="rId6"/>
    <p:sldId id="543" r:id="rId7"/>
    <p:sldId id="425" r:id="rId8"/>
    <p:sldId id="545" r:id="rId9"/>
    <p:sldId id="546" r:id="rId10"/>
    <p:sldId id="547" r:id="rId11"/>
    <p:sldId id="542" r:id="rId12"/>
    <p:sldId id="485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CT Lab)" initials="H(CL" lastIdx="12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Sadeghi, Bahareh" initials="SB" lastIdx="11" clrIdx="1">
    <p:extLst>
      <p:ext uri="{19B8F6BF-5375-455C-9EA6-DF929625EA0E}">
        <p15:presenceInfo xmlns:p15="http://schemas.microsoft.com/office/powerpoint/2012/main" userId="S-1-5-21-725345543-602162358-527237240-496782" providerId="AD"/>
      </p:ext>
    </p:extLst>
  </p:cmAuthor>
  <p:cmAuthor id="3" name="Alecsander Eitan" initials="AE" lastIdx="4" clrIdx="2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26E0E-89D7-4B41-8378-2ED8CA3C37B7}" v="3" dt="2019-05-13T11:01:4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98" autoAdjust="0"/>
  </p:normalViewPr>
  <p:slideViewPr>
    <p:cSldViewPr>
      <p:cViewPr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528" y="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csander Eitan" userId="e817fc15-1440-47f2-9807-cb47db72d9e5" providerId="ADAL" clId="{89F527AE-483E-468F-9B5E-CE326A757EA0}"/>
    <pc:docChg chg="undo custSel modSld">
      <pc:chgData name="Alecsander Eitan" userId="e817fc15-1440-47f2-9807-cb47db72d9e5" providerId="ADAL" clId="{89F527AE-483E-468F-9B5E-CE326A757EA0}" dt="2019-05-13T11:01:40.894" v="137"/>
      <pc:docMkLst>
        <pc:docMk/>
      </pc:docMkLst>
      <pc:sldChg chg="modSp">
        <pc:chgData name="Alecsander Eitan" userId="e817fc15-1440-47f2-9807-cb47db72d9e5" providerId="ADAL" clId="{89F527AE-483E-468F-9B5E-CE326A757EA0}" dt="2019-05-13T10:53:41.182" v="2" actId="20577"/>
        <pc:sldMkLst>
          <pc:docMk/>
          <pc:sldMk cId="0" sldId="269"/>
        </pc:sldMkLst>
        <pc:spChg chg="mod">
          <ac:chgData name="Alecsander Eitan" userId="e817fc15-1440-47f2-9807-cb47db72d9e5" providerId="ADAL" clId="{89F527AE-483E-468F-9B5E-CE326A757EA0}" dt="2019-05-13T10:53:41.182" v="2" actId="20577"/>
          <ac:spMkLst>
            <pc:docMk/>
            <pc:sldMk cId="0" sldId="269"/>
            <ac:spMk id="1031" creationId="{00000000-0000-0000-0000-000000000000}"/>
          </ac:spMkLst>
        </pc:spChg>
      </pc:sldChg>
      <pc:sldChg chg="modSp addCm modCm">
        <pc:chgData name="Alecsander Eitan" userId="e817fc15-1440-47f2-9807-cb47db72d9e5" providerId="ADAL" clId="{89F527AE-483E-468F-9B5E-CE326A757EA0}" dt="2019-05-13T11:01:02.568" v="126"/>
        <pc:sldMkLst>
          <pc:docMk/>
          <pc:sldMk cId="3144105411" sldId="525"/>
        </pc:sldMkLst>
        <pc:spChg chg="mod">
          <ac:chgData name="Alecsander Eitan" userId="e817fc15-1440-47f2-9807-cb47db72d9e5" providerId="ADAL" clId="{89F527AE-483E-468F-9B5E-CE326A757EA0}" dt="2019-05-13T10:59:54.789" v="124" actId="207"/>
          <ac:spMkLst>
            <pc:docMk/>
            <pc:sldMk cId="3144105411" sldId="525"/>
            <ac:spMk id="34820" creationId="{00000000-0000-0000-0000-000000000000}"/>
          </ac:spMkLst>
        </pc:spChg>
      </pc:sldChg>
      <pc:sldChg chg="modSp addCm modCm">
        <pc:chgData name="Alecsander Eitan" userId="e817fc15-1440-47f2-9807-cb47db72d9e5" providerId="ADAL" clId="{89F527AE-483E-468F-9B5E-CE326A757EA0}" dt="2019-05-13T11:01:40.894" v="137"/>
        <pc:sldMkLst>
          <pc:docMk/>
          <pc:sldMk cId="3048795285" sldId="532"/>
        </pc:sldMkLst>
        <pc:graphicFrameChg chg="modGraphic">
          <ac:chgData name="Alecsander Eitan" userId="e817fc15-1440-47f2-9807-cb47db72d9e5" providerId="ADAL" clId="{89F527AE-483E-468F-9B5E-CE326A757EA0}" dt="2019-05-13T11:01:32.122" v="135" actId="207"/>
          <ac:graphicFrameMkLst>
            <pc:docMk/>
            <pc:sldMk cId="3048795285" sldId="532"/>
            <ac:graphicFrameMk id="8" creationId="{D34B8928-749C-4868-8B39-80CD19C663E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802.11-12/xxxxr0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1029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 altLang="zh-CN"/>
              <a:t>Page </a:t>
            </a:r>
            <a:fld id="{B32ABE5F-78A6-464F-862F-1CD92CF8A9F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15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1029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Osama Aboul-Magd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altLang="zh-CN"/>
              <a:t>Page </a:t>
            </a:r>
            <a:fld id="{8E40D56C-5972-4299-BD74-FDC74F23C58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9921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/>
              <a:t>doc.: IEEE 802.11-12/xxxxr0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400" dirty="0" smtClean="0"/>
              <a:t>October </a:t>
            </a:r>
            <a:r>
              <a:rPr lang="en-US" altLang="zh-CN" sz="1400" dirty="0"/>
              <a:t>2019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79B5AC8C-3DA7-4908-8A83-6F61D56018F6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2202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11674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F95E4CC4-038C-442F-9C34-331093C33F6D}" type="slidenum">
              <a:rPr lang="en-US" altLang="zh-CN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445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94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1D846CBF-F2E3-49CB-A496-159AB2020041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52170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1D846CBF-F2E3-49CB-A496-159AB2020041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37161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D45CCF7A-123E-4776-A744-76DF8EAC0455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07709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D45CCF7A-123E-4776-A744-76DF8EAC0455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29213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D45CCF7A-123E-4776-A744-76DF8EAC0455}" type="slidenum">
              <a:rPr lang="en-CA" altLang="zh-CN"/>
              <a:pPr/>
              <a:t>9</a:t>
            </a:fld>
            <a:endParaRPr lang="en-CA" altLang="zh-CN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81702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6225" y="95250"/>
            <a:ext cx="2195513" cy="215900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915988" cy="215900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3" y="898525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Page </a:t>
            </a:r>
            <a:fld id="{D45CCF7A-123E-4776-A744-76DF8EAC0455}" type="slidenum">
              <a:rPr lang="en-CA" altLang="zh-CN"/>
              <a:pPr/>
              <a:t>10</a:t>
            </a:fld>
            <a:endParaRPr lang="en-CA" altLang="zh-CN"/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27744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zh-CN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802.11-12/xxxxr0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"/>
          </p:nvPr>
        </p:nvSpPr>
        <p:spPr>
          <a:xfrm>
            <a:off x="654050" y="95706"/>
            <a:ext cx="1029064" cy="2154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70662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Page </a:t>
            </a:r>
            <a:fld id="{147A53A5-F6EE-4983-A666-260E34C2CDD8}" type="slidenum">
              <a:rPr lang="en-US" altLang="zh-CN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56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October </a:t>
            </a:r>
            <a:r>
              <a:rPr lang="en-US" altLang="zh-CN" dirty="0"/>
              <a:t>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3DE2BA47-96D2-4899-B492-7F2F106C110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8C767A5-83ED-4849-83C8-5C85F8F162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37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B10CADCE-EBC3-46F2-95B2-33EC277EBA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55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November 2019</a:t>
            </a: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A0EBBC28-08F3-4A32-AE55-9B9A988B43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834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5182C40-538F-4C32-B8B9-3FC96DB9CF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79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2019</a:t>
            </a:r>
            <a:endParaRPr 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Rui Du, et al. (Huawei)</a:t>
            </a:r>
            <a:endParaRPr lang="en-US" altLang="zh-CN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16E72C98-D8F5-4A09-9041-74D4DE6CBD4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7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AA7E7F9-8B5C-49C0-89C5-479C1B7122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50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1537FC33-1885-45B1-A151-EDF12B565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9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E3D10149-1651-4438-9F84-94B6C3B7D2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21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F049EB4A-6908-46B7-BA8A-65F85C6A0F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579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Slide </a:t>
            </a:r>
            <a:fld id="{724F7EE5-5FC0-45F8-BC95-9DD0354B00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31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231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October </a:t>
            </a:r>
            <a:r>
              <a:rPr lang="en-US" dirty="0"/>
              <a:t>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02074" y="6475413"/>
            <a:ext cx="18418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err="1" smtClean="0"/>
              <a:t>Xiaohui</a:t>
            </a:r>
            <a:r>
              <a:rPr lang="en-US" altLang="zh-CN" dirty="0" smtClean="0"/>
              <a:t> Peng, et al. (Huawei)</a:t>
            </a: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altLang="zh-CN"/>
              <a:t>Slide </a:t>
            </a:r>
            <a:fld id="{16E72C98-D8F5-4A09-9041-74D4DE6CBD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8153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</a:t>
            </a:r>
            <a:r>
              <a:rPr lang="en-US" sz="1800" b="1" dirty="0" smtClean="0"/>
              <a:t>.: IEEE</a:t>
            </a:r>
            <a:r>
              <a:rPr lang="en-US" sz="1800" b="1" baseline="0" dirty="0" smtClean="0"/>
              <a:t> 802.11-19/1886r0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3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4.png"/><Relationship Id="rId5" Type="http://schemas.openxmlformats.org/officeDocument/2006/relationships/image" Target="../media/image25.png"/><Relationship Id="rId1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 smtClean="0"/>
              <a:t>November 2019</a:t>
            </a:r>
            <a:endParaRPr lang="en-US" altLang="zh-CN" sz="1800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02075" y="6475413"/>
            <a:ext cx="1841850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dirty="0" err="1">
                <a:solidFill>
                  <a:schemeClr val="dk1"/>
                </a:solidFill>
                <a:ea typeface="Times New Roman"/>
                <a:cs typeface="Arial"/>
              </a:rPr>
              <a:t>Xiaohui</a:t>
            </a:r>
            <a:r>
              <a:rPr lang="en-US" dirty="0">
                <a:solidFill>
                  <a:schemeClr val="dk1"/>
                </a:solidFill>
                <a:ea typeface="Times New Roman"/>
                <a:cs typeface="Arial"/>
              </a:rPr>
              <a:t> </a:t>
            </a:r>
            <a:r>
              <a:rPr lang="en-US" dirty="0" smtClean="0">
                <a:solidFill>
                  <a:schemeClr val="dk1"/>
                </a:solidFill>
                <a:ea typeface="Times New Roman"/>
                <a:cs typeface="Arial"/>
              </a:rPr>
              <a:t>Peng</a:t>
            </a:r>
            <a:r>
              <a:rPr lang="en-US" altLang="zh-CN" dirty="0" smtClean="0"/>
              <a:t>, et al. </a:t>
            </a:r>
            <a:r>
              <a:rPr lang="en-US" altLang="zh-CN" dirty="0"/>
              <a:t>(Huawei)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/>
              <a:t>Slide </a:t>
            </a:r>
            <a:fld id="{4631EADA-E89E-4D49-B48F-45F43C7ED89F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924800" cy="1066800"/>
          </a:xfrm>
          <a:noFill/>
        </p:spPr>
        <p:txBody>
          <a:bodyPr/>
          <a:lstStyle/>
          <a:p>
            <a:r>
              <a:rPr lang="en-US" altLang="zh-CN" dirty="0" smtClean="0"/>
              <a:t>Indoor sensing with FMCW radar </a:t>
            </a:r>
            <a:endParaRPr lang="en-US" altLang="zh-CN" dirty="0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sz="2000" dirty="0"/>
              <a:t>Date: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2019-11-11</a:t>
            </a:r>
            <a:endParaRPr lang="en-US" altLang="zh-CN" sz="2000" b="0" dirty="0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286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/>
              <a:t>Authors:</a:t>
            </a:r>
            <a:endParaRPr lang="en-US" altLang="zh-CN" sz="2000"/>
          </a:p>
        </p:txBody>
      </p:sp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9369"/>
              </p:ext>
            </p:extLst>
          </p:nvPr>
        </p:nvGraphicFramePr>
        <p:xfrm>
          <a:off x="838200" y="2723602"/>
          <a:ext cx="7239000" cy="3019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19200"/>
                <a:gridCol w="1828800"/>
              </a:tblGrid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Xiaohui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Peng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 Ltd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pengxiaohui5@huawei.com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Rui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Du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Ray.du@Huawei.com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Chenchen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Liu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Arial"/>
                        </a:rPr>
                        <a:t>liuchenchen1@Huawei.com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 smtClean="0">
                          <a:latin typeface="+mn-lt"/>
                          <a:ea typeface="Times New Roman"/>
                          <a:cs typeface="Arial"/>
                        </a:rPr>
                        <a:t>Baojian</a:t>
                      </a:r>
                      <a:r>
                        <a:rPr lang="en-US" sz="1200" i="0" baseline="0" dirty="0" smtClean="0">
                          <a:latin typeface="+mn-lt"/>
                          <a:ea typeface="Times New Roman"/>
                          <a:cs typeface="Arial"/>
                        </a:rPr>
                        <a:t> Zhou</a:t>
                      </a:r>
                      <a:endParaRPr lang="en-US" sz="1200" i="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+mn-lt"/>
                          <a:ea typeface="Times New Roman"/>
                          <a:cs typeface="Arial"/>
                        </a:rPr>
                        <a:t>Zhichao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 smtClean="0">
                          <a:latin typeface="+mn-lt"/>
                          <a:ea typeface="Times New Roman"/>
                          <a:cs typeface="Arial"/>
                        </a:rPr>
                        <a:t>Rong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Ping Zhang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Yizheng</a:t>
                      </a:r>
                      <a:r>
                        <a:rPr lang="en-US" altLang="zh-CN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Tang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Meihong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Zhang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Jiajin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Luo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Danny Tan Kai Pin </a:t>
                      </a:r>
                      <a:endParaRPr lang="en-US" sz="12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</a:t>
                      </a:r>
                      <a:r>
                        <a:rPr lang="en-US" altLang="zh-CN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Xun</a:t>
                      </a: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Yang</a:t>
                      </a:r>
                      <a:endParaRPr lang="en-US" altLang="zh-CN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 dirty="0"/>
              <a:t>Slide </a:t>
            </a:r>
            <a:fld id="{4FB428D8-2D1E-4A17-B060-DE5555684B85}" type="slidenum">
              <a:rPr lang="en-CA" altLang="zh-CN"/>
              <a:pPr/>
              <a:t>10</a:t>
            </a:fld>
            <a:endParaRPr lang="en-CA" altLang="zh-CN" dirty="0"/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4 </a:t>
            </a:r>
            <a:r>
              <a:rPr lang="en-GB" altLang="zh-CN" sz="2800" kern="0" dirty="0"/>
              <a:t>Potential impacts on WLAN standards </a:t>
            </a:r>
            <a:endParaRPr lang="en-GB" sz="2800" kern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828800"/>
            <a:ext cx="7567459" cy="4038600"/>
          </a:xfrm>
        </p:spPr>
        <p:txBody>
          <a:bodyPr/>
          <a:lstStyle/>
          <a:p>
            <a:pPr algn="just"/>
            <a:r>
              <a:rPr lang="en-US" dirty="0"/>
              <a:t>N</a:t>
            </a:r>
            <a:r>
              <a:rPr lang="en-US" dirty="0" smtClean="0"/>
              <a:t>ew waveforms (chirp signal).</a:t>
            </a:r>
          </a:p>
          <a:p>
            <a:pPr marL="0" indent="457200" algn="just">
              <a:buNone/>
            </a:pPr>
            <a:r>
              <a:rPr lang="en-US" sz="2000" b="0" dirty="0"/>
              <a:t>Chirp signal could be a potential waveform </a:t>
            </a:r>
            <a:r>
              <a:rPr lang="en-US" sz="2000" b="0" dirty="0" smtClean="0"/>
              <a:t>adopted by WLAN devices in the future.</a:t>
            </a:r>
            <a:endParaRPr lang="en-US" sz="2000" b="0" dirty="0"/>
          </a:p>
          <a:p>
            <a:pPr algn="just"/>
            <a:r>
              <a:rPr lang="en-US" dirty="0" smtClean="0"/>
              <a:t>Cooperation between different nodes.</a:t>
            </a:r>
          </a:p>
          <a:p>
            <a:pPr marL="0" indent="457200" algn="just">
              <a:buNone/>
            </a:pPr>
            <a:r>
              <a:rPr lang="en-US" sz="2000" b="0" dirty="0" smtClean="0"/>
              <a:t>Information from multiple (two or more) nodes, using triangulation techniques, are needed for more accurate target localization. </a:t>
            </a:r>
          </a:p>
          <a:p>
            <a:pPr algn="just"/>
            <a:r>
              <a:rPr lang="en-US" dirty="0" smtClean="0"/>
              <a:t>Others </a:t>
            </a:r>
            <a:endParaRPr lang="en-US" dirty="0"/>
          </a:p>
          <a:p>
            <a:pPr indent="0" algn="just">
              <a:buNone/>
            </a:pPr>
            <a:endParaRPr lang="en-US" sz="2000" dirty="0" smtClean="0"/>
          </a:p>
          <a:p>
            <a:pPr algn="just"/>
            <a:endParaRPr lang="en-US" sz="2000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32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 smtClean="0"/>
              <a:t>Summary </a:t>
            </a:r>
            <a:endParaRPr lang="en-GB" altLang="zh-CN" dirty="0"/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6675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Measurement results of FMCW radar at 5 GHz have been shown and discussed. </a:t>
            </a:r>
            <a:endParaRPr lang="en-US" altLang="zh-CN" sz="2400" b="1" i="0" u="none" strike="noStrike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1" i="0" u="none" strike="noStrike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zh-CN" sz="2400" b="1" dirty="0" smtClean="0"/>
              <a:t>The feasibility of localizing the target within a single beam with two radar nodes at 5 GHz is validated.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zh-CN" sz="2400" b="1" dirty="0"/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/>
              <a:t>The potential impacts on WLAN standards are discussed</a:t>
            </a:r>
            <a:r>
              <a:rPr lang="en-US" altLang="zh-CN" sz="2400" b="1" smtClean="0"/>
              <a:t>.</a:t>
            </a:r>
            <a:endParaRPr lang="en-GB" altLang="zh-CN" sz="2400" b="1" dirty="0" smtClean="0"/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zh-CN" sz="2400" b="1" dirty="0"/>
          </a:p>
          <a:p>
            <a:pPr marL="0" indent="0" algn="just">
              <a:spcBef>
                <a:spcPct val="20000"/>
              </a:spcBef>
            </a:pPr>
            <a:endParaRPr lang="en-GB" altLang="zh-CN" sz="2400" b="1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19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/>
              <a:t>References</a:t>
            </a:r>
          </a:p>
        </p:txBody>
      </p:sp>
      <p:sp>
        <p:nvSpPr>
          <p:cNvPr id="634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latinLnBrk="1">
              <a:buNone/>
            </a:pPr>
            <a:r>
              <a:rPr lang="en-US" altLang="zh-CN" sz="1400" b="0" dirty="0" smtClean="0"/>
              <a:t>[1</a:t>
            </a:r>
            <a:r>
              <a:rPr lang="en-US" altLang="zh-CN" sz="1400" b="0" dirty="0"/>
              <a:t>] </a:t>
            </a:r>
            <a:r>
              <a:rPr lang="en-US" altLang="zh-CN" sz="1400" b="0" dirty="0" smtClean="0"/>
              <a:t>11-19-1164-00-0wng-wi-fi-sensing.pptx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[2</a:t>
            </a:r>
            <a:r>
              <a:rPr lang="en-US" altLang="zh-CN" sz="1400" b="0" dirty="0"/>
              <a:t>] </a:t>
            </a:r>
            <a:r>
              <a:rPr lang="en-US" altLang="zh-CN" sz="1400" b="0" dirty="0" smtClean="0"/>
              <a:t>11-19-1293-00-0wng-wi-fi-sensing-usages-requirements-technical-feasibility and standards gaps.pptx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</a:t>
            </a:r>
            <a:r>
              <a:rPr lang="en-US" altLang="zh-CN" sz="1400" b="0" dirty="0"/>
              <a:t>3</a:t>
            </a:r>
            <a:r>
              <a:rPr lang="en-US" altLang="zh-CN" sz="1400" b="0" dirty="0" smtClean="0"/>
              <a:t>] 11-19-1416-00-0wng-wi-fi-sensing-cooperation-and-standard-support.pptx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[4] 11-19-1580-00-0wng-wi-fi-sensing-application-multipath-enhanced-device-free-localization.pptx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</a:t>
            </a:r>
            <a:r>
              <a:rPr lang="en-US" altLang="zh-CN" sz="1400" b="0" dirty="0"/>
              <a:t>5</a:t>
            </a:r>
            <a:r>
              <a:rPr lang="en-US" altLang="zh-CN" sz="1400" b="0" dirty="0" smtClean="0"/>
              <a:t>] 11-19-1626-01-0wng-802-11-sensing-applications-feasibility-standardization.pptx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[6] 11-19-1500-00-0wng-wi-fi-sensing-follow-up.pptx</a:t>
            </a:r>
          </a:p>
          <a:p>
            <a:pPr marL="0" indent="0" latinLnBrk="1">
              <a:buNone/>
            </a:pPr>
            <a:r>
              <a:rPr lang="en-US" altLang="zh-CN" sz="1400" b="0" dirty="0" smtClean="0"/>
              <a:t>[7] 11-19-1551-00-0wng-wi-fi-sensing-in-60ghz-band.pptx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3493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C8316C94-C001-4232-BDF6-FB9E7FF48375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Abstract </a:t>
            </a:r>
          </a:p>
          <a:p>
            <a:r>
              <a:rPr lang="en-US" sz="2000" dirty="0" smtClean="0"/>
              <a:t>Basic knowledge of FMCW radar</a:t>
            </a:r>
          </a:p>
          <a:p>
            <a:r>
              <a:rPr lang="en-GB" sz="2000" dirty="0" smtClean="0"/>
              <a:t>Experimental measurement 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kern="1200" dirty="0">
                <a:cs typeface="Times New Roman" panose="02020603050405020304" pitchFamily="18" charset="0"/>
              </a:rPr>
              <a:t>Measurement configurations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kern="1200" dirty="0">
                <a:cs typeface="Times New Roman" panose="02020603050405020304" pitchFamily="18" charset="0"/>
              </a:rPr>
              <a:t>Evaluation </a:t>
            </a:r>
            <a:r>
              <a:rPr lang="en-GB" kern="1200" dirty="0" smtClean="0">
                <a:cs typeface="Times New Roman" panose="02020603050405020304" pitchFamily="18" charset="0"/>
              </a:rPr>
              <a:t>platforms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dirty="0"/>
              <a:t>Detection analysis</a:t>
            </a:r>
            <a:endParaRPr lang="en-GB" kern="1200" dirty="0"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GB" kern="1200" dirty="0">
                <a:cs typeface="Times New Roman" panose="02020603050405020304" pitchFamily="18" charset="0"/>
              </a:rPr>
              <a:t>Measurement results</a:t>
            </a:r>
          </a:p>
          <a:p>
            <a:r>
              <a:rPr lang="en-GB" altLang="zh-CN" sz="2000" dirty="0"/>
              <a:t>Potential impacts on WLAN standards</a:t>
            </a:r>
            <a:endParaRPr lang="en-GB" sz="2000" dirty="0" smtClean="0"/>
          </a:p>
          <a:p>
            <a:r>
              <a:rPr lang="en-GB" sz="2000" dirty="0" smtClean="0"/>
              <a:t>Summary 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November 2019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75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/>
              <a:t>Slide </a:t>
            </a:r>
            <a:fld id="{B9C0E188-B661-422B-804D-EAB6E9A6F716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zh-CN" dirty="0"/>
              <a:t>Abstract</a:t>
            </a:r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001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Many contributions on WLAN sensing have been discussed during the last IEEE 802.11 meeting </a:t>
            </a:r>
            <a:r>
              <a:rPr lang="en-US" altLang="zh-C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in September and </a:t>
            </a: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SENS TIG had been formed [1-5].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Radar has been regarded as a candidate technology for WLAN sensing and some measurement results of 60 GHz band have been presented in </a:t>
            </a:r>
            <a:r>
              <a:rPr lang="en-US" altLang="zh-C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September </a:t>
            </a: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[6-7].</a:t>
            </a:r>
          </a:p>
          <a:p>
            <a:pPr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i="0" u="none" strike="noStrike" cap="none" baseline="0" dirty="0" smtClean="0">
                <a:latin typeface="Times New Roman"/>
                <a:ea typeface="Times New Roman"/>
                <a:cs typeface="Times New Roman"/>
                <a:sym typeface="Times New Roman"/>
              </a:rPr>
              <a:t>This contribution</a:t>
            </a:r>
            <a:r>
              <a:rPr lang="en-US" altLang="zh-CN" sz="24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focus on the experimental results of FMCW radar </a:t>
            </a:r>
            <a:r>
              <a:rPr lang="en-US" altLang="zh-C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altLang="zh-CN" sz="24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5 GHz band. </a:t>
            </a:r>
            <a:endParaRPr lang="en-US" altLang="zh-CN" sz="2400" b="1" i="0" u="none" strike="noStrike" cap="none" baseline="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CBB1AC91-4FF5-4799-A18D-DD5EA77A24D1}" type="slidenum">
              <a:rPr lang="en-CA" altLang="zh-CN"/>
              <a:pPr/>
              <a:t>4</a:t>
            </a:fld>
            <a:endParaRPr lang="en-CA" altLang="zh-CN"/>
          </a:p>
        </p:txBody>
      </p:sp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1 Principles of FMCW radar</a:t>
            </a:r>
            <a:endParaRPr lang="en-GB" sz="2800" kern="0" dirty="0"/>
          </a:p>
        </p:txBody>
      </p:sp>
      <p:sp>
        <p:nvSpPr>
          <p:cNvPr id="41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  <p:grpSp>
        <p:nvGrpSpPr>
          <p:cNvPr id="42" name="组合 41"/>
          <p:cNvGrpSpPr/>
          <p:nvPr/>
        </p:nvGrpSpPr>
        <p:grpSpPr>
          <a:xfrm>
            <a:off x="1078901" y="1828801"/>
            <a:ext cx="6609680" cy="2438399"/>
            <a:chOff x="270385" y="2330262"/>
            <a:chExt cx="3182173" cy="2869384"/>
          </a:xfrm>
        </p:grpSpPr>
        <p:grpSp>
          <p:nvGrpSpPr>
            <p:cNvPr id="43" name="组合 42"/>
            <p:cNvGrpSpPr/>
            <p:nvPr/>
          </p:nvGrpSpPr>
          <p:grpSpPr>
            <a:xfrm>
              <a:off x="270385" y="2330262"/>
              <a:ext cx="3182173" cy="2869384"/>
              <a:chOff x="864899" y="1980456"/>
              <a:chExt cx="3182173" cy="2869384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867860" y="3373843"/>
                <a:ext cx="3128076" cy="1475997"/>
                <a:chOff x="867860" y="1972421"/>
                <a:chExt cx="3128076" cy="1475997"/>
              </a:xfrm>
            </p:grpSpPr>
            <p:grpSp>
              <p:nvGrpSpPr>
                <p:cNvPr id="89" name="组合 88"/>
                <p:cNvGrpSpPr/>
                <p:nvPr/>
              </p:nvGrpSpPr>
              <p:grpSpPr>
                <a:xfrm>
                  <a:off x="867860" y="1972421"/>
                  <a:ext cx="3128076" cy="1475997"/>
                  <a:chOff x="867860" y="1972421"/>
                  <a:chExt cx="3128076" cy="1475997"/>
                </a:xfrm>
              </p:grpSpPr>
              <p:grpSp>
                <p:nvGrpSpPr>
                  <p:cNvPr id="93" name="组合 92"/>
                  <p:cNvGrpSpPr/>
                  <p:nvPr/>
                </p:nvGrpSpPr>
                <p:grpSpPr>
                  <a:xfrm>
                    <a:off x="867860" y="1972421"/>
                    <a:ext cx="3128076" cy="1240555"/>
                    <a:chOff x="867860" y="1972421"/>
                    <a:chExt cx="3128076" cy="1240555"/>
                  </a:xfrm>
                </p:grpSpPr>
                <p:grpSp>
                  <p:nvGrpSpPr>
                    <p:cNvPr id="96" name="组合 95"/>
                    <p:cNvGrpSpPr/>
                    <p:nvPr/>
                  </p:nvGrpSpPr>
                  <p:grpSpPr>
                    <a:xfrm>
                      <a:off x="1331640" y="1980456"/>
                      <a:ext cx="2664296" cy="1232520"/>
                      <a:chOff x="1331640" y="1980456"/>
                      <a:chExt cx="2664296" cy="1232520"/>
                    </a:xfrm>
                  </p:grpSpPr>
                  <p:cxnSp>
                    <p:nvCxnSpPr>
                      <p:cNvPr id="99" name="直接箭头连接符 98"/>
                      <p:cNvCxnSpPr/>
                      <p:nvPr/>
                    </p:nvCxnSpPr>
                    <p:spPr bwMode="auto">
                      <a:xfrm>
                        <a:off x="1331640" y="3212976"/>
                        <a:ext cx="2664296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直接箭头连接符 99"/>
                      <p:cNvCxnSpPr/>
                      <p:nvPr/>
                    </p:nvCxnSpPr>
                    <p:spPr bwMode="auto">
                      <a:xfrm flipH="1" flipV="1">
                        <a:off x="1331640" y="1980456"/>
                        <a:ext cx="8384" cy="123252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7" name="文本框 96"/>
                    <p:cNvSpPr txBox="1"/>
                    <p:nvPr/>
                  </p:nvSpPr>
                  <p:spPr>
                    <a:xfrm>
                      <a:off x="3419872" y="2924944"/>
                      <a:ext cx="5760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 smtClean="0"/>
                        <a:t>Time </a:t>
                      </a:r>
                      <a:endParaRPr lang="en-US" sz="1200" dirty="0"/>
                    </a:p>
                  </p:txBody>
                </p:sp>
                <p:sp>
                  <p:nvSpPr>
                    <p:cNvPr id="98" name="文本框 97"/>
                    <p:cNvSpPr txBox="1"/>
                    <p:nvPr/>
                  </p:nvSpPr>
                  <p:spPr>
                    <a:xfrm>
                      <a:off x="867860" y="1972421"/>
                      <a:ext cx="5760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 smtClean="0"/>
                        <a:t>Frequency </a:t>
                      </a:r>
                      <a:endParaRPr lang="en-US" sz="1200" dirty="0"/>
                    </a:p>
                  </p:txBody>
                </p:sp>
              </p:grpSp>
              <p:cxnSp>
                <p:nvCxnSpPr>
                  <p:cNvPr id="94" name="直接箭头连接符 93"/>
                  <p:cNvCxnSpPr/>
                  <p:nvPr/>
                </p:nvCxnSpPr>
                <p:spPr bwMode="auto">
                  <a:xfrm>
                    <a:off x="1329259" y="3254028"/>
                    <a:ext cx="244394" cy="0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5" name="文本框 94"/>
                      <p:cNvSpPr txBox="1"/>
                      <p:nvPr/>
                    </p:nvSpPr>
                    <p:spPr>
                      <a:xfrm>
                        <a:off x="1311917" y="3171419"/>
                        <a:ext cx="2838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55" name="文本框 1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11917" y="3171419"/>
                        <a:ext cx="283840" cy="276999"/>
                      </a:xfrm>
                      <a:prstGeom prst="rect">
                        <a:avLst/>
                      </a:prstGeom>
                      <a:blipFill rotWithShape="0"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文本框 89"/>
                    <p:cNvSpPr txBox="1"/>
                    <p:nvPr/>
                  </p:nvSpPr>
                  <p:spPr>
                    <a:xfrm>
                      <a:off x="1843523" y="3152089"/>
                      <a:ext cx="2838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49" name="文本框 1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3523" y="3152089"/>
                      <a:ext cx="283840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文本框 90"/>
                    <p:cNvSpPr txBox="1"/>
                    <p:nvPr/>
                  </p:nvSpPr>
                  <p:spPr>
                    <a:xfrm>
                      <a:off x="2464059" y="3171419"/>
                      <a:ext cx="22604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150" name="文本框 1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4059" y="3171419"/>
                      <a:ext cx="226044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r="-432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文本框 91"/>
                    <p:cNvSpPr txBox="1"/>
                    <p:nvPr/>
                  </p:nvSpPr>
                  <p:spPr>
                    <a:xfrm>
                      <a:off x="2264432" y="2748992"/>
                      <a:ext cx="2838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44" name="文本框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64432" y="2748992"/>
                      <a:ext cx="283840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3" name="组合 52"/>
              <p:cNvGrpSpPr/>
              <p:nvPr/>
            </p:nvGrpSpPr>
            <p:grpSpPr>
              <a:xfrm>
                <a:off x="864899" y="1980456"/>
                <a:ext cx="3182173" cy="2629450"/>
                <a:chOff x="864899" y="1980456"/>
                <a:chExt cx="3182173" cy="2629450"/>
              </a:xfrm>
            </p:grpSpPr>
            <p:grpSp>
              <p:nvGrpSpPr>
                <p:cNvPr id="54" name="组合 53"/>
                <p:cNvGrpSpPr/>
                <p:nvPr/>
              </p:nvGrpSpPr>
              <p:grpSpPr>
                <a:xfrm>
                  <a:off x="864899" y="1980456"/>
                  <a:ext cx="3131037" cy="2621545"/>
                  <a:chOff x="864899" y="1980456"/>
                  <a:chExt cx="3131037" cy="2621545"/>
                </a:xfrm>
              </p:grpSpPr>
              <p:grpSp>
                <p:nvGrpSpPr>
                  <p:cNvPr id="71" name="组合 70"/>
                  <p:cNvGrpSpPr/>
                  <p:nvPr/>
                </p:nvGrpSpPr>
                <p:grpSpPr>
                  <a:xfrm>
                    <a:off x="864899" y="1980456"/>
                    <a:ext cx="3131037" cy="2621545"/>
                    <a:chOff x="864899" y="1980456"/>
                    <a:chExt cx="3131037" cy="2621545"/>
                  </a:xfrm>
                </p:grpSpPr>
                <p:grpSp>
                  <p:nvGrpSpPr>
                    <p:cNvPr id="77" name="组合 76"/>
                    <p:cNvGrpSpPr/>
                    <p:nvPr/>
                  </p:nvGrpSpPr>
                  <p:grpSpPr>
                    <a:xfrm>
                      <a:off x="864899" y="1980456"/>
                      <a:ext cx="3131037" cy="1232520"/>
                      <a:chOff x="864899" y="1980456"/>
                      <a:chExt cx="3131037" cy="1232520"/>
                    </a:xfrm>
                  </p:grpSpPr>
                  <p:grpSp>
                    <p:nvGrpSpPr>
                      <p:cNvPr id="84" name="组合 83"/>
                      <p:cNvGrpSpPr/>
                      <p:nvPr/>
                    </p:nvGrpSpPr>
                    <p:grpSpPr>
                      <a:xfrm>
                        <a:off x="1331640" y="1980456"/>
                        <a:ext cx="2664296" cy="1232520"/>
                        <a:chOff x="1331640" y="1980456"/>
                        <a:chExt cx="2664296" cy="1232520"/>
                      </a:xfrm>
                    </p:grpSpPr>
                    <p:cxnSp>
                      <p:nvCxnSpPr>
                        <p:cNvPr id="87" name="直接箭头连接符 86"/>
                        <p:cNvCxnSpPr/>
                        <p:nvPr/>
                      </p:nvCxnSpPr>
                      <p:spPr bwMode="auto">
                        <a:xfrm>
                          <a:off x="1331640" y="3212976"/>
                          <a:ext cx="2664296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直接箭头连接符 87"/>
                        <p:cNvCxnSpPr/>
                        <p:nvPr/>
                      </p:nvCxnSpPr>
                      <p:spPr bwMode="auto">
                        <a:xfrm flipH="1" flipV="1">
                          <a:off x="1331640" y="1980456"/>
                          <a:ext cx="8384" cy="123252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 algn="ctr">
                              <a:solidFill>
                                <a:schemeClr val="tx1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5" name="文本框 84"/>
                      <p:cNvSpPr txBox="1"/>
                      <p:nvPr/>
                    </p:nvSpPr>
                    <p:spPr>
                      <a:xfrm>
                        <a:off x="3419872" y="2924944"/>
                        <a:ext cx="57606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200" dirty="0" smtClean="0"/>
                          <a:t>Time 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86" name="文本框 85"/>
                      <p:cNvSpPr txBox="1"/>
                      <p:nvPr/>
                    </p:nvSpPr>
                    <p:spPr>
                      <a:xfrm>
                        <a:off x="864899" y="1996043"/>
                        <a:ext cx="57606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200" dirty="0" smtClean="0"/>
                          <a:t>Frequency </a:t>
                        </a:r>
                        <a:endParaRPr lang="en-US" sz="1200" dirty="0"/>
                      </a:p>
                    </p:txBody>
                  </p:sp>
                </p:grpSp>
                <p:cxnSp>
                  <p:nvCxnSpPr>
                    <p:cNvPr id="78" name="直接连接符 77"/>
                    <p:cNvCxnSpPr/>
                    <p:nvPr/>
                  </p:nvCxnSpPr>
                  <p:spPr bwMode="auto">
                    <a:xfrm flipV="1">
                      <a:off x="1340024" y="2492896"/>
                      <a:ext cx="639688" cy="709047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连接符 78"/>
                    <p:cNvCxnSpPr/>
                    <p:nvPr/>
                  </p:nvCxnSpPr>
                  <p:spPr bwMode="auto">
                    <a:xfrm flipV="1">
                      <a:off x="1583163" y="2499751"/>
                      <a:ext cx="639688" cy="709047"/>
                    </a:xfrm>
                    <a:prstGeom prst="line">
                      <a:avLst/>
                    </a:prstGeom>
                    <a:ln w="9525" cap="flat" cmpd="sng" algn="ctr">
                      <a:solidFill>
                        <a:srgbClr val="0070C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接连接符 79"/>
                    <p:cNvCxnSpPr/>
                    <p:nvPr/>
                  </p:nvCxnSpPr>
                  <p:spPr bwMode="auto">
                    <a:xfrm flipH="1">
                      <a:off x="1978684" y="2504314"/>
                      <a:ext cx="1028" cy="2097687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直接箭头连接符 80"/>
                    <p:cNvCxnSpPr/>
                    <p:nvPr/>
                  </p:nvCxnSpPr>
                  <p:spPr bwMode="auto">
                    <a:xfrm>
                      <a:off x="1329259" y="3254028"/>
                      <a:ext cx="244394" cy="0"/>
                    </a:xfrm>
                    <a:prstGeom prst="straightConnector1">
                      <a:avLst/>
                    </a:prstGeom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arrow" w="med" len="med"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接连接符 81"/>
                    <p:cNvCxnSpPr/>
                    <p:nvPr/>
                  </p:nvCxnSpPr>
                  <p:spPr bwMode="auto">
                    <a:xfrm flipH="1">
                      <a:off x="1340644" y="2501476"/>
                      <a:ext cx="638040" cy="10743"/>
                    </a:xfrm>
                    <a:prstGeom prst="line">
                      <a:avLst/>
                    </a:prstGeom>
                    <a:ln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3" name="文本框 82"/>
                        <p:cNvSpPr txBox="1"/>
                        <p:nvPr/>
                      </p:nvSpPr>
                      <p:spPr>
                        <a:xfrm>
                          <a:off x="1311917" y="3171419"/>
                          <a:ext cx="28384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p:txBody>
                    </p:sp>
                  </mc:Choice>
                  <mc:Fallback xmlns="">
                    <p:sp>
                      <p:nvSpPr>
                        <p:cNvPr id="142" name="文本框 1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311917" y="3171419"/>
                          <a:ext cx="283840" cy="276999"/>
                        </a:xfrm>
                        <a:prstGeom prst="rect">
                          <a:avLst/>
                        </a:prstGeom>
                        <a:blipFill rotWithShape="0"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文本框 71"/>
                      <p:cNvSpPr txBox="1"/>
                      <p:nvPr/>
                    </p:nvSpPr>
                    <p:spPr>
                      <a:xfrm>
                        <a:off x="1837278" y="3171419"/>
                        <a:ext cx="2838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29" name="文本框 1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37278" y="3171419"/>
                        <a:ext cx="283840" cy="276999"/>
                      </a:xfrm>
                      <a:prstGeom prst="rect">
                        <a:avLst/>
                      </a:prstGeom>
                      <a:blipFill rotWithShape="0"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文本框 72"/>
                      <p:cNvSpPr txBox="1"/>
                      <p:nvPr/>
                    </p:nvSpPr>
                    <p:spPr>
                      <a:xfrm>
                        <a:off x="2435250" y="3172514"/>
                        <a:ext cx="2260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30" name="文本框 12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35250" y="3172514"/>
                        <a:ext cx="226044" cy="276999"/>
                      </a:xfrm>
                      <a:prstGeom prst="rect">
                        <a:avLst/>
                      </a:prstGeom>
                      <a:blipFill rotWithShape="0">
                        <a:blip r:embed="rId5"/>
                        <a:stretch>
                          <a:fillRect r="-4324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4" name="文本框 73"/>
                      <p:cNvSpPr txBox="1"/>
                      <p:nvPr/>
                    </p:nvSpPr>
                    <p:spPr>
                      <a:xfrm>
                        <a:off x="1077329" y="2362976"/>
                        <a:ext cx="2838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131" name="文本框 1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7329" y="2362976"/>
                        <a:ext cx="283840" cy="276999"/>
                      </a:xfrm>
                      <a:prstGeom prst="rect">
                        <a:avLst/>
                      </a:prstGeom>
                      <a:blipFill rotWithShape="0"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5" name="直接箭头连接符 74"/>
                  <p:cNvCxnSpPr/>
                  <p:nvPr/>
                </p:nvCxnSpPr>
                <p:spPr bwMode="auto">
                  <a:xfrm flipH="1" flipV="1">
                    <a:off x="1770379" y="2735052"/>
                    <a:ext cx="8384" cy="249295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6" name="文本框 75"/>
                      <p:cNvSpPr txBox="1"/>
                      <p:nvPr/>
                    </p:nvSpPr>
                    <p:spPr>
                      <a:xfrm>
                        <a:off x="1708422" y="2685453"/>
                        <a:ext cx="28384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200" dirty="0"/>
                      </a:p>
                    </p:txBody>
                  </p:sp>
                </mc:Choice>
                <mc:Fallback xmlns="">
                  <p:sp>
                    <p:nvSpPr>
                      <p:cNvPr id="26" name="文本框 2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08422" y="2685453"/>
                        <a:ext cx="283840" cy="276999"/>
                      </a:xfrm>
                      <a:prstGeom prst="rect">
                        <a:avLst/>
                      </a:prstGeom>
                      <a:blipFill rotWithShape="0">
                        <a:blip r:embed="rId19"/>
                        <a:stretch>
                          <a:fillRect b="-444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5" name="右箭头 54"/>
                <p:cNvSpPr/>
                <p:nvPr/>
              </p:nvSpPr>
              <p:spPr bwMode="auto">
                <a:xfrm rot="5400000">
                  <a:off x="2944359" y="3399389"/>
                  <a:ext cx="405438" cy="113540"/>
                </a:xfrm>
                <a:prstGeom prst="rightArrow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CC9900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charset="-122"/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3218652" y="3309918"/>
                  <a:ext cx="82842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De-chirp</a:t>
                  </a:r>
                  <a:endParaRPr lang="en-US" sz="1200" dirty="0"/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 bwMode="auto">
                <a:xfrm flipH="1" flipV="1">
                  <a:off x="1589056" y="4418428"/>
                  <a:ext cx="386642" cy="427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 bwMode="auto">
                <a:xfrm flipH="1">
                  <a:off x="2568483" y="2512219"/>
                  <a:ext cx="1028" cy="2097687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/>
                <p:cNvCxnSpPr/>
                <p:nvPr/>
              </p:nvCxnSpPr>
              <p:spPr bwMode="auto">
                <a:xfrm flipH="1">
                  <a:off x="2569550" y="4411291"/>
                  <a:ext cx="393352" cy="756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/>
                <p:cNvCxnSpPr/>
                <p:nvPr/>
              </p:nvCxnSpPr>
              <p:spPr bwMode="auto">
                <a:xfrm flipH="1">
                  <a:off x="2959139" y="2495328"/>
                  <a:ext cx="1028" cy="2097687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 bwMode="auto">
                <a:xfrm flipH="1">
                  <a:off x="1583163" y="2512219"/>
                  <a:ext cx="1028" cy="2097687"/>
                </a:xfrm>
                <a:prstGeom prst="line">
                  <a:avLst/>
                </a:prstGeom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" name="直接连接符 43"/>
            <p:cNvCxnSpPr/>
            <p:nvPr/>
          </p:nvCxnSpPr>
          <p:spPr bwMode="auto">
            <a:xfrm flipV="1">
              <a:off x="1724644" y="2848548"/>
              <a:ext cx="639688" cy="709047"/>
            </a:xfrm>
            <a:prstGeom prst="line">
              <a:avLst/>
            </a:prstGeom>
            <a:ln w="952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 bwMode="auto">
            <a:xfrm flipV="1">
              <a:off x="1979586" y="2852363"/>
              <a:ext cx="639688" cy="709047"/>
            </a:xfrm>
            <a:prstGeom prst="line">
              <a:avLst/>
            </a:prstGeom>
            <a:ln w="9525" cap="flat" cmpd="sng" algn="ctr">
              <a:solidFill>
                <a:srgbClr val="0070C0"/>
              </a:solidFill>
              <a:prstDash val="lg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/>
                <p:cNvSpPr txBox="1"/>
                <p:nvPr/>
              </p:nvSpPr>
              <p:spPr>
                <a:xfrm>
                  <a:off x="1031732" y="4514124"/>
                  <a:ext cx="2838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732" y="4514124"/>
                  <a:ext cx="283840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458722"/>
                <a:ext cx="7772400" cy="1484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800100" indent="-3429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just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400" i="0" u="none" strike="noStrike" cap="none" dirty="0" smtClean="0">
                    <a:latin typeface="Times New Roman"/>
                    <a:ea typeface="Times New Roman"/>
                    <a:cs typeface="Times New Roman"/>
                    <a:sym typeface="Times New Roman"/>
                  </a:rPr>
                  <a:t>The distance of the target.</a:t>
                </a:r>
              </a:p>
              <a:p>
                <a:pPr marL="0" indent="0" algn="just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altLang="zh-CN" sz="1400" i="0" u="none" strike="noStrike" cap="none" baseline="0" dirty="0" smtClean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542925" lvl="1" indent="-255588" algn="just">
                  <a:spcBef>
                    <a:spcPts val="3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  <a:sym typeface="Times New Roman"/>
                  </a:rPr>
                  <a:t> is the speed of light</a:t>
                </a:r>
                <a:r>
                  <a:rPr lang="en-US" altLang="zh-CN" sz="1400" dirty="0" smtClean="0">
                    <a:cs typeface="Times New Roman" panose="02020603050405020304" pitchFamily="18" charset="0"/>
                    <a:sym typeface="Times New Roman"/>
                  </a:rPr>
                  <a:t>;</a:t>
                </a:r>
              </a:p>
              <a:p>
                <a:pPr marL="542925" lvl="1" indent="-255588" algn="just">
                  <a:spcBef>
                    <a:spcPts val="3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𝑓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  <a:cs typeface="Times New Roman"/>
                            <a:sym typeface="Times New Roman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1400" dirty="0" smtClean="0">
                    <a:cs typeface="Times New Roman" panose="02020603050405020304" pitchFamily="18" charset="0"/>
                    <a:sym typeface="Times New Roman"/>
                  </a:rPr>
                  <a:t> is the beat frequency after de-chirp;</a:t>
                </a:r>
                <a:endParaRPr lang="en-US" altLang="zh-CN" sz="1400" dirty="0">
                  <a:cs typeface="Times New Roman" panose="02020603050405020304" pitchFamily="18" charset="0"/>
                  <a:sym typeface="Times New Roman"/>
                </a:endParaRPr>
              </a:p>
              <a:p>
                <a:pPr marL="542925" lvl="1" indent="-255588" algn="just">
                  <a:spcBef>
                    <a:spcPts val="30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−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sz="1400" dirty="0">
                    <a:cs typeface="Times New Roman" panose="02020603050405020304" pitchFamily="18" charset="0"/>
                    <a:sym typeface="Times New Roman"/>
                  </a:rPr>
                  <a:t> is the slope of the chirp.</a:t>
                </a:r>
              </a:p>
              <a:p>
                <a:pPr marL="0" indent="0" algn="just">
                  <a:spcBef>
                    <a:spcPct val="20000"/>
                  </a:spcBef>
                </a:pPr>
                <a:endParaRPr lang="en-US" altLang="zh-CN" sz="1400" i="0" u="none" strike="noStrike" cap="none" baseline="0" dirty="0" smtClean="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mc:Choice>
        <mc:Fallback xmlns="">
          <p:sp>
            <p:nvSpPr>
              <p:cNvPr id="10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458722"/>
                <a:ext cx="7772400" cy="1484878"/>
              </a:xfrm>
              <a:prstGeom prst="rect">
                <a:avLst/>
              </a:prstGeom>
              <a:blipFill rotWithShape="0">
                <a:blip r:embed="rId20"/>
                <a:stretch>
                  <a:fillRect l="-157" t="-410" b="-6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6724959" y="1725480"/>
            <a:ext cx="2348546" cy="560520"/>
            <a:chOff x="6828227" y="1581101"/>
            <a:chExt cx="2348546" cy="560520"/>
          </a:xfrm>
        </p:grpSpPr>
        <p:grpSp>
          <p:nvGrpSpPr>
            <p:cNvPr id="14" name="组合 13"/>
            <p:cNvGrpSpPr/>
            <p:nvPr/>
          </p:nvGrpSpPr>
          <p:grpSpPr>
            <a:xfrm>
              <a:off x="6828227" y="1754857"/>
              <a:ext cx="794773" cy="241446"/>
              <a:chOff x="6828227" y="1762946"/>
              <a:chExt cx="794773" cy="241446"/>
            </a:xfrm>
          </p:grpSpPr>
          <p:cxnSp>
            <p:nvCxnSpPr>
              <p:cNvPr id="102" name="直接连接符 101"/>
              <p:cNvCxnSpPr/>
              <p:nvPr/>
            </p:nvCxnSpPr>
            <p:spPr bwMode="auto">
              <a:xfrm flipV="1">
                <a:off x="6828227" y="1762946"/>
                <a:ext cx="794773" cy="643"/>
              </a:xfrm>
              <a:prstGeom prst="line">
                <a:avLst/>
              </a:prstGeom>
              <a:ln w="9525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 bwMode="auto">
              <a:xfrm>
                <a:off x="6828227" y="2004392"/>
                <a:ext cx="794773" cy="0"/>
              </a:xfrm>
              <a:prstGeom prst="line">
                <a:avLst/>
              </a:prstGeom>
              <a:ln w="9525" cap="flat" cmpd="sng" algn="ctr">
                <a:solidFill>
                  <a:srgbClr val="0070C0"/>
                </a:solidFill>
                <a:prstDash val="lg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7623000" y="1581101"/>
              <a:ext cx="1553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</a:t>
              </a:r>
              <a:r>
                <a:rPr lang="en-US" altLang="zh-CN" dirty="0" smtClean="0"/>
                <a:t>nsmitting signal </a:t>
              </a:r>
              <a:endParaRPr lang="en-US" dirty="0"/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7623000" y="186462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Receiving </a:t>
              </a:r>
              <a:r>
                <a:rPr lang="en-US" altLang="zh-CN" dirty="0" smtClean="0"/>
                <a:t>signal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7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CBB1AC91-4FF5-4799-A18D-DD5EA77A24D1}" type="slidenum">
              <a:rPr lang="en-CA" altLang="zh-CN"/>
              <a:pPr/>
              <a:t>5</a:t>
            </a:fld>
            <a:endParaRPr lang="en-CA" altLang="zh-CN"/>
          </a:p>
        </p:txBody>
      </p:sp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2.1 Measurement configurations</a:t>
            </a:r>
            <a:endParaRPr lang="en-GB" sz="2800" kern="0" dirty="0"/>
          </a:p>
        </p:txBody>
      </p:sp>
      <p:grpSp>
        <p:nvGrpSpPr>
          <p:cNvPr id="18433" name="组合 18432"/>
          <p:cNvGrpSpPr/>
          <p:nvPr/>
        </p:nvGrpSpPr>
        <p:grpSpPr>
          <a:xfrm>
            <a:off x="5638800" y="3102411"/>
            <a:ext cx="3352800" cy="3397213"/>
            <a:chOff x="5958422" y="4251912"/>
            <a:chExt cx="2457840" cy="1944850"/>
          </a:xfrm>
        </p:grpSpPr>
        <p:grpSp>
          <p:nvGrpSpPr>
            <p:cNvPr id="16" name="组合 8"/>
            <p:cNvGrpSpPr/>
            <p:nvPr/>
          </p:nvGrpSpPr>
          <p:grpSpPr>
            <a:xfrm rot="6159682">
              <a:off x="6240347" y="5251686"/>
              <a:ext cx="174279" cy="379057"/>
              <a:chOff x="5161483" y="1989634"/>
              <a:chExt cx="648072" cy="1069297"/>
            </a:xfrm>
          </p:grpSpPr>
          <p:sp>
            <p:nvSpPr>
              <p:cNvPr id="46" name="等腰三角形 36"/>
              <p:cNvSpPr/>
              <p:nvPr/>
            </p:nvSpPr>
            <p:spPr>
              <a:xfrm rot="10800000">
                <a:off x="5161483" y="1989634"/>
                <a:ext cx="288032" cy="28803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等腰三角形 37"/>
              <p:cNvSpPr/>
              <p:nvPr/>
            </p:nvSpPr>
            <p:spPr>
              <a:xfrm rot="10800000">
                <a:off x="5521523" y="1989634"/>
                <a:ext cx="288032" cy="28803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矩形 38"/>
              <p:cNvSpPr/>
              <p:nvPr/>
            </p:nvSpPr>
            <p:spPr>
              <a:xfrm>
                <a:off x="5208094" y="2346905"/>
                <a:ext cx="573087" cy="7120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直接连接符 39"/>
              <p:cNvCxnSpPr/>
              <p:nvPr/>
            </p:nvCxnSpPr>
            <p:spPr>
              <a:xfrm>
                <a:off x="5307882" y="2281524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0"/>
              <p:cNvCxnSpPr/>
              <p:nvPr/>
            </p:nvCxnSpPr>
            <p:spPr>
              <a:xfrm>
                <a:off x="5665539" y="2277667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8031" y="5284777"/>
              <a:ext cx="278014" cy="34575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19" name="组合 11"/>
            <p:cNvGrpSpPr/>
            <p:nvPr/>
          </p:nvGrpSpPr>
          <p:grpSpPr>
            <a:xfrm>
              <a:off x="5958422" y="4251912"/>
              <a:ext cx="2457840" cy="1944850"/>
              <a:chOff x="896121" y="1078752"/>
              <a:chExt cx="4614850" cy="5624964"/>
            </a:xfrm>
          </p:grpSpPr>
          <p:grpSp>
            <p:nvGrpSpPr>
              <p:cNvPr id="34" name="组合 24"/>
              <p:cNvGrpSpPr/>
              <p:nvPr/>
            </p:nvGrpSpPr>
            <p:grpSpPr>
              <a:xfrm>
                <a:off x="896121" y="1302050"/>
                <a:ext cx="4604497" cy="5139224"/>
                <a:chOff x="804187" y="1518074"/>
                <a:chExt cx="4604497" cy="5139224"/>
              </a:xfrm>
            </p:grpSpPr>
            <p:cxnSp>
              <p:nvCxnSpPr>
                <p:cNvPr id="38" name="直接箭头连接符 28"/>
                <p:cNvCxnSpPr/>
                <p:nvPr/>
              </p:nvCxnSpPr>
              <p:spPr>
                <a:xfrm>
                  <a:off x="2168325" y="3980246"/>
                  <a:ext cx="324035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29"/>
                <p:cNvCxnSpPr>
                  <a:endCxn id="35" idx="1"/>
                </p:cNvCxnSpPr>
                <p:nvPr/>
              </p:nvCxnSpPr>
              <p:spPr>
                <a:xfrm flipH="1">
                  <a:off x="804187" y="3980247"/>
                  <a:ext cx="1371331" cy="26770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0"/>
                <p:cNvCxnSpPr/>
                <p:nvPr/>
              </p:nvCxnSpPr>
              <p:spPr>
                <a:xfrm flipH="1" flipV="1">
                  <a:off x="2170334" y="1518077"/>
                  <a:ext cx="2982" cy="25030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文本框 25"/>
              <p:cNvSpPr txBox="1"/>
              <p:nvPr/>
            </p:nvSpPr>
            <p:spPr>
              <a:xfrm>
                <a:off x="896121" y="6178830"/>
                <a:ext cx="353397" cy="524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cs typeface="Times New Roman" panose="02020603050405020304" pitchFamily="18" charset="0"/>
                  </a:rPr>
                  <a:t>x</a:t>
                </a:r>
                <a:endParaRPr lang="en-US" sz="9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文本框 26"/>
              <p:cNvSpPr txBox="1"/>
              <p:nvPr/>
            </p:nvSpPr>
            <p:spPr>
              <a:xfrm>
                <a:off x="5157572" y="3636199"/>
                <a:ext cx="353399" cy="524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cs typeface="Times New Roman" panose="02020603050405020304" pitchFamily="18" charset="0"/>
                  </a:rPr>
                  <a:t>y</a:t>
                </a:r>
                <a:endParaRPr lang="en-US" sz="9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27"/>
              <p:cNvSpPr txBox="1"/>
              <p:nvPr/>
            </p:nvSpPr>
            <p:spPr>
              <a:xfrm>
                <a:off x="2227738" y="1078752"/>
                <a:ext cx="353396" cy="52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cs typeface="Times New Roman" panose="02020603050405020304" pitchFamily="18" charset="0"/>
                  </a:rPr>
                  <a:t>z</a:t>
                </a:r>
                <a:endParaRPr lang="en-US" sz="9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文本框 12"/>
            <p:cNvSpPr txBox="1"/>
            <p:nvPr/>
          </p:nvSpPr>
          <p:spPr>
            <a:xfrm rot="833395">
              <a:off x="6150470" y="5380497"/>
              <a:ext cx="297204" cy="1814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23" name="直接连接符 15"/>
            <p:cNvCxnSpPr/>
            <p:nvPr/>
          </p:nvCxnSpPr>
          <p:spPr>
            <a:xfrm flipH="1">
              <a:off x="6241534" y="5542327"/>
              <a:ext cx="835835" cy="2077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8"/>
            <p:cNvCxnSpPr/>
            <p:nvPr/>
          </p:nvCxnSpPr>
          <p:spPr>
            <a:xfrm>
              <a:off x="6758555" y="5275181"/>
              <a:ext cx="1276728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19"/>
            <p:cNvCxnSpPr/>
            <p:nvPr/>
          </p:nvCxnSpPr>
          <p:spPr>
            <a:xfrm>
              <a:off x="6417571" y="5725748"/>
              <a:ext cx="1259123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0"/>
            <p:cNvCxnSpPr/>
            <p:nvPr/>
          </p:nvCxnSpPr>
          <p:spPr>
            <a:xfrm flipH="1">
              <a:off x="6411804" y="5275181"/>
              <a:ext cx="347560" cy="45560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1"/>
            <p:cNvCxnSpPr/>
            <p:nvPr/>
          </p:nvCxnSpPr>
          <p:spPr>
            <a:xfrm flipH="1">
              <a:off x="7676694" y="5270140"/>
              <a:ext cx="347560" cy="45560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2"/>
            <p:cNvSpPr txBox="1"/>
            <p:nvPr/>
          </p:nvSpPr>
          <p:spPr>
            <a:xfrm>
              <a:off x="6823648" y="5594623"/>
              <a:ext cx="879416" cy="132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Measurement Area</a:t>
              </a:r>
              <a:endParaRPr lang="en-US" sz="900" dirty="0"/>
            </a:p>
          </p:txBody>
        </p:sp>
        <p:cxnSp>
          <p:nvCxnSpPr>
            <p:cNvPr id="32" name="直接连接符 198"/>
            <p:cNvCxnSpPr>
              <a:endCxn id="48" idx="3"/>
            </p:cNvCxnSpPr>
            <p:nvPr/>
          </p:nvCxnSpPr>
          <p:spPr>
            <a:xfrm flipV="1">
              <a:off x="6241534" y="5507951"/>
              <a:ext cx="1852" cy="25410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8"/>
            <p:cNvGrpSpPr/>
            <p:nvPr/>
          </p:nvGrpSpPr>
          <p:grpSpPr>
            <a:xfrm rot="6700276">
              <a:off x="6588780" y="4834061"/>
              <a:ext cx="174279" cy="379057"/>
              <a:chOff x="5161483" y="1989634"/>
              <a:chExt cx="648072" cy="1069297"/>
            </a:xfrm>
          </p:grpSpPr>
          <p:sp>
            <p:nvSpPr>
              <p:cNvPr id="57" name="等腰三角形 36"/>
              <p:cNvSpPr/>
              <p:nvPr/>
            </p:nvSpPr>
            <p:spPr>
              <a:xfrm rot="10800000">
                <a:off x="5161483" y="1989634"/>
                <a:ext cx="288032" cy="28803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等腰三角形 37"/>
              <p:cNvSpPr/>
              <p:nvPr/>
            </p:nvSpPr>
            <p:spPr>
              <a:xfrm rot="10800000">
                <a:off x="5521523" y="1989634"/>
                <a:ext cx="288032" cy="288032"/>
              </a:xfrm>
              <a:prstGeom prst="triangl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矩形 38"/>
              <p:cNvSpPr/>
              <p:nvPr/>
            </p:nvSpPr>
            <p:spPr>
              <a:xfrm>
                <a:off x="5208094" y="2346905"/>
                <a:ext cx="573087" cy="7120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直接连接符 39"/>
              <p:cNvCxnSpPr/>
              <p:nvPr/>
            </p:nvCxnSpPr>
            <p:spPr>
              <a:xfrm>
                <a:off x="5307882" y="2281524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40"/>
              <p:cNvCxnSpPr/>
              <p:nvPr/>
            </p:nvCxnSpPr>
            <p:spPr>
              <a:xfrm>
                <a:off x="5665539" y="2277667"/>
                <a:ext cx="0" cy="72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文本框 12"/>
            <p:cNvSpPr txBox="1"/>
            <p:nvPr/>
          </p:nvSpPr>
          <p:spPr>
            <a:xfrm rot="1321649">
              <a:off x="6481862" y="4953425"/>
              <a:ext cx="29720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cs typeface="Times New Roman" panose="02020603050405020304" pitchFamily="18" charset="0"/>
                </a:rPr>
                <a:t>B</a:t>
              </a:r>
              <a:endParaRPr lang="en-US" sz="900" dirty="0">
                <a:cs typeface="Times New Roman" panose="02020603050405020304" pitchFamily="18" charset="0"/>
              </a:endParaRPr>
            </a:p>
          </p:txBody>
        </p:sp>
        <p:cxnSp>
          <p:nvCxnSpPr>
            <p:cNvPr id="63" name="直接连接符 198"/>
            <p:cNvCxnSpPr/>
            <p:nvPr/>
          </p:nvCxnSpPr>
          <p:spPr>
            <a:xfrm flipH="1" flipV="1">
              <a:off x="6596164" y="5076090"/>
              <a:ext cx="3891" cy="21696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15"/>
            <p:cNvCxnSpPr/>
            <p:nvPr/>
          </p:nvCxnSpPr>
          <p:spPr>
            <a:xfrm flipH="1" flipV="1">
              <a:off x="6602048" y="5288230"/>
              <a:ext cx="475320" cy="2117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8" name="矩形 18437"/>
          <p:cNvSpPr/>
          <p:nvPr/>
        </p:nvSpPr>
        <p:spPr>
          <a:xfrm>
            <a:off x="687689" y="1889976"/>
            <a:ext cx="5045876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cs typeface="Times New Roman" panose="02020603050405020304" pitchFamily="18" charset="0"/>
              </a:rPr>
              <a:t>Measurement Configurations: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>
                <a:cs typeface="Times New Roman" panose="02020603050405020304" pitchFamily="18" charset="0"/>
              </a:rPr>
              <a:t>Location: F3-5-A19R @ Huawei, Shenzhen Campus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>
                <a:cs typeface="Times New Roman" panose="02020603050405020304" pitchFamily="18" charset="0"/>
              </a:rPr>
              <a:t>Measurement area: </a:t>
            </a:r>
            <a:r>
              <a:rPr lang="en-US" altLang="zh-CN" sz="1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2m×3m</a:t>
            </a:r>
            <a:endParaRPr lang="en-US" altLang="zh-CN" sz="1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Two </a:t>
            </a:r>
            <a:r>
              <a:rPr lang="en-US" altLang="zh-CN" sz="1400" dirty="0">
                <a:cs typeface="Times New Roman" panose="02020603050405020304" pitchFamily="18" charset="0"/>
              </a:rPr>
              <a:t>measurement platforms (platform details could be found in the next slide):</a:t>
            </a:r>
            <a:endParaRPr lang="zh-CN" altLang="en-US" sz="1400" dirty="0">
              <a:cs typeface="Times New Roman" panose="02020603050405020304" pitchFamily="18" charset="0"/>
            </a:endParaRPr>
          </a:p>
          <a:p>
            <a:pPr marL="806450" lvl="2" indent="-193675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zh-CN" b="1" kern="0" dirty="0" smtClean="0">
                <a:solidFill>
                  <a:srgbClr val="0000FF"/>
                </a:solidFill>
                <a:latin typeface="Times New Roman"/>
              </a:rPr>
              <a:t>FMCW </a:t>
            </a:r>
            <a:r>
              <a:rPr lang="en-US" altLang="zh-CN" b="1" kern="0" dirty="0">
                <a:solidFill>
                  <a:srgbClr val="0000FF"/>
                </a:solidFill>
                <a:latin typeface="Times New Roman"/>
              </a:rPr>
              <a:t>Radar-based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platform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mono-static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FMCW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Radar nodes, each node with 1 </a:t>
            </a:r>
            <a:r>
              <a:rPr lang="en-US" altLang="zh-CN" kern="0" dirty="0" err="1">
                <a:solidFill>
                  <a:srgbClr val="000000"/>
                </a:solidFill>
                <a:latin typeface="Times New Roman"/>
              </a:rPr>
              <a:t>Tx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antenna and 1 Rx antenna, placed in </a:t>
            </a:r>
            <a:r>
              <a:rPr lang="en-US" altLang="zh-CN" kern="0" dirty="0">
                <a:solidFill>
                  <a:srgbClr val="0000FF"/>
                </a:solidFill>
                <a:latin typeface="Times New Roman"/>
              </a:rPr>
              <a:t>position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 A,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 and B, </a:t>
            </a:r>
            <a:r>
              <a:rPr lang="en-US" altLang="zh-CN" kern="0" dirty="0">
                <a:solidFill>
                  <a:srgbClr val="000000"/>
                </a:solidFill>
                <a:latin typeface="Times New Roman"/>
              </a:rPr>
              <a:t>respectively (as shown in the figure, </a:t>
            </a:r>
            <a:r>
              <a:rPr lang="en-US" altLang="zh-CN" kern="0" dirty="0" smtClean="0">
                <a:solidFill>
                  <a:srgbClr val="000000"/>
                </a:solidFill>
                <a:latin typeface="Times New Roman"/>
              </a:rPr>
              <a:t>the height of both radar is 0.7m). </a:t>
            </a:r>
            <a:endParaRPr lang="en-US" altLang="zh-CN" sz="1400" dirty="0" smtClean="0">
              <a:cs typeface="Times New Roman" panose="02020603050405020304" pitchFamily="18" charset="0"/>
            </a:endParaRP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Sweep frequency: 5.1-5.42GHz (Node A);  5.2-5.52GHz (Node B)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Bandwidth: 320MHz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Range resolution: 0.47m (c/2B)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Sweep duration: 2.35 </a:t>
            </a:r>
            <a:r>
              <a:rPr lang="en-US" altLang="zh-CN" sz="1400" dirty="0" err="1" smtClean="0">
                <a:cs typeface="Times New Roman" panose="02020603050405020304" pitchFamily="18" charset="0"/>
              </a:rPr>
              <a:t>ms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 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Antenna pattern: V-32°, H-32°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 smtClean="0">
                <a:cs typeface="Times New Roman" panose="02020603050405020304" pitchFamily="18" charset="0"/>
              </a:rPr>
              <a:t>Antennas </a:t>
            </a:r>
            <a:r>
              <a:rPr lang="en-US" altLang="zh-CN" sz="1400" dirty="0">
                <a:cs typeface="Times New Roman" panose="02020603050405020304" pitchFamily="18" charset="0"/>
              </a:rPr>
              <a:t>polarization: V-V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altLang="zh-CN" sz="1400" dirty="0">
                <a:cs typeface="Times New Roman" panose="02020603050405020304" pitchFamily="18" charset="0"/>
              </a:rPr>
              <a:t>EIRP: 15dBm</a:t>
            </a:r>
          </a:p>
        </p:txBody>
      </p:sp>
      <p:sp>
        <p:nvSpPr>
          <p:cNvPr id="41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November </a:t>
            </a:r>
            <a:r>
              <a:rPr lang="en-US" altLang="zh-CN" dirty="0" smtClean="0"/>
              <a:t>2019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A0EBBC28-08F3-4A32-AE55-9B9A988B436A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2.2 </a:t>
            </a:r>
            <a:r>
              <a:rPr lang="en-GB" sz="2800" dirty="0"/>
              <a:t>Evaluation platforms</a:t>
            </a:r>
            <a:endParaRPr lang="en-GB" sz="2800" kern="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4965814" cy="4279665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819400" y="1676400"/>
            <a:ext cx="5402352" cy="1281144"/>
          </a:xfrm>
        </p:spPr>
        <p:txBody>
          <a:bodyPr/>
          <a:lstStyle/>
          <a:p>
            <a:pPr algn="just"/>
            <a:r>
              <a:rPr lang="en-US" sz="1600" b="0" dirty="0" smtClean="0"/>
              <a:t>The chirp signal from 800-1120MHz is generated with AWT and up-converted to 5.1-5.42GHz. Then, the signal is passed through a splitter to create two copies, </a:t>
            </a: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</a:t>
            </a:r>
            <a:r>
              <a:rPr lang="en-US" altLang="zh-CN" sz="1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US" altLang="zh-CN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other </a:t>
            </a:r>
            <a:r>
              <a:rPr lang="en-US" altLang="zh-CN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as the 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of the mixer</a:t>
            </a:r>
            <a:r>
              <a:rPr lang="en-US" altLang="zh-CN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be mixed with the </a:t>
            </a:r>
            <a:r>
              <a:rPr lang="en-US" altLang="zh-CN" sz="16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  <a:r>
              <a:rPr lang="en-US" altLang="zh-CN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signal. </a:t>
            </a:r>
            <a:endParaRPr lang="en-US" altLang="zh-CN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9400" y="4419600"/>
            <a:ext cx="5315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har char="•"/>
            </a:pPr>
            <a:r>
              <a:rPr lang="en-US" altLang="zh-CN" sz="1600" dirty="0">
                <a:latin typeface="+mn-lt"/>
                <a:cs typeface="ＭＳ Ｐゴシック" charset="0"/>
              </a:rPr>
              <a:t>The receiver </a:t>
            </a:r>
            <a:r>
              <a:rPr lang="en-US" altLang="zh-CN" sz="1600" dirty="0" smtClean="0">
                <a:latin typeface="+mn-lt"/>
                <a:cs typeface="ＭＳ Ｐゴシック" charset="0"/>
              </a:rPr>
              <a:t>receives the </a:t>
            </a:r>
            <a:r>
              <a:rPr lang="en-US" altLang="zh-CN" sz="1600" dirty="0">
                <a:latin typeface="+mn-lt"/>
                <a:cs typeface="ＭＳ Ｐゴシック" charset="0"/>
              </a:rPr>
              <a:t>RF signal reflected from the </a:t>
            </a:r>
            <a:r>
              <a:rPr lang="en-US" altLang="zh-CN" sz="1600" dirty="0" smtClean="0">
                <a:latin typeface="+mn-lt"/>
                <a:cs typeface="ＭＳ Ｐゴシック" charset="0"/>
              </a:rPr>
              <a:t>target and is translated </a:t>
            </a:r>
            <a:r>
              <a:rPr lang="en-US" altLang="zh-CN" sz="1600" dirty="0">
                <a:latin typeface="+mn-lt"/>
                <a:cs typeface="ＭＳ Ｐゴシック" charset="0"/>
              </a:rPr>
              <a:t>to baseband </a:t>
            </a:r>
            <a:r>
              <a:rPr lang="en-US" altLang="zh-CN" sz="1600" dirty="0" smtClean="0">
                <a:latin typeface="+mn-lt"/>
                <a:cs typeface="ＭＳ Ｐゴシック" charset="0"/>
              </a:rPr>
              <a:t>using </a:t>
            </a:r>
            <a:r>
              <a:rPr lang="en-US" altLang="zh-CN" sz="1600" dirty="0">
                <a:latin typeface="+mn-lt"/>
                <a:cs typeface="ＭＳ Ｐゴシック" charset="0"/>
              </a:rPr>
              <a:t>a mixer. The baseband signal is passed through LPF, and then sampled </a:t>
            </a:r>
            <a:r>
              <a:rPr lang="en-US" altLang="zh-CN" sz="1600" dirty="0" smtClean="0">
                <a:latin typeface="+mn-lt"/>
                <a:cs typeface="ＭＳ Ｐゴシック" charset="0"/>
              </a:rPr>
              <a:t>by the ADCs.</a:t>
            </a:r>
            <a:endParaRPr lang="en-US" altLang="zh-CN" sz="1600" dirty="0">
              <a:latin typeface="+mn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4FB428D8-2D1E-4A17-B060-DE5555684B85}" type="slidenum">
              <a:rPr lang="en-CA" altLang="zh-CN"/>
              <a:pPr/>
              <a:t>7</a:t>
            </a:fld>
            <a:endParaRPr lang="en-CA" altLang="zh-CN"/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2.3 Detection analysis</a:t>
            </a:r>
            <a:endParaRPr lang="en-GB" sz="2800" kern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514" y="1988321"/>
            <a:ext cx="4672848" cy="3200400"/>
          </a:xfrm>
        </p:spPr>
        <p:txBody>
          <a:bodyPr/>
          <a:lstStyle/>
          <a:p>
            <a:pPr algn="just"/>
            <a:r>
              <a:rPr lang="en-US" sz="1800" dirty="0" smtClean="0"/>
              <a:t>The range resolution is 0.47m (c/2B) which is good enough for human detection.</a:t>
            </a:r>
          </a:p>
          <a:p>
            <a:pPr algn="just"/>
            <a:r>
              <a:rPr lang="en-US" sz="1800" dirty="0" smtClean="0"/>
              <a:t>Since the </a:t>
            </a:r>
            <a:r>
              <a:rPr lang="en-US" sz="1800" dirty="0" err="1" smtClean="0"/>
              <a:t>beamwidths</a:t>
            </a:r>
            <a:r>
              <a:rPr lang="en-US" sz="1800" dirty="0" smtClean="0"/>
              <a:t> are 32</a:t>
            </a:r>
            <a:r>
              <a:rPr lang="en-US" altLang="zh-CN" sz="1800" dirty="0" smtClean="0"/>
              <a:t>°both</a:t>
            </a:r>
            <a:r>
              <a:rPr lang="en-US" sz="1800" dirty="0" smtClean="0"/>
              <a:t> </a:t>
            </a:r>
            <a:r>
              <a:rPr lang="en-US" altLang="zh-CN" sz="1800" dirty="0" smtClean="0"/>
              <a:t>vertically and horizontally. The </a:t>
            </a:r>
            <a:r>
              <a:rPr lang="en-US" altLang="zh-CN" sz="1800" dirty="0"/>
              <a:t>actual </a:t>
            </a:r>
            <a:r>
              <a:rPr lang="en-US" altLang="zh-CN" sz="1800" dirty="0" smtClean="0"/>
              <a:t>horizontal </a:t>
            </a:r>
            <a:r>
              <a:rPr lang="en-US" altLang="zh-CN" sz="1800" dirty="0" err="1" smtClean="0"/>
              <a:t>beamwidth</a:t>
            </a:r>
            <a:r>
              <a:rPr lang="en-US" altLang="zh-CN" sz="1800" dirty="0" smtClean="0"/>
              <a:t> is 2.87 meters at 5 meters away from radar.</a:t>
            </a:r>
          </a:p>
          <a:p>
            <a:pPr algn="just"/>
            <a:r>
              <a:rPr lang="en-US" sz="1800" dirty="0" smtClean="0"/>
              <a:t>In order to localize the target within a single beam, additional information is needed, e.g. 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another station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of arrival of target </a:t>
            </a:r>
          </a:p>
          <a:p>
            <a:pPr marL="542925" lvl="1" indent="-255588" algn="just">
              <a:spcBef>
                <a:spcPts val="300"/>
              </a:spcBef>
              <a:spcAft>
                <a:spcPts val="0"/>
              </a:spcAft>
              <a:buFont typeface="Times New Roman" panose="02020603050405020304" pitchFamily="18" charset="0"/>
              <a:buChar char="−"/>
            </a:pPr>
            <a:r>
              <a:rPr lang="en-US" sz="1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867400" y="2174907"/>
            <a:ext cx="1914525" cy="2827228"/>
            <a:chOff x="5905644" y="1897172"/>
            <a:chExt cx="1914525" cy="2827228"/>
          </a:xfrm>
        </p:grpSpPr>
        <p:grpSp>
          <p:nvGrpSpPr>
            <p:cNvPr id="31" name="组合 30"/>
            <p:cNvGrpSpPr/>
            <p:nvPr/>
          </p:nvGrpSpPr>
          <p:grpSpPr>
            <a:xfrm>
              <a:off x="5905644" y="2153218"/>
              <a:ext cx="1914525" cy="2571182"/>
              <a:chOff x="6629400" y="2667000"/>
              <a:chExt cx="1914525" cy="2571182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6629400" y="2667000"/>
                <a:ext cx="1506022" cy="2571182"/>
                <a:chOff x="6950591" y="2890725"/>
                <a:chExt cx="1506022" cy="2571182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6950591" y="2890725"/>
                  <a:ext cx="1506022" cy="2295750"/>
                  <a:chOff x="6872619" y="3072493"/>
                  <a:chExt cx="1506022" cy="2295750"/>
                </a:xfrm>
              </p:grpSpPr>
              <p:cxnSp>
                <p:nvCxnSpPr>
                  <p:cNvPr id="5" name="直接连接符 4"/>
                  <p:cNvCxnSpPr/>
                  <p:nvPr/>
                </p:nvCxnSpPr>
                <p:spPr bwMode="auto">
                  <a:xfrm>
                    <a:off x="6872619" y="3072493"/>
                    <a:ext cx="746207" cy="229144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20" name="直接连接符 19"/>
                  <p:cNvCxnSpPr/>
                  <p:nvPr/>
                </p:nvCxnSpPr>
                <p:spPr bwMode="auto">
                  <a:xfrm flipH="1">
                    <a:off x="7620000" y="3086100"/>
                    <a:ext cx="758641" cy="228214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</p:grpSp>
            <p:sp>
              <p:nvSpPr>
                <p:cNvPr id="18" name="弧形 17"/>
                <p:cNvSpPr/>
                <p:nvPr/>
              </p:nvSpPr>
              <p:spPr bwMode="auto">
                <a:xfrm rot="19232820">
                  <a:off x="7240862" y="4238496"/>
                  <a:ext cx="838200" cy="755197"/>
                </a:xfrm>
                <a:prstGeom prst="arc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507306" y="3942850"/>
                  <a:ext cx="5334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32</a:t>
                  </a:r>
                  <a:r>
                    <a:rPr lang="en-US" altLang="zh-CN" dirty="0" smtClean="0"/>
                    <a:t>°</a:t>
                  </a:r>
                  <a:endParaRPr lang="en-US" dirty="0"/>
                </a:p>
              </p:txBody>
            </p:sp>
            <p:sp>
              <p:nvSpPr>
                <p:cNvPr id="21" name="矩形 20"/>
                <p:cNvSpPr/>
                <p:nvPr/>
              </p:nvSpPr>
              <p:spPr bwMode="auto">
                <a:xfrm>
                  <a:off x="7361086" y="5173971"/>
                  <a:ext cx="716206" cy="287936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Radar </a:t>
                  </a: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5" name="直接箭头连接符 24"/>
              <p:cNvCxnSpPr/>
              <p:nvPr/>
            </p:nvCxnSpPr>
            <p:spPr bwMode="auto">
              <a:xfrm flipV="1">
                <a:off x="8143586" y="2675956"/>
                <a:ext cx="0" cy="229144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27" name="文本框 26"/>
              <p:cNvSpPr txBox="1"/>
              <p:nvPr/>
            </p:nvSpPr>
            <p:spPr>
              <a:xfrm>
                <a:off x="8086725" y="3719124"/>
                <a:ext cx="457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5m</a:t>
                </a:r>
                <a:endParaRPr lang="en-US" dirty="0"/>
              </a:p>
            </p:txBody>
          </p:sp>
          <p:cxnSp>
            <p:nvCxnSpPr>
              <p:cNvPr id="33" name="直接箭头连接符 32"/>
              <p:cNvCxnSpPr/>
              <p:nvPr/>
            </p:nvCxnSpPr>
            <p:spPr bwMode="auto">
              <a:xfrm>
                <a:off x="6629400" y="2680607"/>
                <a:ext cx="1506022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triangle"/>
                <a:tailEnd type="triangle"/>
              </a:ln>
              <a:effectLst/>
            </p:spPr>
          </p:cxnSp>
        </p:grpSp>
        <p:sp>
          <p:nvSpPr>
            <p:cNvPr id="38" name="文本框 37"/>
            <p:cNvSpPr txBox="1"/>
            <p:nvPr/>
          </p:nvSpPr>
          <p:spPr>
            <a:xfrm>
              <a:off x="6361696" y="1897172"/>
              <a:ext cx="593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2.87m</a:t>
              </a:r>
              <a:endParaRPr lang="en-US" dirty="0"/>
            </a:p>
          </p:txBody>
        </p:sp>
      </p:grpSp>
      <p:sp>
        <p:nvSpPr>
          <p:cNvPr id="23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/>
              <a:t>Slide </a:t>
            </a:r>
            <a:fld id="{4FB428D8-2D1E-4A17-B060-DE5555684B85}" type="slidenum">
              <a:rPr lang="en-CA" altLang="zh-CN"/>
              <a:pPr/>
              <a:t>8</a:t>
            </a:fld>
            <a:endParaRPr lang="en-CA" altLang="zh-CN"/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2.4.1 Results with single radar node </a:t>
            </a:r>
            <a:endParaRPr lang="en-GB" sz="2800" kern="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861645" y="5475076"/>
            <a:ext cx="7573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har char="•"/>
            </a:pPr>
            <a:r>
              <a:rPr lang="en-US" altLang="zh-CN" sz="1600" dirty="0">
                <a:latin typeface="+mn-lt"/>
                <a:cs typeface="ＭＳ Ｐゴシック" charset="0"/>
              </a:rPr>
              <a:t>T</a:t>
            </a:r>
            <a:r>
              <a:rPr lang="en-US" altLang="zh-CN" sz="1600" dirty="0" smtClean="0">
                <a:latin typeface="+mn-lt"/>
                <a:cs typeface="ＭＳ Ｐゴシック" charset="0"/>
              </a:rPr>
              <a:t>he detection result of a single target is an arc of constant range within the beam, and it’s not possible for an individual node to localize the target without additional information. </a:t>
            </a:r>
            <a:endParaRPr lang="en-US" altLang="zh-CN" sz="1600" dirty="0">
              <a:latin typeface="+mn-lt"/>
              <a:cs typeface="ＭＳ Ｐゴシック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81053" y="2101550"/>
            <a:ext cx="1023447" cy="3901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smtClean="0"/>
              <a:t>Node A</a:t>
            </a:r>
            <a:endParaRPr lang="en-US" sz="2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461113" y="4269251"/>
            <a:ext cx="1240705" cy="2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sz="2000" kern="0" dirty="0" smtClean="0"/>
              <a:t>Node B</a:t>
            </a:r>
            <a:endParaRPr lang="en-US" sz="20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96" y="3432324"/>
            <a:ext cx="2817831" cy="215356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69" y="1347403"/>
            <a:ext cx="2817831" cy="21102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988" y="1464167"/>
            <a:ext cx="4471668" cy="39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CA" altLang="zh-CN" dirty="0"/>
              <a:t>Slide </a:t>
            </a:r>
            <a:fld id="{4FB428D8-2D1E-4A17-B060-DE5555684B85}" type="slidenum">
              <a:rPr lang="en-CA" altLang="zh-CN"/>
              <a:pPr/>
              <a:t>9</a:t>
            </a:fld>
            <a:endParaRPr lang="en-CA" altLang="zh-CN" dirty="0"/>
          </a:p>
        </p:txBody>
      </p:sp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 dirty="0"/>
              <a:t>November 2019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77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800" kern="0" dirty="0" smtClean="0"/>
              <a:t>2.4.2 Results with two radar nodes </a:t>
            </a:r>
            <a:endParaRPr lang="en-GB" sz="2800" kern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8341" y="1828800"/>
            <a:ext cx="3986059" cy="4038600"/>
          </a:xfrm>
        </p:spPr>
        <p:txBody>
          <a:bodyPr/>
          <a:lstStyle/>
          <a:p>
            <a:pPr algn="just"/>
            <a:r>
              <a:rPr lang="en-US" sz="2000" dirty="0" smtClean="0"/>
              <a:t>With the knowledge from two nodes, it is possible for us to localize the target within the beam.</a:t>
            </a:r>
          </a:p>
          <a:p>
            <a:pPr algn="just"/>
            <a:r>
              <a:rPr lang="en-US" sz="2000" dirty="0" smtClean="0"/>
              <a:t>The target’s location is indicated by the intersection point of two arcs.</a:t>
            </a:r>
          </a:p>
          <a:p>
            <a:pPr algn="just"/>
            <a:r>
              <a:rPr lang="en-US" sz="2000" dirty="0" smtClean="0"/>
              <a:t>An example of real time localization result of a moving pedestrian is shown in the right figure.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6702075" y="6475413"/>
            <a:ext cx="1841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mtClean="0">
                <a:solidFill>
                  <a:schemeClr val="dk1"/>
                </a:solidFill>
                <a:ea typeface="Times New Roman"/>
                <a:cs typeface="Arial"/>
              </a:rPr>
              <a:t>Xiaohui Peng</a:t>
            </a:r>
            <a:r>
              <a:rPr lang="en-US" altLang="zh-CN" smtClean="0"/>
              <a:t>, et al. (Huawei)</a:t>
            </a:r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4741492" y="2204244"/>
            <a:ext cx="4181398" cy="3209925"/>
            <a:chOff x="3657600" y="2514600"/>
            <a:chExt cx="4181398" cy="32099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514600"/>
              <a:ext cx="4181398" cy="313485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5486400"/>
              <a:ext cx="647700" cy="23812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2375" y="3657600"/>
              <a:ext cx="200025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6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66179</TotalTime>
  <Words>929</Words>
  <Application>Microsoft Office PowerPoint</Application>
  <PresentationFormat>全屏显示(4:3)</PresentationFormat>
  <Paragraphs>188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MS PGothic</vt:lpstr>
      <vt:lpstr>MS PGothic</vt:lpstr>
      <vt:lpstr>宋体</vt:lpstr>
      <vt:lpstr>Arial</vt:lpstr>
      <vt:lpstr>Cambria Math</vt:lpstr>
      <vt:lpstr>Times New Roman</vt:lpstr>
      <vt:lpstr>Wingdings</vt:lpstr>
      <vt:lpstr>802-11-Submission</vt:lpstr>
      <vt:lpstr>Indoor sensing with FMCW radar </vt:lpstr>
      <vt:lpstr>Outline </vt:lpstr>
      <vt:lpstr>Abstract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models for Wi-Fi sensing</dc:title>
  <dc:creator>Alecsander Eitan</dc:creator>
  <cp:lastModifiedBy>liuchenchen</cp:lastModifiedBy>
  <cp:revision>144</cp:revision>
  <cp:lastPrinted>1998-02-10T13:28:06Z</cp:lastPrinted>
  <dcterms:created xsi:type="dcterms:W3CDTF">2007-04-17T18:10:23Z</dcterms:created>
  <dcterms:modified xsi:type="dcterms:W3CDTF">2019-11-11T06:59:10Z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(3)mf05p9M1cgBCyoDDdQutgm5ACNUOtqOwvyoRDbvh+vL8l6DgVXdwHzxx70WIUcfyruJ1hx4U_x000d_
cWtnsxiYXMDWnuPxqtP6HHtkd/9aIADIwxH0JYvKg2tqiq3AjXdEsH7rlvvFWqk66oq3jLzZ_x000d_
EWleKUPUO2SRZRiLPwnLXUjTjr8r9tlJ6kYhon8D8x5On5XjIKCCvchx+uCI5vONR50YA/5M_x000d_
awmpDXvt1Oza//BwEa</vt:lpwstr>
  </property>
  <property fmtid="{D5CDD505-2E9C-101B-9397-08002B2CF9AE}" pid="3" name="_ms_pID_7253431">
    <vt:lpwstr>7/O/8v5SfzY9j9zOcy+ruAkz0oULDlcxnsgmocifuMxT7CJvRMgr08_x000d_
VwkRvoMIGPaMbW4VHarLtdbne1wu8dy8Py2tk5wlAvl9LnhEw58fVdFaprkNSORdXFXcVXf3_x000d_
Xvaq2oX6s6AT4E49kLdkkC/b7pvnKWl5IN7daZlkrNF6gaIvHWBt9o+s0ETZWvRCar/7VZ1x_x000d_
tnBblw258MRbK9A4WywoBnh2bsqjd7Z+Y6RJ</vt:lpwstr>
  </property>
  <property fmtid="{D5CDD505-2E9C-101B-9397-08002B2CF9AE}" pid="4" name="_ms_pID_7253432">
    <vt:lpwstr>jbg+e7tvtPGHbg5o5bISnqEcZZ5VLP5WQnL9_x000d_
6lYBmhc1g9fCZDQYRMtp7BP/1IJ73Z0AwBOP5d7R/8ojK5khJ+2o+tLwxcjGe/HVjPBipCDh_x000d_
CZ8/5v6P0RIa1IkQ84swcFPvboExr+koJvsDJ+LLBSc=</vt:lpwstr>
  </property>
  <property fmtid="{D5CDD505-2E9C-101B-9397-08002B2CF9AE}" pid="5" name="_ms_pID_7253433">
    <vt:lpwstr>xj04hYgg/
+SvDSQ==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2015_ms_pID_725343">
    <vt:lpwstr>(3)T1Sk3sy9Ev/eewfwG49YBh2yRJl1De3NrDbsIK99jyeHr96aFYolHrrmu1pk797Qxl2+Y/9a
SUzJgvPmMmoF91P/igaQG9yXw1DFmTlGxemTwE1cnp312Yzutzm/30R66PhyvHzTS58eWCtV
LgpBlobkAIqfEKrF3U5TxflI0U6RB2hoEtCK5lIf08FHeONJwJm+3nxv/W+wdNs27BSyYO3B
hEYpgd0g/24zo78xtG</vt:lpwstr>
  </property>
  <property fmtid="{D5CDD505-2E9C-101B-9397-08002B2CF9AE}" pid="10" name="_2015_ms_pID_7253431">
    <vt:lpwstr>RmePcG0XeZp3goyeF6TskzITqx+g+MNfq8zfxDAWbYdnxa//8sb16G
04CRTlb9duO7XFUzdnr9DwrxDRo/o//0mJsIxY5NXbyCjn4zwU/7DMf90HMpgreqruWI/3+J
3PrlryTDFMakeJ1P+nqVvk+FgYBSc2K0JQcRtlR6czd3PB7rGGoUqhAEfTjU7Cb8lDWL6GVB
nZsIdfShfot/3nJd0yOiofUO4MXD0oZVdmL/</vt:lpwstr>
  </property>
  <property fmtid="{D5CDD505-2E9C-101B-9397-08002B2CF9AE}" pid="11" name="_2015_ms_pID_7253432">
    <vt:lpwstr>PaljJ/CQcy3ZTjy7NDjRJ6U=</vt:lpwstr>
  </property>
  <property fmtid="{D5CDD505-2E9C-101B-9397-08002B2CF9AE}" pid="12" name="TitusGUID">
    <vt:lpwstr>1db17ed3-f4e5-400c-a0d1-374d2dc85d39</vt:lpwstr>
  </property>
  <property fmtid="{D5CDD505-2E9C-101B-9397-08002B2CF9AE}" pid="13" name="CTP_TimeStamp">
    <vt:lpwstr>2019-04-02 22:00:45Z</vt:lpwstr>
  </property>
  <property fmtid="{D5CDD505-2E9C-101B-9397-08002B2CF9AE}" pid="14" name="CTP_BU">
    <vt:lpwstr>NA</vt:lpwstr>
  </property>
  <property fmtid="{D5CDD505-2E9C-101B-9397-08002B2CF9AE}" pid="15" name="CTP_IDSID">
    <vt:lpwstr>NA</vt:lpwstr>
  </property>
  <property fmtid="{D5CDD505-2E9C-101B-9397-08002B2CF9AE}" pid="16" name="CTP_WWID">
    <vt:lpwstr>NA</vt:lpwstr>
  </property>
  <property fmtid="{D5CDD505-2E9C-101B-9397-08002B2CF9AE}" pid="17" name="CTPClassification">
    <vt:lpwstr>CTP_NT</vt:lpwstr>
  </property>
  <property fmtid="{D5CDD505-2E9C-101B-9397-08002B2CF9AE}" pid="18" name="_NewReviewCycle">
    <vt:lpwstr/>
  </property>
  <property fmtid="{D5CDD505-2E9C-101B-9397-08002B2CF9AE}" pid="19" name="_readonly">
    <vt:lpwstr/>
  </property>
  <property fmtid="{D5CDD505-2E9C-101B-9397-08002B2CF9AE}" pid="20" name="_change">
    <vt:lpwstr/>
  </property>
  <property fmtid="{D5CDD505-2E9C-101B-9397-08002B2CF9AE}" pid="21" name="_full-control">
    <vt:lpwstr/>
  </property>
  <property fmtid="{D5CDD505-2E9C-101B-9397-08002B2CF9AE}" pid="22" name="sflag">
    <vt:lpwstr>1572406232</vt:lpwstr>
  </property>
</Properties>
</file>