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550" r:id="rId3"/>
    <p:sldId id="393" r:id="rId4"/>
    <p:sldId id="548" r:id="rId5"/>
    <p:sldId id="552" r:id="rId6"/>
    <p:sldId id="549" r:id="rId7"/>
    <p:sldId id="424" r:id="rId8"/>
    <p:sldId id="543" r:id="rId9"/>
    <p:sldId id="546" r:id="rId10"/>
    <p:sldId id="553" r:id="rId11"/>
    <p:sldId id="554" r:id="rId12"/>
    <p:sldId id="555" r:id="rId13"/>
    <p:sldId id="547" r:id="rId14"/>
    <p:sldId id="542" r:id="rId15"/>
    <p:sldId id="485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1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13" autoAdjust="0"/>
  </p:normalViewPr>
  <p:slideViewPr>
    <p:cSldViewPr>
      <p:cViewPr varScale="1">
        <p:scale>
          <a:sx n="117" d="100"/>
          <a:sy n="117" d="100"/>
        </p:scale>
        <p:origin x="143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 smtClean="0"/>
              <a:t>October </a:t>
            </a:r>
            <a:r>
              <a:rPr lang="en-US" altLang="zh-CN" sz="1400" dirty="0"/>
              <a:t>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14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35686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673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11674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5E4CC4-038C-442F-9C34-331093C33F6D}" type="slidenum">
              <a:rPr lang="en-US" altLang="zh-CN"/>
              <a:pPr/>
              <a:t>15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94453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5946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4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819157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5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4207567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6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 dirty="0"/>
          </a:p>
        </p:txBody>
      </p:sp>
    </p:spTree>
    <p:extLst>
      <p:ext uri="{BB962C8B-B14F-4D97-AF65-F5344CB8AC3E}">
        <p14:creationId xmlns:p14="http://schemas.microsoft.com/office/powerpoint/2010/main" val="987715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7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2371617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E40D56C-5972-4299-BD74-FDC74F23C586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61182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578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D45CCF7A-123E-4776-A744-76DF8EAC0455}" type="slidenum">
              <a:rPr lang="en-CA" altLang="zh-CN"/>
              <a:pPr/>
              <a:t>9</a:t>
            </a:fld>
            <a:endParaRPr lang="en-CA" altLang="zh-CN"/>
          </a:p>
        </p:txBody>
      </p:sp>
      <p:sp>
        <p:nvSpPr>
          <p:cNvPr id="757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817025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578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D45CCF7A-123E-4776-A744-76DF8EAC0455}" type="slidenum">
              <a:rPr lang="en-CA" altLang="zh-CN"/>
              <a:pPr/>
              <a:t>13</a:t>
            </a:fld>
            <a:endParaRPr lang="en-CA" altLang="zh-CN"/>
          </a:p>
        </p:txBody>
      </p:sp>
      <p:sp>
        <p:nvSpPr>
          <p:cNvPr id="757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1277446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October </a:t>
            </a:r>
            <a:r>
              <a:rPr lang="en-US" altLang="zh-CN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8C767A5-83ED-4849-83C8-5C85F8F1621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375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B10CADCE-EBC3-46F2-95B2-33EC277EBA4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055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2019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5182C40-538F-4C32-B8B9-3FC96DB9CF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87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Rui Du, et al. (Huawei)</a:t>
            </a:r>
            <a:endParaRPr lang="en-US" altLang="zh-CN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16E72C98-D8F5-4A09-9041-74D4DE6CBD4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373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AA7E7F9-8B5C-49C0-89C5-479C1B7122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504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537FC33-1885-45B1-A151-EDF12B56549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09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049EB4A-6908-46B7-BA8A-65F85C6A0F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579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24F7EE5-5FC0-45F8-BC95-9DD0354B00B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231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2074" y="6475413"/>
            <a:ext cx="18418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Xiaohui</a:t>
            </a:r>
            <a:r>
              <a:rPr lang="en-US" altLang="zh-CN" dirty="0" smtClean="0"/>
              <a:t> Peng, et al. (Huawei)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</a:t>
            </a:r>
            <a:r>
              <a:rPr lang="en-US" sz="1800" b="1" baseline="0" dirty="0" smtClean="0"/>
              <a:t> 802.11-19/1885r0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November 2019</a:t>
            </a:r>
            <a:endParaRPr lang="en-US" altLang="zh-CN" sz="1800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096413" y="6475413"/>
            <a:ext cx="14475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</a:t>
            </a:r>
            <a:r>
              <a:rPr lang="en-US" altLang="zh-CN" dirty="0"/>
              <a:t>(Huawei)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066800"/>
          </a:xfrm>
          <a:noFill/>
        </p:spPr>
        <p:txBody>
          <a:bodyPr/>
          <a:lstStyle/>
          <a:p>
            <a:r>
              <a:rPr lang="en-US" altLang="zh-CN" dirty="0" smtClean="0"/>
              <a:t>Passive radar: a potential solution for WLAN sensing</a:t>
            </a:r>
            <a:endParaRPr lang="en-US" altLang="zh-CN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2019-11-11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804237"/>
              </p:ext>
            </p:extLst>
          </p:nvPr>
        </p:nvGraphicFramePr>
        <p:xfrm>
          <a:off x="838200" y="2723602"/>
          <a:ext cx="7239000" cy="3132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Rui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Du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 Ltd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ray.du@Huawei.com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Danny Tan Kai Pin 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dannyt.pin@huawei.com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liuchenchen1@huawei.com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Xiaohui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Peng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Baojian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Zhou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Zhichao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Rong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Ping Zhang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Yizheng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Tang</a:t>
                      </a: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Jiajin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Luo</a:t>
                      </a: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Xun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altLang="zh-CN" sz="1200" dirty="0" smtClean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2019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9144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 smtClean="0"/>
              <a:t>4.3.2 Measurement results </a:t>
            </a:r>
            <a:endParaRPr lang="en-GB" sz="2800" kern="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963800"/>
            <a:ext cx="7450998" cy="5580000"/>
          </a:xfrm>
          <a:prstGeom prst="rect">
            <a:avLst/>
          </a:prstGeom>
        </p:spPr>
      </p:pic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1066005" y="5030788"/>
            <a:ext cx="7010401" cy="1674812"/>
          </a:xfrm>
        </p:spPr>
        <p:txBody>
          <a:bodyPr/>
          <a:lstStyle/>
          <a:p>
            <a:pPr algn="just"/>
            <a:r>
              <a:rPr lang="en-US" sz="2000" dirty="0" smtClean="0"/>
              <a:t>A human target doing a hand push and retracting at approximately 3 meters away from the passive radar. </a:t>
            </a:r>
            <a:endParaRPr lang="en-US" sz="2000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9" name="文本框 8"/>
          <p:cNvSpPr txBox="1"/>
          <p:nvPr/>
        </p:nvSpPr>
        <p:spPr>
          <a:xfrm>
            <a:off x="3276600" y="1763745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Hand push</a:t>
            </a:r>
            <a:endParaRPr lang="en-US" b="1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1702" y="2209800"/>
            <a:ext cx="1676400" cy="1514475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6911215" y="3823034"/>
            <a:ext cx="191452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https://www.shutterstock.com/zh/search/pushing+hand+vector?image_type=illustration</a:t>
            </a:r>
          </a:p>
        </p:txBody>
      </p:sp>
    </p:spTree>
    <p:extLst>
      <p:ext uri="{BB962C8B-B14F-4D97-AF65-F5344CB8AC3E}">
        <p14:creationId xmlns:p14="http://schemas.microsoft.com/office/powerpoint/2010/main" val="37667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2019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9144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 smtClean="0"/>
              <a:t>4.3.3 Measurement results </a:t>
            </a:r>
            <a:endParaRPr lang="en-GB" sz="2800" kern="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040000"/>
            <a:ext cx="7450998" cy="5580000"/>
          </a:xfrm>
          <a:prstGeom prst="rect">
            <a:avLst/>
          </a:prstGeom>
        </p:spPr>
      </p:pic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1150507" y="4928325"/>
            <a:ext cx="6919185" cy="1674812"/>
          </a:xfrm>
        </p:spPr>
        <p:txBody>
          <a:bodyPr/>
          <a:lstStyle/>
          <a:p>
            <a:pPr algn="just"/>
            <a:r>
              <a:rPr lang="en-US" sz="2000" dirty="0" smtClean="0"/>
              <a:t>A human target squatting and standing up at approximately 3 </a:t>
            </a:r>
            <a:r>
              <a:rPr lang="en-US" sz="2000" dirty="0"/>
              <a:t>meters away </a:t>
            </a:r>
            <a:r>
              <a:rPr lang="en-US" sz="2000" dirty="0" smtClean="0"/>
              <a:t>from the passive radar. </a:t>
            </a:r>
            <a:endParaRPr lang="en-US" sz="2000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8" name="文本框 7"/>
          <p:cNvSpPr txBox="1"/>
          <p:nvPr/>
        </p:nvSpPr>
        <p:spPr>
          <a:xfrm>
            <a:off x="3276600" y="1763745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Squat </a:t>
            </a:r>
            <a:endParaRPr lang="en-US" b="1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6705" y="2371488"/>
            <a:ext cx="1311319" cy="14400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6871301" y="3903096"/>
            <a:ext cx="176212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https://ya-webdesign.com/explore/squat-vector-deadlift/</a:t>
            </a:r>
          </a:p>
        </p:txBody>
      </p:sp>
    </p:spTree>
    <p:extLst>
      <p:ext uri="{BB962C8B-B14F-4D97-AF65-F5344CB8AC3E}">
        <p14:creationId xmlns:p14="http://schemas.microsoft.com/office/powerpoint/2010/main" val="305836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2019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9144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 smtClean="0"/>
              <a:t>4.3.4 Measurement results </a:t>
            </a:r>
            <a:endParaRPr lang="en-GB" sz="2800" kern="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963800"/>
            <a:ext cx="7450999" cy="5580000"/>
          </a:xfrm>
          <a:prstGeom prst="rect">
            <a:avLst/>
          </a:prstGeom>
        </p:spPr>
      </p:pic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1104106" y="4918386"/>
            <a:ext cx="6934200" cy="1674812"/>
          </a:xfrm>
        </p:spPr>
        <p:txBody>
          <a:bodyPr/>
          <a:lstStyle/>
          <a:p>
            <a:pPr algn="just"/>
            <a:r>
              <a:rPr lang="en-US" sz="2000" dirty="0" smtClean="0"/>
              <a:t>A human target mimicking a fall and standing up at approximately 3 </a:t>
            </a:r>
            <a:r>
              <a:rPr lang="en-US" sz="2000" dirty="0"/>
              <a:t>meters away </a:t>
            </a:r>
            <a:r>
              <a:rPr lang="en-US" sz="2000" dirty="0" smtClean="0"/>
              <a:t>from the passive radar. </a:t>
            </a:r>
            <a:endParaRPr lang="en-US" sz="2000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8" name="文本框 7"/>
          <p:cNvSpPr txBox="1"/>
          <p:nvPr/>
        </p:nvSpPr>
        <p:spPr>
          <a:xfrm>
            <a:off x="3276600" y="1763745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Falling </a:t>
            </a:r>
            <a:endParaRPr lang="en-US" b="1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6183" y="2396908"/>
            <a:ext cx="1767972" cy="1080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858000" y="3576935"/>
            <a:ext cx="18468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https://</a:t>
            </a:r>
            <a:r>
              <a:rPr lang="en-US" sz="1100" dirty="0"/>
              <a:t>hearinghealthmatters.org/dizzinessdepot/2018/automatic-fall-detection-a-step-in-the-right-direction</a:t>
            </a:r>
            <a:r>
              <a:rPr lang="en-US" sz="1050" dirty="0"/>
              <a:t>/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8175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 dirty="0"/>
              <a:t>Slide </a:t>
            </a:r>
            <a:fld id="{4FB428D8-2D1E-4A17-B060-DE5555684B85}" type="slidenum">
              <a:rPr lang="en-CA" altLang="zh-CN"/>
              <a:pPr/>
              <a:t>13</a:t>
            </a:fld>
            <a:endParaRPr lang="en-CA" altLang="zh-CN" dirty="0"/>
          </a:p>
        </p:txBody>
      </p:sp>
      <p:sp>
        <p:nvSpPr>
          <p:cNvPr id="194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November 2019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85800" y="9144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 smtClean="0"/>
              <a:t>5  Potential </a:t>
            </a:r>
            <a:r>
              <a:rPr lang="en-GB" sz="2800" kern="0" dirty="0"/>
              <a:t>impacts on </a:t>
            </a:r>
            <a:r>
              <a:rPr lang="en-GB" sz="2800" kern="0" dirty="0" smtClean="0"/>
              <a:t>WLAN standards </a:t>
            </a:r>
            <a:endParaRPr lang="en-GB" sz="2800" kern="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0" y="1828800"/>
            <a:ext cx="7567459" cy="4038600"/>
          </a:xfrm>
        </p:spPr>
        <p:txBody>
          <a:bodyPr/>
          <a:lstStyle/>
          <a:p>
            <a:pPr algn="just"/>
            <a:r>
              <a:rPr lang="en-US" dirty="0" smtClean="0"/>
              <a:t>Sensing result feedback </a:t>
            </a:r>
          </a:p>
          <a:p>
            <a:pPr algn="just"/>
            <a:r>
              <a:rPr lang="en-US" dirty="0" smtClean="0"/>
              <a:t>Multiple Beams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dirty="0">
                <a:cs typeface="Times New Roman" panose="02020603050405020304" pitchFamily="18" charset="0"/>
              </a:rPr>
              <a:t>Two beams (reference channel and surveillance channel</a:t>
            </a:r>
            <a:r>
              <a:rPr lang="en-US" dirty="0" smtClean="0">
                <a:cs typeface="Times New Roman" panose="02020603050405020304" pitchFamily="18" charset="0"/>
              </a:rPr>
              <a:t>);</a:t>
            </a:r>
            <a:endParaRPr lang="en-US" dirty="0">
              <a:cs typeface="Times New Roman" panose="02020603050405020304" pitchFamily="18" charset="0"/>
            </a:endParaRP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dirty="0">
                <a:cs typeface="Times New Roman" panose="02020603050405020304" pitchFamily="18" charset="0"/>
              </a:rPr>
              <a:t>Multi beams (one reference channel and multiple surveillance channels</a:t>
            </a:r>
            <a:r>
              <a:rPr lang="en-US" dirty="0" smtClean="0">
                <a:cs typeface="Times New Roman" panose="02020603050405020304" pitchFamily="18" charset="0"/>
              </a:rPr>
              <a:t>);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dirty="0" smtClean="0">
                <a:cs typeface="Times New Roman" panose="02020603050405020304" pitchFamily="18" charset="0"/>
              </a:rPr>
              <a:t>…</a:t>
            </a:r>
            <a:endParaRPr lang="en-US" sz="2000" b="0" dirty="0" smtClean="0"/>
          </a:p>
          <a:p>
            <a:pPr algn="just"/>
            <a:r>
              <a:rPr lang="en-US" dirty="0" smtClean="0"/>
              <a:t>Multiple devices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dirty="0">
                <a:cs typeface="Times New Roman" panose="02020603050405020304" pitchFamily="18" charset="0"/>
              </a:rPr>
              <a:t>Idle devices (AP/STA) could </a:t>
            </a:r>
            <a:r>
              <a:rPr lang="en-US" dirty="0" smtClean="0">
                <a:cs typeface="Times New Roman" panose="02020603050405020304" pitchFamily="18" charset="0"/>
              </a:rPr>
              <a:t>participate passive sensing, the cooperation between different nodes could be discussed;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dirty="0" smtClean="0">
                <a:cs typeface="Times New Roman" panose="02020603050405020304" pitchFamily="18" charset="0"/>
              </a:rPr>
              <a:t>…</a:t>
            </a:r>
            <a:endParaRPr lang="en-US" dirty="0">
              <a:cs typeface="Times New Roman" panose="02020603050405020304" pitchFamily="18" charset="0"/>
            </a:endParaRPr>
          </a:p>
          <a:p>
            <a:pPr algn="just"/>
            <a:r>
              <a:rPr lang="en-US" dirty="0" smtClean="0"/>
              <a:t>Others </a:t>
            </a:r>
            <a:endParaRPr lang="en-US" dirty="0"/>
          </a:p>
          <a:p>
            <a:pPr indent="0" algn="just">
              <a:buNone/>
            </a:pPr>
            <a:endParaRPr lang="en-US" sz="2000" dirty="0" smtClean="0"/>
          </a:p>
          <a:p>
            <a:pPr algn="just"/>
            <a:endParaRPr lang="en-US" sz="2000" dirty="0" smtClean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3325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November 2019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 smtClean="0"/>
              <a:t>Summary </a:t>
            </a:r>
            <a:endParaRPr lang="en-GB" altLang="zh-CN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6675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The definition of passive radar and relevant range/Doppler resolutions are  discussed.</a:t>
            </a:r>
            <a:endParaRPr lang="en-US" altLang="zh-CN" sz="2400" b="1" i="0" u="none" strike="noStrike" cap="none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i="0" u="none" strike="noStrike" cap="none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400" b="1" dirty="0" smtClean="0"/>
              <a:t>The feasibility of detecting target with WLAN passive radar operating at 5 GHz is validated, and more tests could be conducted in the future.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400" b="1" dirty="0" smtClean="0"/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400" b="1" dirty="0" smtClean="0"/>
              <a:t>The potential impacts on WLAN standards are discussed.</a:t>
            </a:r>
            <a:endParaRPr lang="en-GB" altLang="zh-CN" sz="2400" b="1" dirty="0"/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400" b="1" dirty="0" smtClean="0"/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400" b="1" dirty="0"/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400" b="1" dirty="0" smtClean="0"/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400" b="1" dirty="0"/>
          </a:p>
          <a:p>
            <a:pPr marL="0" indent="0" algn="just">
              <a:spcBef>
                <a:spcPct val="20000"/>
              </a:spcBef>
            </a:pPr>
            <a:endParaRPr lang="en-GB" altLang="zh-CN" sz="2400" b="1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319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/>
              <a:t>References</a:t>
            </a:r>
          </a:p>
        </p:txBody>
      </p:sp>
      <p:sp>
        <p:nvSpPr>
          <p:cNvPr id="6349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1">
              <a:buNone/>
            </a:pPr>
            <a:r>
              <a:rPr lang="en-US" altLang="zh-CN" sz="1600" b="0" dirty="0" smtClean="0"/>
              <a:t>[1</a:t>
            </a:r>
            <a:r>
              <a:rPr lang="en-US" altLang="zh-CN" sz="1600" b="0" dirty="0"/>
              <a:t>] </a:t>
            </a:r>
            <a:r>
              <a:rPr lang="en-US" altLang="zh-CN" sz="1600" b="0" dirty="0" smtClean="0"/>
              <a:t>11-19-1164-00-0wng-wi-fi-sensing.pptx </a:t>
            </a:r>
            <a:endParaRPr lang="en-US" altLang="zh-CN" sz="1600" b="0" dirty="0"/>
          </a:p>
          <a:p>
            <a:pPr marL="0" indent="0" latinLnBrk="1">
              <a:buNone/>
            </a:pPr>
            <a:r>
              <a:rPr lang="en-US" altLang="zh-CN" sz="1600" b="0" dirty="0" smtClean="0"/>
              <a:t>[2] 11-19-1500-00-0wng-wi-fi-sensing-follow-up.pptx</a:t>
            </a:r>
          </a:p>
          <a:p>
            <a:pPr marL="0" indent="0" latinLnBrk="1">
              <a:buNone/>
            </a:pPr>
            <a:r>
              <a:rPr lang="en-US" altLang="zh-CN" sz="1600" b="0" dirty="0" smtClean="0"/>
              <a:t>[3] 11-19-1551-00-0wng-wi-fi-sensing-in-60ghz-band.pptx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63493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C8316C94-C001-4232-BDF6-FB9E7FF48375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Abstract </a:t>
            </a:r>
          </a:p>
          <a:p>
            <a:r>
              <a:rPr lang="en-US" sz="2000" dirty="0" smtClean="0"/>
              <a:t>Definition of passive radar</a:t>
            </a:r>
          </a:p>
          <a:p>
            <a:r>
              <a:rPr lang="en-US" sz="2000" dirty="0" smtClean="0"/>
              <a:t>Signal processing for passive radar</a:t>
            </a:r>
          </a:p>
          <a:p>
            <a:r>
              <a:rPr lang="en-GB" sz="2000" dirty="0"/>
              <a:t>Range/Doppler resolution of </a:t>
            </a:r>
            <a:r>
              <a:rPr lang="en-GB" sz="2000" dirty="0" err="1"/>
              <a:t>bistatic</a:t>
            </a:r>
            <a:r>
              <a:rPr lang="en-GB" sz="2000" dirty="0"/>
              <a:t> </a:t>
            </a:r>
            <a:r>
              <a:rPr lang="en-GB" sz="2000" dirty="0" smtClean="0"/>
              <a:t>radar</a:t>
            </a:r>
          </a:p>
          <a:p>
            <a:r>
              <a:rPr lang="en-GB" sz="2000" dirty="0" smtClean="0"/>
              <a:t>Experimental measurement 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GB" kern="1200" dirty="0">
                <a:cs typeface="Times New Roman" panose="02020603050405020304" pitchFamily="18" charset="0"/>
              </a:rPr>
              <a:t>Measurement configurations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GB" kern="1200" dirty="0">
                <a:cs typeface="Times New Roman" panose="02020603050405020304" pitchFamily="18" charset="0"/>
              </a:rPr>
              <a:t>Evaluation platforms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GB" kern="1200" dirty="0">
                <a:cs typeface="Times New Roman" panose="02020603050405020304" pitchFamily="18" charset="0"/>
              </a:rPr>
              <a:t>Measurement results</a:t>
            </a:r>
          </a:p>
          <a:p>
            <a:r>
              <a:rPr lang="en-GB" sz="2000" dirty="0"/>
              <a:t>Potential impacts on WLAN standards </a:t>
            </a:r>
            <a:endParaRPr lang="en-GB" sz="2000" dirty="0" smtClean="0"/>
          </a:p>
          <a:p>
            <a:r>
              <a:rPr lang="en-GB" sz="2000" dirty="0" smtClean="0"/>
              <a:t>Summary </a:t>
            </a:r>
            <a:endParaRPr lang="en-GB" sz="2000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2019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9225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November 2019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Radar and CSI had been proposed</a:t>
            </a:r>
            <a:r>
              <a:rPr lang="en-US" altLang="zh-CN" sz="24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as two main potential techniques for WLAN sensing [1-2].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easurement results of active radar for indoor scenarios at 60 GHz had been presented in September IEEE 802.11 meeting[3].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i="0" u="none" strike="noStrike" cap="none" baseline="0" dirty="0" smtClean="0">
                <a:latin typeface="Times New Roman"/>
                <a:ea typeface="Times New Roman"/>
                <a:cs typeface="Times New Roman"/>
                <a:sym typeface="Times New Roman"/>
              </a:rPr>
              <a:t>This contribution</a:t>
            </a:r>
            <a:r>
              <a:rPr lang="en-US" altLang="zh-CN" sz="2400" b="1" i="0" u="none" strike="noStrike" cap="none" dirty="0" smtClean="0">
                <a:latin typeface="Times New Roman"/>
                <a:ea typeface="Times New Roman"/>
                <a:cs typeface="Times New Roman"/>
                <a:sym typeface="Times New Roman"/>
              </a:rPr>
              <a:t> focus on </a:t>
            </a: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WLAN </a:t>
            </a:r>
            <a:r>
              <a:rPr lang="en-US" altLang="zh-CN" sz="2400" b="1" i="0" u="none" strike="noStrike" cap="none" dirty="0" smtClean="0">
                <a:latin typeface="Times New Roman"/>
                <a:ea typeface="Times New Roman"/>
                <a:cs typeface="Times New Roman"/>
                <a:sym typeface="Times New Roman"/>
              </a:rPr>
              <a:t>passive radar at 5 GHz in indoor scenarios, </a:t>
            </a: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relevant passive radar </a:t>
            </a:r>
            <a:r>
              <a:rPr lang="en-US" altLang="zh-CN" sz="2400" b="1" i="0" u="none" strike="noStrike" cap="none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2400" b="1" i="0" u="none" strike="noStrike" cap="none" dirty="0" smtClean="0">
                <a:latin typeface="Times New Roman"/>
                <a:ea typeface="Times New Roman"/>
                <a:cs typeface="Times New Roman"/>
                <a:sym typeface="Times New Roman"/>
              </a:rPr>
              <a:t>background and experimental results will be shown and discussed.</a:t>
            </a:r>
            <a:endParaRPr lang="en-US" altLang="zh-CN" sz="2400" b="1" i="0" u="none" strike="noStrike" cap="none" baseline="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096414" y="6475413"/>
            <a:ext cx="14475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err="1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4</a:t>
            </a:fld>
            <a:endParaRPr lang="en-CA" altLang="zh-CN"/>
          </a:p>
        </p:txBody>
      </p:sp>
      <p:sp>
        <p:nvSpPr>
          <p:cNvPr id="1843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November 2019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9144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 smtClean="0"/>
              <a:t>1 Definition </a:t>
            </a:r>
            <a:r>
              <a:rPr lang="en-GB" sz="2800" kern="0" dirty="0" smtClean="0"/>
              <a:t>of passive radar </a:t>
            </a:r>
            <a:endParaRPr lang="en-GB" sz="2800" kern="0" dirty="0"/>
          </a:p>
        </p:txBody>
      </p:sp>
      <p:sp>
        <p:nvSpPr>
          <p:cNvPr id="42" name="内容占位符 2"/>
          <p:cNvSpPr>
            <a:spLocks noGrp="1"/>
          </p:cNvSpPr>
          <p:nvPr>
            <p:ph idx="1"/>
          </p:nvPr>
        </p:nvSpPr>
        <p:spPr>
          <a:xfrm>
            <a:off x="738341" y="4421188"/>
            <a:ext cx="7567459" cy="1674812"/>
          </a:xfrm>
        </p:spPr>
        <p:txBody>
          <a:bodyPr/>
          <a:lstStyle/>
          <a:p>
            <a:pPr algn="just"/>
            <a:r>
              <a:rPr lang="en-US" sz="2000" dirty="0" smtClean="0"/>
              <a:t>Different from active radar systems, passive radar has no dedicated transmitter. Instead, the receiver uses </a:t>
            </a:r>
            <a:r>
              <a:rPr lang="en-US" sz="2000" dirty="0" smtClean="0">
                <a:solidFill>
                  <a:srgbClr val="C00000"/>
                </a:solidFill>
              </a:rPr>
              <a:t>non-cooperative source </a:t>
            </a:r>
            <a:r>
              <a:rPr lang="en-US" sz="2000" dirty="0" smtClean="0"/>
              <a:t>in the environment and measures the time/</a:t>
            </a:r>
            <a:r>
              <a:rPr lang="en-US" sz="2000" dirty="0"/>
              <a:t>D</a:t>
            </a:r>
            <a:r>
              <a:rPr lang="en-US" sz="2000" dirty="0" smtClean="0"/>
              <a:t>oppler difference between the signal </a:t>
            </a:r>
            <a:r>
              <a:rPr lang="en-US" sz="2000" dirty="0" smtClean="0">
                <a:solidFill>
                  <a:srgbClr val="C00000"/>
                </a:solidFill>
              </a:rPr>
              <a:t>arriving directly from the transmitter </a:t>
            </a:r>
            <a:r>
              <a:rPr lang="en-US" sz="2000" dirty="0" smtClean="0"/>
              <a:t>and the signal </a:t>
            </a:r>
            <a:r>
              <a:rPr lang="en-US" sz="2000" dirty="0" smtClean="0">
                <a:solidFill>
                  <a:srgbClr val="C00000"/>
                </a:solidFill>
              </a:rPr>
              <a:t>arriving via reflection from the object</a:t>
            </a:r>
            <a:r>
              <a:rPr lang="en-US" sz="2000" dirty="0" smtClean="0"/>
              <a:t>. </a:t>
            </a:r>
            <a:endParaRPr lang="en-US" sz="2000" dirty="0"/>
          </a:p>
        </p:txBody>
      </p:sp>
      <p:graphicFrame>
        <p:nvGraphicFramePr>
          <p:cNvPr id="4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832275"/>
              </p:ext>
            </p:extLst>
          </p:nvPr>
        </p:nvGraphicFramePr>
        <p:xfrm>
          <a:off x="1981200" y="1799232"/>
          <a:ext cx="4849714" cy="2467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" name="Visio" r:id="rId4" imgW="4124230" imgH="2257425" progId="Visio.Drawing.15">
                  <p:embed/>
                </p:oleObj>
              </mc:Choice>
              <mc:Fallback>
                <p:oleObj name="Visio" r:id="rId4" imgW="4124230" imgH="225742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799232"/>
                        <a:ext cx="4849714" cy="24679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3539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5</a:t>
            </a:fld>
            <a:endParaRPr lang="en-CA" altLang="zh-CN"/>
          </a:p>
        </p:txBody>
      </p:sp>
      <p:sp>
        <p:nvSpPr>
          <p:cNvPr id="1843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November 2019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9144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 smtClean="0"/>
              <a:t>2 </a:t>
            </a:r>
            <a:r>
              <a:rPr lang="en-US" sz="2800" kern="0" dirty="0" smtClean="0"/>
              <a:t>S</a:t>
            </a:r>
            <a:r>
              <a:rPr lang="en-US" altLang="zh-CN" sz="2800" kern="0" dirty="0" smtClean="0"/>
              <a:t>ignal processing of passive radar</a:t>
            </a:r>
            <a:endParaRPr lang="en-GB" sz="2800" kern="0" dirty="0"/>
          </a:p>
        </p:txBody>
      </p:sp>
      <p:grpSp>
        <p:nvGrpSpPr>
          <p:cNvPr id="30" name="组合 29"/>
          <p:cNvGrpSpPr/>
          <p:nvPr/>
        </p:nvGrpSpPr>
        <p:grpSpPr>
          <a:xfrm>
            <a:off x="990600" y="2095102"/>
            <a:ext cx="6961814" cy="1410098"/>
            <a:chOff x="934077" y="3427411"/>
            <a:chExt cx="6961814" cy="1410098"/>
          </a:xfrm>
        </p:grpSpPr>
        <p:sp>
          <p:nvSpPr>
            <p:cNvPr id="3" name="矩形 2"/>
            <p:cNvSpPr/>
            <p:nvPr/>
          </p:nvSpPr>
          <p:spPr bwMode="auto">
            <a:xfrm>
              <a:off x="934077" y="3429000"/>
              <a:ext cx="1303964" cy="53260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Surveillance channel signal 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934077" y="4304902"/>
              <a:ext cx="1303964" cy="53260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Reference channel signal 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" name="矩形 3"/>
            <p:cNvSpPr/>
            <p:nvPr/>
          </p:nvSpPr>
          <p:spPr bwMode="auto">
            <a:xfrm>
              <a:off x="2743200" y="3428999"/>
              <a:ext cx="1143000" cy="53260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Clutter cancellation 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4424195" y="3427411"/>
              <a:ext cx="1019509" cy="53260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Matched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 filter 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6019800" y="3427411"/>
              <a:ext cx="1876091" cy="532607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Time-frequency analysis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 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" name="直接箭头连接符 5"/>
            <p:cNvCxnSpPr>
              <a:stCxn id="3" idx="3"/>
              <a:endCxn id="4" idx="1"/>
            </p:cNvCxnSpPr>
            <p:nvPr/>
          </p:nvCxnSpPr>
          <p:spPr bwMode="auto">
            <a:xfrm>
              <a:off x="2238041" y="3695303"/>
              <a:ext cx="50515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" name="肘形连接符 8"/>
            <p:cNvCxnSpPr>
              <a:stCxn id="10" idx="3"/>
              <a:endCxn id="4" idx="2"/>
            </p:cNvCxnSpPr>
            <p:nvPr/>
          </p:nvCxnSpPr>
          <p:spPr bwMode="auto">
            <a:xfrm flipV="1">
              <a:off x="2238041" y="3961606"/>
              <a:ext cx="1076659" cy="609600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肘形连接符 18"/>
            <p:cNvCxnSpPr>
              <a:stCxn id="10" idx="3"/>
              <a:endCxn id="13" idx="2"/>
            </p:cNvCxnSpPr>
            <p:nvPr/>
          </p:nvCxnSpPr>
          <p:spPr bwMode="auto">
            <a:xfrm flipV="1">
              <a:off x="2238041" y="3960018"/>
              <a:ext cx="2695909" cy="611188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直接箭头连接符 21"/>
            <p:cNvCxnSpPr>
              <a:stCxn id="4" idx="3"/>
              <a:endCxn id="13" idx="1"/>
            </p:cNvCxnSpPr>
            <p:nvPr/>
          </p:nvCxnSpPr>
          <p:spPr bwMode="auto">
            <a:xfrm flipV="1">
              <a:off x="3886200" y="3693715"/>
              <a:ext cx="537995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直接箭头连接符 24"/>
            <p:cNvCxnSpPr>
              <a:stCxn id="13" idx="3"/>
              <a:endCxn id="14" idx="1"/>
            </p:cNvCxnSpPr>
            <p:nvPr/>
          </p:nvCxnSpPr>
          <p:spPr bwMode="auto">
            <a:xfrm>
              <a:off x="5443704" y="3693715"/>
              <a:ext cx="5760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36" name="内容占位符 1"/>
          <p:cNvSpPr txBox="1">
            <a:spLocks/>
          </p:cNvSpPr>
          <p:nvPr/>
        </p:nvSpPr>
        <p:spPr bwMode="auto">
          <a:xfrm>
            <a:off x="696913" y="3733799"/>
            <a:ext cx="7772400" cy="2286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The main passive radar signal processing techniques are described as follows: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sz="1800" dirty="0">
                <a:cs typeface="Times New Roman" panose="02020603050405020304" pitchFamily="18" charset="0"/>
              </a:rPr>
              <a:t>The direct path </a:t>
            </a:r>
            <a:r>
              <a:rPr lang="en-US" sz="1800" dirty="0" smtClean="0">
                <a:cs typeface="Times New Roman" panose="02020603050405020304" pitchFamily="18" charset="0"/>
              </a:rPr>
              <a:t>and </a:t>
            </a:r>
            <a:r>
              <a:rPr lang="en-US" sz="1800" dirty="0">
                <a:cs typeface="Times New Roman" panose="02020603050405020304" pitchFamily="18" charset="0"/>
              </a:rPr>
              <a:t>static </a:t>
            </a:r>
            <a:r>
              <a:rPr lang="en-US" sz="1800" dirty="0" smtClean="0">
                <a:cs typeface="Times New Roman" panose="02020603050405020304" pitchFamily="18" charset="0"/>
              </a:rPr>
              <a:t>clutter signals are to be suppressed from the surveillance signal;</a:t>
            </a:r>
            <a:endParaRPr lang="en-US" sz="1800" dirty="0">
              <a:cs typeface="Times New Roman" panose="02020603050405020304" pitchFamily="18" charset="0"/>
            </a:endParaRP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sz="1800" dirty="0">
                <a:cs typeface="Times New Roman" panose="02020603050405020304" pitchFamily="18" charset="0"/>
              </a:rPr>
              <a:t>The </a:t>
            </a:r>
            <a:r>
              <a:rPr lang="en-US" sz="1800" dirty="0" smtClean="0">
                <a:cs typeface="Times New Roman" panose="02020603050405020304" pitchFamily="18" charset="0"/>
              </a:rPr>
              <a:t>matched filter </a:t>
            </a:r>
            <a:r>
              <a:rPr lang="en-US" sz="1800" dirty="0">
                <a:cs typeface="Times New Roman" panose="02020603050405020304" pitchFamily="18" charset="0"/>
              </a:rPr>
              <a:t>is </a:t>
            </a:r>
            <a:r>
              <a:rPr lang="en-US" sz="1800" dirty="0" smtClean="0">
                <a:cs typeface="Times New Roman" panose="02020603050405020304" pitchFamily="18" charset="0"/>
              </a:rPr>
              <a:t>used to process the “clean” surveillance signal and reference </a:t>
            </a:r>
            <a:r>
              <a:rPr lang="en-US" sz="1800" dirty="0">
                <a:cs typeface="Times New Roman" panose="02020603050405020304" pitchFamily="18" charset="0"/>
              </a:rPr>
              <a:t>signal </a:t>
            </a:r>
            <a:r>
              <a:rPr lang="en-US" sz="1800" dirty="0" smtClean="0">
                <a:cs typeface="Times New Roman" panose="02020603050405020304" pitchFamily="18" charset="0"/>
              </a:rPr>
              <a:t>; </a:t>
            </a:r>
            <a:endParaRPr lang="en-US" sz="1800" dirty="0">
              <a:cs typeface="Times New Roman" panose="02020603050405020304" pitchFamily="18" charset="0"/>
            </a:endParaRP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sz="1800" dirty="0">
                <a:cs typeface="Times New Roman" panose="02020603050405020304" pitchFamily="18" charset="0"/>
              </a:rPr>
              <a:t>Time-frequency </a:t>
            </a:r>
            <a:r>
              <a:rPr lang="en-US" sz="1800" dirty="0" smtClean="0">
                <a:cs typeface="Times New Roman" panose="02020603050405020304" pitchFamily="18" charset="0"/>
              </a:rPr>
              <a:t>analysis is used to analyze the micro-Doppler of the target.</a:t>
            </a:r>
            <a:endParaRPr lang="en-US" sz="1800" dirty="0">
              <a:cs typeface="Times New Roman" panose="02020603050405020304" pitchFamily="18" charset="0"/>
            </a:endParaRPr>
          </a:p>
        </p:txBody>
      </p:sp>
      <p:sp>
        <p:nvSpPr>
          <p:cNvPr id="1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999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6</a:t>
            </a:fld>
            <a:endParaRPr lang="en-CA" altLang="zh-CN"/>
          </a:p>
        </p:txBody>
      </p:sp>
      <p:sp>
        <p:nvSpPr>
          <p:cNvPr id="1843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November 2019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9144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 smtClean="0"/>
              <a:t>3 Range/Doppler resolution of passive (</a:t>
            </a:r>
            <a:r>
              <a:rPr lang="en-GB" sz="2800" kern="0" dirty="0" err="1" smtClean="0"/>
              <a:t>bistatic</a:t>
            </a:r>
            <a:r>
              <a:rPr lang="en-GB" sz="2800" kern="0" dirty="0" smtClean="0"/>
              <a:t>) radar </a:t>
            </a:r>
            <a:endParaRPr lang="en-GB" sz="2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内容占位符 1"/>
              <p:cNvSpPr>
                <a:spLocks noGrp="1"/>
              </p:cNvSpPr>
              <p:nvPr>
                <p:ph idx="1"/>
              </p:nvPr>
            </p:nvSpPr>
            <p:spPr>
              <a:xfrm>
                <a:off x="3886200" y="1676400"/>
                <a:ext cx="4495800" cy="4343400"/>
              </a:xfrm>
            </p:spPr>
            <p:txBody>
              <a:bodyPr/>
              <a:lstStyle/>
              <a:p>
                <a:r>
                  <a:rPr lang="en-US" sz="1600" b="0" dirty="0" smtClean="0"/>
                  <a:t>Range resolution:</a:t>
                </a:r>
                <a:endParaRPr lang="en-US" sz="16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altLang="zh-CN" sz="16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6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cos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num>
                                <m:den>
                                  <m:r>
                                    <a:rPr lang="en-US" sz="16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𝐵</m:t>
                          </m:r>
                        </m:den>
                      </m:f>
                    </m:oMath>
                  </m:oMathPara>
                </a14:m>
                <a:endParaRPr lang="en-US" sz="1800" b="0" dirty="0" smtClean="0"/>
              </a:p>
              <a:p>
                <a:pPr marL="542925" lvl="1" indent="-255588" algn="just">
                  <a:spcBef>
                    <a:spcPts val="300"/>
                  </a:spcBef>
                  <a:spcAft>
                    <a:spcPts val="0"/>
                  </a:spcAft>
                  <a:buFont typeface="Times New Roman" panose="02020603050405020304" pitchFamily="18" charset="0"/>
                  <a:buChar char="−"/>
                </a:pPr>
                <a14:m>
                  <m:oMath xmlns:m="http://schemas.openxmlformats.org/officeDocument/2006/math">
                    <m:r>
                      <a:rPr lang="en-US" altLang="zh-CN" sz="1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en-US" sz="1400" dirty="0">
                    <a:cs typeface="Times New Roman" panose="02020603050405020304" pitchFamily="18" charset="0"/>
                  </a:rPr>
                  <a:t> is the speed of light;</a:t>
                </a:r>
              </a:p>
              <a:p>
                <a:pPr marL="542925" lvl="1" indent="-255588" algn="just">
                  <a:spcBef>
                    <a:spcPts val="300"/>
                  </a:spcBef>
                  <a:spcAft>
                    <a:spcPts val="0"/>
                  </a:spcAft>
                  <a:buFont typeface="Times New Roman" panose="02020603050405020304" pitchFamily="18" charset="0"/>
                  <a:buChar char="−"/>
                </a:pPr>
                <a14:m>
                  <m:oMath xmlns:m="http://schemas.openxmlformats.org/officeDocument/2006/math">
                    <m:r>
                      <a:rPr lang="en-US" sz="1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en-US" sz="1400" dirty="0">
                    <a:cs typeface="Times New Roman" panose="02020603050405020304" pitchFamily="18" charset="0"/>
                  </a:rPr>
                  <a:t> </a:t>
                </a:r>
                <a:r>
                  <a:rPr lang="en-US" altLang="zh-CN" sz="1400" dirty="0">
                    <a:cs typeface="Times New Roman" panose="02020603050405020304" pitchFamily="18" charset="0"/>
                  </a:rPr>
                  <a:t>is defined as the </a:t>
                </a:r>
                <a:r>
                  <a:rPr lang="en-US" altLang="zh-CN" sz="1400" dirty="0" err="1">
                    <a:cs typeface="Times New Roman" panose="02020603050405020304" pitchFamily="18" charset="0"/>
                  </a:rPr>
                  <a:t>bistatic</a:t>
                </a:r>
                <a:r>
                  <a:rPr lang="en-US" altLang="zh-CN" sz="1400" dirty="0">
                    <a:cs typeface="Times New Roman" panose="02020603050405020304" pitchFamily="18" charset="0"/>
                  </a:rPr>
                  <a:t> angle;</a:t>
                </a:r>
              </a:p>
              <a:p>
                <a:pPr marL="542925" lvl="1" indent="-255588" algn="just">
                  <a:spcBef>
                    <a:spcPts val="300"/>
                  </a:spcBef>
                  <a:spcAft>
                    <a:spcPts val="0"/>
                  </a:spcAft>
                  <a:buFont typeface="Times New Roman" panose="02020603050405020304" pitchFamily="18" charset="0"/>
                  <a:buChar char="−"/>
                </a:pPr>
                <a14:m>
                  <m:oMath xmlns:m="http://schemas.openxmlformats.org/officeDocument/2006/math">
                    <m:r>
                      <a:rPr lang="en-US" sz="1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en-US" altLang="zh-CN" sz="1400" dirty="0">
                    <a:cs typeface="Times New Roman" panose="02020603050405020304" pitchFamily="18" charset="0"/>
                  </a:rPr>
                  <a:t> is the bandwidth of the signal. </a:t>
                </a:r>
                <a:endParaRPr lang="en-US" sz="2000" b="0" dirty="0" smtClean="0"/>
              </a:p>
              <a:p>
                <a:r>
                  <a:rPr lang="en-US" sz="1600" b="0" dirty="0"/>
                  <a:t>The relationship of target’s speed and </a:t>
                </a:r>
                <a:r>
                  <a:rPr lang="en-US" sz="1600" b="0" dirty="0" err="1"/>
                  <a:t>doppler</a:t>
                </a:r>
                <a:r>
                  <a:rPr lang="en-US" sz="1600" b="0" dirty="0"/>
                  <a:t> velocity and the </a:t>
                </a:r>
                <a:r>
                  <a:rPr lang="en-US" sz="1600" b="0" dirty="0" err="1"/>
                  <a:t>doppler</a:t>
                </a:r>
                <a:r>
                  <a:rPr lang="en-US" sz="1600" b="0" dirty="0"/>
                  <a:t> </a:t>
                </a:r>
                <a:r>
                  <a:rPr lang="en-US" sz="1600" b="0" dirty="0" smtClean="0"/>
                  <a:t>resolution:</a:t>
                </a:r>
                <a:endParaRPr lang="en-US" sz="16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600" b="0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1600" b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sz="1600" b="0"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1600" b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sz="1600" b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m:rPr>
                          <m:sty m:val="p"/>
                        </m:rPr>
                        <a:rPr lang="en-US" sz="1600" b="0">
                          <a:latin typeface="Cambria Math" panose="02040503050406030204" pitchFamily="18" charset="0"/>
                        </a:rPr>
                        <m:t>cos</m:t>
                      </m:r>
                      <m:d>
                        <m:d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num>
                            <m:den>
                              <m:r>
                                <a:rPr lang="en-US" sz="1600" b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zh-CN" altLang="en-US" sz="1600" b="0">
                          <a:latin typeface="Cambria Math" panose="02040503050406030204" pitchFamily="18" charset="0"/>
                        </a:rPr>
                        <m:t>，</m:t>
                      </m:r>
                      <m:r>
                        <a:rPr lang="en-US" sz="1600" b="0">
                          <a:latin typeface="Cambria Math" panose="02040503050406030204" pitchFamily="18" charset="0"/>
                        </a:rPr>
                        <m:t>𝛥</m:t>
                      </m:r>
                      <m:r>
                        <a:rPr lang="en-US" sz="1600" b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6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b="0">
                                  <a:latin typeface="Cambria Math" panose="02040503050406030204" pitchFamily="18" charset="0"/>
                                </a:rPr>
                                <m:t>𝐶𝑃𝐼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600" b="0" dirty="0"/>
              </a:p>
              <a:p>
                <a:pPr marL="542925" lvl="1" indent="-255588" algn="just">
                  <a:spcBef>
                    <a:spcPts val="300"/>
                  </a:spcBef>
                  <a:spcAft>
                    <a:spcPts val="0"/>
                  </a:spcAft>
                  <a:buFont typeface="Times New Roman" panose="02020603050405020304" pitchFamily="18" charset="0"/>
                  <a:buChar char="−"/>
                </a:pPr>
                <a14:m>
                  <m:oMath xmlns:m="http://schemas.openxmlformats.org/officeDocument/2006/math">
                    <m:r>
                      <a:rPr lang="en-US" sz="1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</m:t>
                    </m:r>
                  </m:oMath>
                </a14:m>
                <a:r>
                  <a:rPr lang="en-US" sz="1400" dirty="0">
                    <a:cs typeface="Times New Roman" panose="02020603050405020304" pitchFamily="18" charset="0"/>
                  </a:rPr>
                  <a:t> is the target velocity</a:t>
                </a:r>
                <a:r>
                  <a:rPr lang="en-US" sz="1400" dirty="0" smtClean="0">
                    <a:cs typeface="Times New Roman" panose="02020603050405020304" pitchFamily="18" charset="0"/>
                  </a:rPr>
                  <a:t>;</a:t>
                </a:r>
              </a:p>
              <a:p>
                <a:pPr marL="542925" lvl="1" indent="-255588" algn="just">
                  <a:spcBef>
                    <a:spcPts val="300"/>
                  </a:spcBef>
                  <a:spcAft>
                    <a:spcPts val="0"/>
                  </a:spcAft>
                  <a:buFont typeface="Times New Roman" panose="02020603050405020304" pitchFamily="18" charset="0"/>
                  <a:buChar char="−"/>
                </a:pPr>
                <a14:m>
                  <m:oMath xmlns:m="http://schemas.openxmlformats.org/officeDocument/2006/math">
                    <m:r>
                      <a:rPr lang="en-US" sz="140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1400" dirty="0" smtClean="0">
                    <a:cs typeface="Times New Roman" panose="02020603050405020304" pitchFamily="18" charset="0"/>
                  </a:rPr>
                  <a:t> is the wavelength corresponding to the carrier frequency;</a:t>
                </a:r>
                <a:endParaRPr lang="en-US" sz="1400" dirty="0">
                  <a:cs typeface="Times New Roman" panose="02020603050405020304" pitchFamily="18" charset="0"/>
                </a:endParaRPr>
              </a:p>
              <a:p>
                <a:pPr marL="542925" lvl="1" indent="-255588" algn="just">
                  <a:spcBef>
                    <a:spcPts val="300"/>
                  </a:spcBef>
                  <a:spcAft>
                    <a:spcPts val="0"/>
                  </a:spcAft>
                  <a:buFont typeface="Times New Roman" panose="02020603050405020304" pitchFamily="18" charset="0"/>
                  <a:buChar char="−"/>
                </a:pPr>
                <a14:m>
                  <m:oMath xmlns:m="http://schemas.openxmlformats.org/officeDocument/2006/math">
                    <m:r>
                      <a:rPr lang="en-US" sz="1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𝛿</m:t>
                    </m:r>
                  </m:oMath>
                </a14:m>
                <a:r>
                  <a:rPr lang="en-US" sz="1400" dirty="0">
                    <a:cs typeface="Times New Roman" panose="02020603050405020304" pitchFamily="18" charset="0"/>
                  </a:rPr>
                  <a:t> is the angle between the target’s velocity and angular bisector of </a:t>
                </a:r>
                <a:r>
                  <a:rPr lang="en-US" sz="1400" dirty="0" err="1">
                    <a:cs typeface="Times New Roman" panose="02020603050405020304" pitchFamily="18" charset="0"/>
                  </a:rPr>
                  <a:t>bistatic</a:t>
                </a:r>
                <a:r>
                  <a:rPr lang="en-US" sz="1400" dirty="0">
                    <a:cs typeface="Times New Roman" panose="02020603050405020304" pitchFamily="18" charset="0"/>
                  </a:rPr>
                  <a:t> angle </a:t>
                </a:r>
                <a14:m>
                  <m:oMath xmlns:m="http://schemas.openxmlformats.org/officeDocument/2006/math">
                    <m:r>
                      <a:rPr lang="en-US" sz="1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zh-CN" altLang="en-US" sz="1400" dirty="0">
                    <a:cs typeface="Times New Roman" panose="02020603050405020304" pitchFamily="18" charset="0"/>
                  </a:rPr>
                  <a:t>；</a:t>
                </a:r>
                <a:endParaRPr lang="en-US" sz="1400" dirty="0">
                  <a:cs typeface="Times New Roman" panose="02020603050405020304" pitchFamily="18" charset="0"/>
                </a:endParaRPr>
              </a:p>
              <a:p>
                <a:pPr marL="542925" lvl="1" indent="-255588" algn="just">
                  <a:spcBef>
                    <a:spcPts val="300"/>
                  </a:spcBef>
                  <a:spcAft>
                    <a:spcPts val="0"/>
                  </a:spcAft>
                  <a:buFont typeface="Times New Roman" panose="02020603050405020304" pitchFamily="18" charset="0"/>
                  <a:buChar char="−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𝐶𝑃𝐼</m:t>
                        </m:r>
                      </m:sub>
                    </m:sSub>
                  </m:oMath>
                </a14:m>
                <a:r>
                  <a:rPr lang="en-US" sz="1400" dirty="0" smtClean="0">
                    <a:cs typeface="Times New Roman" panose="02020603050405020304" pitchFamily="18" charset="0"/>
                  </a:rPr>
                  <a:t> is </a:t>
                </a:r>
                <a:r>
                  <a:rPr lang="en-US" sz="1400" dirty="0">
                    <a:cs typeface="Times New Roman" panose="02020603050405020304" pitchFamily="18" charset="0"/>
                  </a:rPr>
                  <a:t>the coherent processing interval.</a:t>
                </a:r>
              </a:p>
              <a:p>
                <a:pPr marL="0" indent="0">
                  <a:buNone/>
                </a:pPr>
                <a:endParaRPr lang="en-US" sz="2000" b="0" dirty="0"/>
              </a:p>
            </p:txBody>
          </p:sp>
        </mc:Choice>
        <mc:Fallback xmlns="">
          <p:sp>
            <p:nvSpPr>
              <p:cNvPr id="2" name="内容占位符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86200" y="1676400"/>
                <a:ext cx="4495800" cy="4343400"/>
              </a:xfrm>
              <a:blipFill rotWithShape="0">
                <a:blip r:embed="rId3"/>
                <a:stretch>
                  <a:fillRect l="-543" t="-421" r="-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组合 10"/>
          <p:cNvGrpSpPr/>
          <p:nvPr/>
        </p:nvGrpSpPr>
        <p:grpSpPr>
          <a:xfrm>
            <a:off x="951401" y="1908393"/>
            <a:ext cx="3468199" cy="3959007"/>
            <a:chOff x="1187624" y="1697519"/>
            <a:chExt cx="2568072" cy="279576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文本框 11"/>
                <p:cNvSpPr txBox="1"/>
                <p:nvPr/>
              </p:nvSpPr>
              <p:spPr>
                <a:xfrm>
                  <a:off x="2002385" y="2921346"/>
                  <a:ext cx="360040" cy="23907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2" name="文本框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02385" y="2921346"/>
                  <a:ext cx="360040" cy="23907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文本框 12"/>
                <p:cNvSpPr txBox="1"/>
                <p:nvPr/>
              </p:nvSpPr>
              <p:spPr>
                <a:xfrm>
                  <a:off x="2852808" y="3031591"/>
                  <a:ext cx="360040" cy="23907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3" name="文本框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52808" y="3031591"/>
                  <a:ext cx="360040" cy="23907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直接箭头连接符 13"/>
            <p:cNvCxnSpPr/>
            <p:nvPr/>
          </p:nvCxnSpPr>
          <p:spPr bwMode="auto">
            <a:xfrm flipH="1">
              <a:off x="2244721" y="2003701"/>
              <a:ext cx="934207" cy="264658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5" name="组合 14"/>
            <p:cNvGrpSpPr/>
            <p:nvPr/>
          </p:nvGrpSpPr>
          <p:grpSpPr>
            <a:xfrm>
              <a:off x="1187624" y="1697519"/>
              <a:ext cx="2568072" cy="2795760"/>
              <a:chOff x="1323858" y="1802575"/>
              <a:chExt cx="2568072" cy="2795760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1323858" y="1802575"/>
                <a:ext cx="2568072" cy="2795760"/>
                <a:chOff x="1323858" y="1802575"/>
                <a:chExt cx="2568072" cy="2795760"/>
              </a:xfrm>
            </p:grpSpPr>
            <p:grpSp>
              <p:nvGrpSpPr>
                <p:cNvPr id="20" name="组合 19"/>
                <p:cNvGrpSpPr/>
                <p:nvPr/>
              </p:nvGrpSpPr>
              <p:grpSpPr>
                <a:xfrm>
                  <a:off x="1323858" y="1802575"/>
                  <a:ext cx="2568072" cy="2795760"/>
                  <a:chOff x="1323858" y="1802575"/>
                  <a:chExt cx="2568072" cy="2795760"/>
                </a:xfrm>
              </p:grpSpPr>
              <p:grpSp>
                <p:nvGrpSpPr>
                  <p:cNvPr id="25" name="组合 24"/>
                  <p:cNvGrpSpPr/>
                  <p:nvPr/>
                </p:nvGrpSpPr>
                <p:grpSpPr>
                  <a:xfrm>
                    <a:off x="1619672" y="1802575"/>
                    <a:ext cx="2272258" cy="2795760"/>
                    <a:chOff x="1619672" y="1802575"/>
                    <a:chExt cx="2272258" cy="2795760"/>
                  </a:xfrm>
                </p:grpSpPr>
                <p:sp>
                  <p:nvSpPr>
                    <p:cNvPr id="28" name="椭圆 27"/>
                    <p:cNvSpPr/>
                    <p:nvPr/>
                  </p:nvSpPr>
                  <p:spPr bwMode="auto">
                    <a:xfrm>
                      <a:off x="3291675" y="2037746"/>
                      <a:ext cx="93019" cy="79524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9900"/>
                        </a:buClr>
                        <a:buSzTx/>
                        <a:buFont typeface="Wingdings" pitchFamily="2" charset="2"/>
                        <a:buChar char="n"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p:txBody>
                </p:sp>
                <p:sp>
                  <p:nvSpPr>
                    <p:cNvPr id="29" name="文本框 28"/>
                    <p:cNvSpPr txBox="1"/>
                    <p:nvPr/>
                  </p:nvSpPr>
                  <p:spPr>
                    <a:xfrm>
                      <a:off x="3027834" y="1802575"/>
                      <a:ext cx="864096" cy="23907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600" dirty="0" smtClean="0"/>
                        <a:t>T</a:t>
                      </a:r>
                      <a:r>
                        <a:rPr lang="en-US" altLang="zh-CN" sz="1600" dirty="0" smtClean="0"/>
                        <a:t>arget</a:t>
                      </a:r>
                      <a:endParaRPr lang="en-US" sz="1600" dirty="0"/>
                    </a:p>
                  </p:txBody>
                </p:sp>
                <p:sp>
                  <p:nvSpPr>
                    <p:cNvPr id="30" name="流程图: 手动操作 29"/>
                    <p:cNvSpPr/>
                    <p:nvPr/>
                  </p:nvSpPr>
                  <p:spPr bwMode="auto">
                    <a:xfrm>
                      <a:off x="1619672" y="4077072"/>
                      <a:ext cx="216024" cy="216024"/>
                    </a:xfrm>
                    <a:prstGeom prst="flowChartManualOperation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9900"/>
                        </a:buClr>
                        <a:buSzTx/>
                        <a:buFont typeface="Wingdings" pitchFamily="2" charset="2"/>
                        <a:buChar char="n"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p:txBody>
                </p:sp>
                <p:sp>
                  <p:nvSpPr>
                    <p:cNvPr id="31" name="流程图: 手动操作 30"/>
                    <p:cNvSpPr/>
                    <p:nvPr/>
                  </p:nvSpPr>
                  <p:spPr bwMode="auto">
                    <a:xfrm>
                      <a:off x="2771800" y="4077072"/>
                      <a:ext cx="216024" cy="216024"/>
                    </a:xfrm>
                    <a:prstGeom prst="flowChartManualOperation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9900"/>
                        </a:buClr>
                        <a:buSzTx/>
                        <a:buFont typeface="Wingdings" pitchFamily="2" charset="2"/>
                        <a:buChar char="n"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p:txBody>
                </p:sp>
                <p:cxnSp>
                  <p:nvCxnSpPr>
                    <p:cNvPr id="32" name="直接箭头连接符 31"/>
                    <p:cNvCxnSpPr>
                      <a:stCxn id="30" idx="0"/>
                      <a:endCxn id="28" idx="3"/>
                    </p:cNvCxnSpPr>
                    <p:nvPr/>
                  </p:nvCxnSpPr>
                  <p:spPr bwMode="auto">
                    <a:xfrm flipV="1">
                      <a:off x="1727684" y="2105624"/>
                      <a:ext cx="1577613" cy="1971448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直接箭头连接符 32"/>
                    <p:cNvCxnSpPr>
                      <a:stCxn id="28" idx="3"/>
                      <a:endCxn id="31" idx="0"/>
                    </p:cNvCxnSpPr>
                    <p:nvPr/>
                  </p:nvCxnSpPr>
                  <p:spPr bwMode="auto">
                    <a:xfrm flipH="1">
                      <a:off x="2879812" y="2105624"/>
                      <a:ext cx="425485" cy="1971448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直接箭头连接符 33"/>
                    <p:cNvCxnSpPr/>
                    <p:nvPr/>
                  </p:nvCxnSpPr>
                  <p:spPr bwMode="auto">
                    <a:xfrm>
                      <a:off x="1727684" y="4365104"/>
                      <a:ext cx="1152128" cy="0"/>
                    </a:xfrm>
                    <a:prstGeom prst="straightConnector1">
                      <a:avLst/>
                    </a:prstGeom>
                    <a:ln>
                      <a:headEnd type="triangle"/>
                      <a:tailEnd type="triangle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5" name="文本框 34"/>
                    <p:cNvSpPr txBox="1"/>
                    <p:nvPr/>
                  </p:nvSpPr>
                  <p:spPr>
                    <a:xfrm>
                      <a:off x="1726159" y="4359256"/>
                      <a:ext cx="1116124" cy="23907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1600" dirty="0" smtClean="0"/>
                        <a:t>Baseline</a:t>
                      </a:r>
                      <a:endParaRPr lang="en-US" sz="1600" dirty="0"/>
                    </a:p>
                  </p:txBody>
                </p:sp>
                <p:cxnSp>
                  <p:nvCxnSpPr>
                    <p:cNvPr id="36" name="直接连接符 35"/>
                    <p:cNvCxnSpPr/>
                    <p:nvPr/>
                  </p:nvCxnSpPr>
                  <p:spPr bwMode="auto">
                    <a:xfrm flipV="1">
                      <a:off x="1727684" y="3320988"/>
                      <a:ext cx="0" cy="756084"/>
                    </a:xfrm>
                    <a:prstGeom prst="line">
                      <a:avLst/>
                    </a:prstGeom>
                    <a:ln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直接连接符 36"/>
                    <p:cNvCxnSpPr/>
                    <p:nvPr/>
                  </p:nvCxnSpPr>
                  <p:spPr bwMode="auto">
                    <a:xfrm flipV="1">
                      <a:off x="2879812" y="3320988"/>
                      <a:ext cx="0" cy="756084"/>
                    </a:xfrm>
                    <a:prstGeom prst="line">
                      <a:avLst/>
                    </a:prstGeom>
                    <a:ln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直接连接符 37"/>
                    <p:cNvCxnSpPr/>
                    <p:nvPr/>
                  </p:nvCxnSpPr>
                  <p:spPr bwMode="auto">
                    <a:xfrm flipV="1">
                      <a:off x="2931635" y="2101220"/>
                      <a:ext cx="375857" cy="787720"/>
                    </a:xfrm>
                    <a:prstGeom prst="line">
                      <a:avLst/>
                    </a:prstGeom>
                    <a:ln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9" name="文本框 38"/>
                        <p:cNvSpPr txBox="1"/>
                        <p:nvPr/>
                      </p:nvSpPr>
                      <p:spPr>
                        <a:xfrm>
                          <a:off x="2235432" y="4167298"/>
                          <a:ext cx="166413" cy="1956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p:txBody>
                    </p:sp>
                  </mc:Choice>
                  <mc:Fallback xmlns="">
                    <p:sp>
                      <p:nvSpPr>
                        <p:cNvPr id="39" name="文本框 38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235432" y="4167298"/>
                          <a:ext cx="166413" cy="195610"/>
                        </a:xfrm>
                        <a:prstGeom prst="rect">
                          <a:avLst/>
                        </a:prstGeom>
                        <a:blipFill rotWithShape="0">
                          <a:blip r:embed="rId6"/>
                          <a:stretch>
                            <a:fillRect l="-21622" r="-21622" b="-8889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sp>
                  <p:nvSpPr>
                    <p:cNvPr id="40" name="弧形 39"/>
                    <p:cNvSpPr/>
                    <p:nvPr/>
                  </p:nvSpPr>
                  <p:spPr bwMode="auto">
                    <a:xfrm rot="9712198">
                      <a:off x="2897586" y="2476277"/>
                      <a:ext cx="196293" cy="206996"/>
                    </a:xfrm>
                    <a:prstGeom prst="arc">
                      <a:avLst/>
                    </a:prstGeom>
                    <a:ln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800"/>
                    </a:p>
                  </p:txBody>
                </p:sp>
                <p:sp>
                  <p:nvSpPr>
                    <p:cNvPr id="42" name="弧形 41"/>
                    <p:cNvSpPr/>
                    <p:nvPr/>
                  </p:nvSpPr>
                  <p:spPr bwMode="auto">
                    <a:xfrm rot="9712198">
                      <a:off x="3087615" y="2229364"/>
                      <a:ext cx="228525" cy="215034"/>
                    </a:xfrm>
                    <a:prstGeom prst="arc">
                      <a:avLst/>
                    </a:prstGeom>
                    <a:ln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1800"/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3" name="文本框 42"/>
                        <p:cNvSpPr txBox="1"/>
                        <p:nvPr/>
                      </p:nvSpPr>
                      <p:spPr>
                        <a:xfrm>
                          <a:off x="3062165" y="2423651"/>
                          <a:ext cx="135171" cy="173876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p:txBody>
                    </p:sp>
                  </mc:Choice>
                  <mc:Fallback xmlns="">
                    <p:sp>
                      <p:nvSpPr>
                        <p:cNvPr id="43" name="文本框 42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3062165" y="2423651"/>
                          <a:ext cx="135171" cy="173876"/>
                        </a:xfrm>
                        <a:prstGeom prst="rect">
                          <a:avLst/>
                        </a:prstGeom>
                        <a:blipFill rotWithShape="0">
                          <a:blip r:embed="rId7"/>
                          <a:stretch>
                            <a:fillRect l="-40000" r="-30000" b="-35000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44" name="矩形 43"/>
                        <p:cNvSpPr/>
                        <p:nvPr/>
                      </p:nvSpPr>
                      <p:spPr>
                        <a:xfrm>
                          <a:off x="2612067" y="2739715"/>
                          <a:ext cx="430963" cy="239079"/>
                        </a:xfrm>
                        <a:prstGeom prst="rect">
                          <a:avLst/>
                        </a:prstGeom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/2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p:txBody>
                    </p:sp>
                  </mc:Choice>
                  <mc:Fallback xmlns="">
                    <p:sp>
                      <p:nvSpPr>
                        <p:cNvPr id="44" name="矩形 43"/>
                        <p:cNvSpPr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612067" y="2739715"/>
                          <a:ext cx="430963" cy="239079"/>
                        </a:xfrm>
                        <a:prstGeom prst="rect">
                          <a:avLst/>
                        </a:prstGeom>
                        <a:blipFill rotWithShape="0">
                          <a:blip r:embed="rId8"/>
                          <a:stretch>
                            <a:fillRect b="-10714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sp>
                <p:nvSpPr>
                  <p:cNvPr id="26" name="文本框 25"/>
                  <p:cNvSpPr txBox="1"/>
                  <p:nvPr/>
                </p:nvSpPr>
                <p:spPr>
                  <a:xfrm>
                    <a:off x="1323858" y="3867435"/>
                    <a:ext cx="360040" cy="26081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800" dirty="0" err="1" smtClean="0"/>
                      <a:t>Tx</a:t>
                    </a:r>
                    <a:endParaRPr lang="en-US" sz="1800" dirty="0"/>
                  </a:p>
                </p:txBody>
              </p:sp>
              <p:sp>
                <p:nvSpPr>
                  <p:cNvPr id="27" name="文本框 26"/>
                  <p:cNvSpPr txBox="1"/>
                  <p:nvPr/>
                </p:nvSpPr>
                <p:spPr>
                  <a:xfrm>
                    <a:off x="2570407" y="3826754"/>
                    <a:ext cx="360040" cy="26081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800" dirty="0" smtClean="0"/>
                      <a:t>Rx</a:t>
                    </a:r>
                    <a:endParaRPr lang="en-US" sz="1800" dirty="0"/>
                  </a:p>
                </p:txBody>
              </p:sp>
            </p:grpSp>
            <p:sp>
              <p:nvSpPr>
                <p:cNvPr id="21" name="弧形 20"/>
                <p:cNvSpPr/>
                <p:nvPr/>
              </p:nvSpPr>
              <p:spPr bwMode="auto">
                <a:xfrm rot="19762148">
                  <a:off x="1689810" y="3852671"/>
                  <a:ext cx="196293" cy="206996"/>
                </a:xfrm>
                <a:prstGeom prst="arc">
                  <a:avLst/>
                </a:prstGeom>
                <a:ln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22" name="弧形 21"/>
                <p:cNvSpPr/>
                <p:nvPr/>
              </p:nvSpPr>
              <p:spPr bwMode="auto">
                <a:xfrm rot="19762148">
                  <a:off x="2864504" y="3687544"/>
                  <a:ext cx="102082" cy="111323"/>
                </a:xfrm>
                <a:prstGeom prst="arc">
                  <a:avLst/>
                </a:prstGeom>
                <a:ln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文本框 22"/>
                    <p:cNvSpPr txBox="1"/>
                    <p:nvPr/>
                  </p:nvSpPr>
                  <p:spPr>
                    <a:xfrm>
                      <a:off x="1780361" y="3649994"/>
                      <a:ext cx="120892" cy="17387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23" name="文本框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780361" y="3649994"/>
                      <a:ext cx="120892" cy="173876"/>
                    </a:xfrm>
                    <a:prstGeom prst="rect">
                      <a:avLst/>
                    </a:prstGeom>
                    <a:blipFill rotWithShape="0">
                      <a:blip r:embed="rId9"/>
                      <a:stretch>
                        <a:fillRect l="-46154" r="-42308" b="-175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4" name="文本框 23"/>
                    <p:cNvSpPr txBox="1"/>
                    <p:nvPr/>
                  </p:nvSpPr>
                  <p:spPr>
                    <a:xfrm>
                      <a:off x="2865053" y="3321872"/>
                      <a:ext cx="182554" cy="173876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24" name="文本框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865053" y="3321872"/>
                      <a:ext cx="182554" cy="173876"/>
                    </a:xfrm>
                    <a:prstGeom prst="rect">
                      <a:avLst/>
                    </a:prstGeom>
                    <a:blipFill rotWithShape="0">
                      <a:blip r:embed="rId10"/>
                      <a:stretch>
                        <a:fillRect l="-20000" b="-1219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18" name="弧形 17"/>
              <p:cNvSpPr/>
              <p:nvPr/>
            </p:nvSpPr>
            <p:spPr bwMode="auto">
              <a:xfrm rot="11317202">
                <a:off x="2845090" y="2027674"/>
                <a:ext cx="567954" cy="526039"/>
              </a:xfrm>
              <a:prstGeom prst="arc">
                <a:avLst/>
              </a:prstGeom>
              <a:ln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文本框 18"/>
                  <p:cNvSpPr txBox="1"/>
                  <p:nvPr/>
                </p:nvSpPr>
                <p:spPr>
                  <a:xfrm>
                    <a:off x="2752347" y="2290815"/>
                    <a:ext cx="125818" cy="173876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oMath>
                      </m:oMathPara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19" name="文本框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52347" y="2290815"/>
                    <a:ext cx="125818" cy="173876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 l="-28571" r="-21429" b="-1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6" name="流程图: 手动操作 15"/>
            <p:cNvSpPr/>
            <p:nvPr/>
          </p:nvSpPr>
          <p:spPr bwMode="auto">
            <a:xfrm rot="16200000">
              <a:off x="2415607" y="3979553"/>
              <a:ext cx="216024" cy="216024"/>
            </a:xfrm>
            <a:prstGeom prst="flowChartManualOperation">
              <a:avLst/>
            </a:prstGeom>
            <a:noFill/>
            <a:ln>
              <a:solidFill>
                <a:schemeClr val="tx1"/>
              </a:solidFill>
              <a:prstDash val="das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</p:grpSp>
      <p:sp>
        <p:nvSpPr>
          <p:cNvPr id="45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838200" y="6096000"/>
                <a:ext cx="7467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* Please note that when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 smtClean="0"/>
                  <a:t>, the analysis above on could be applied for </a:t>
                </a:r>
                <a:r>
                  <a:rPr lang="en-US" dirty="0" err="1" smtClean="0"/>
                  <a:t>monostatic</a:t>
                </a:r>
                <a:r>
                  <a:rPr lang="en-US" dirty="0" smtClean="0"/>
                  <a:t> radar.</a:t>
                </a:r>
                <a:endParaRPr lang="en-US" dirty="0"/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096000"/>
                <a:ext cx="7467600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8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椭圆 3"/>
          <p:cNvSpPr/>
          <p:nvPr/>
        </p:nvSpPr>
        <p:spPr bwMode="auto">
          <a:xfrm>
            <a:off x="2379018" y="5030372"/>
            <a:ext cx="1102528" cy="513337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31708" y="5527100"/>
            <a:ext cx="1008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Dual channel passive radar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36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7</a:t>
            </a:fld>
            <a:endParaRPr lang="en-CA" altLang="zh-CN"/>
          </a:p>
        </p:txBody>
      </p:sp>
      <p:sp>
        <p:nvSpPr>
          <p:cNvPr id="1843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November 2019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9144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 smtClean="0"/>
              <a:t>4.1 Measurement configurations</a:t>
            </a:r>
            <a:endParaRPr lang="en-GB" sz="2800" kern="0" dirty="0"/>
          </a:p>
        </p:txBody>
      </p:sp>
      <p:sp>
        <p:nvSpPr>
          <p:cNvPr id="42" name="内容占位符 2"/>
          <p:cNvSpPr>
            <a:spLocks noGrp="1"/>
          </p:cNvSpPr>
          <p:nvPr>
            <p:ph idx="1"/>
          </p:nvPr>
        </p:nvSpPr>
        <p:spPr>
          <a:xfrm>
            <a:off x="738341" y="1828800"/>
            <a:ext cx="5005157" cy="4038600"/>
          </a:xfrm>
        </p:spPr>
        <p:txBody>
          <a:bodyPr/>
          <a:lstStyle/>
          <a:p>
            <a:pPr algn="just"/>
            <a:r>
              <a:rPr lang="en-US" sz="2000" dirty="0" smtClean="0"/>
              <a:t>Measurement configurations: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400" dirty="0">
                <a:cs typeface="Times New Roman" panose="02020603050405020304" pitchFamily="18" charset="0"/>
              </a:rPr>
              <a:t>Location: F3-5-A19R @ Huawei, Shenzhen Campus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400" dirty="0">
                <a:cs typeface="Times New Roman" panose="02020603050405020304" pitchFamily="18" charset="0"/>
              </a:rPr>
              <a:t>Measurement area: 3</a:t>
            </a:r>
            <a:r>
              <a:rPr lang="en-US" altLang="zh-CN" sz="1400" dirty="0" smtClean="0">
                <a:cs typeface="Times New Roman" panose="02020603050405020304" pitchFamily="18" charset="0"/>
              </a:rPr>
              <a:t>m×4m</a:t>
            </a:r>
          </a:p>
          <a:p>
            <a:pPr marL="573087" lvl="1" algn="just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cs typeface="Times New Roman" panose="02020603050405020304" pitchFamily="18" charset="0"/>
              </a:rPr>
              <a:t>Transmitter 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cs typeface="Times New Roman" panose="02020603050405020304" pitchFamily="18" charset="0"/>
              </a:rPr>
              <a:t>Signal format: 802.11ax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cs typeface="Times New Roman" panose="02020603050405020304" pitchFamily="18" charset="0"/>
              </a:rPr>
              <a:t>Carrier frequency: 5.35GHz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cs typeface="Times New Roman" panose="02020603050405020304" pitchFamily="18" charset="0"/>
              </a:rPr>
              <a:t>Bandwidth: 20 MHz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cs typeface="Times New Roman" panose="02020603050405020304" pitchFamily="18" charset="0"/>
              </a:rPr>
              <a:t>Range resolution: 7.5m (for </a:t>
            </a:r>
            <a:r>
              <a:rPr lang="en-US" altLang="zh-CN" sz="1400" dirty="0" err="1" smtClean="0">
                <a:cs typeface="Times New Roman" panose="02020603050405020304" pitchFamily="18" charset="0"/>
              </a:rPr>
              <a:t>monostatic</a:t>
            </a:r>
            <a:r>
              <a:rPr lang="en-US" altLang="zh-CN" sz="1400" dirty="0" smtClean="0">
                <a:cs typeface="Times New Roman" panose="02020603050405020304" pitchFamily="18" charset="0"/>
              </a:rPr>
              <a:t> radar)</a:t>
            </a:r>
            <a:endParaRPr lang="en-US" altLang="zh-CN" sz="1400" dirty="0">
              <a:cs typeface="Times New Roman" panose="02020603050405020304" pitchFamily="18" charset="0"/>
            </a:endParaRP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400" dirty="0">
                <a:cs typeface="Times New Roman" panose="02020603050405020304" pitchFamily="18" charset="0"/>
              </a:rPr>
              <a:t>Antenna pattern: </a:t>
            </a:r>
            <a:r>
              <a:rPr lang="en-US" altLang="zh-CN" sz="1400" dirty="0" smtClean="0">
                <a:cs typeface="Times New Roman" panose="02020603050405020304" pitchFamily="18" charset="0"/>
              </a:rPr>
              <a:t>Omnidirectional </a:t>
            </a:r>
            <a:endParaRPr lang="en-US" altLang="zh-CN" sz="1400" dirty="0">
              <a:cs typeface="Times New Roman" panose="02020603050405020304" pitchFamily="18" charset="0"/>
            </a:endParaRP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cs typeface="Times New Roman" panose="02020603050405020304" pitchFamily="18" charset="0"/>
              </a:rPr>
              <a:t>EIRP</a:t>
            </a:r>
            <a:r>
              <a:rPr lang="en-US" altLang="zh-CN" sz="1400" dirty="0">
                <a:cs typeface="Times New Roman" panose="02020603050405020304" pitchFamily="18" charset="0"/>
              </a:rPr>
              <a:t>: </a:t>
            </a:r>
            <a:r>
              <a:rPr lang="en-US" altLang="zh-CN" sz="1400" dirty="0" smtClean="0">
                <a:cs typeface="Times New Roman" panose="02020603050405020304" pitchFamily="18" charset="0"/>
              </a:rPr>
              <a:t>20 </a:t>
            </a:r>
            <a:r>
              <a:rPr lang="en-US" altLang="zh-CN" sz="1400" dirty="0" err="1" smtClean="0">
                <a:cs typeface="Times New Roman" panose="02020603050405020304" pitchFamily="18" charset="0"/>
              </a:rPr>
              <a:t>dBm</a:t>
            </a:r>
            <a:endParaRPr lang="en-US" altLang="zh-CN" sz="1400" dirty="0">
              <a:cs typeface="Times New Roman" panose="02020603050405020304" pitchFamily="18" charset="0"/>
            </a:endParaRPr>
          </a:p>
          <a:p>
            <a:pPr marL="573087" lvl="1" algn="just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 smtClean="0">
                <a:cs typeface="Times New Roman" panose="02020603050405020304" pitchFamily="18" charset="0"/>
              </a:rPr>
              <a:t>Receiver 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cs typeface="Times New Roman" panose="02020603050405020304" pitchFamily="18" charset="0"/>
              </a:rPr>
              <a:t>Number of channels: 1 reference channel and 1 surveillance channel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cs typeface="Times New Roman" panose="02020603050405020304" pitchFamily="18" charset="0"/>
              </a:rPr>
              <a:t>Antenna </a:t>
            </a:r>
            <a:r>
              <a:rPr lang="en-US" altLang="zh-CN" sz="1400" dirty="0">
                <a:cs typeface="Times New Roman" panose="02020603050405020304" pitchFamily="18" charset="0"/>
              </a:rPr>
              <a:t>pattern: </a:t>
            </a:r>
            <a:r>
              <a:rPr lang="en-US" altLang="zh-CN" sz="1400" dirty="0" smtClean="0">
                <a:cs typeface="Times New Roman" panose="02020603050405020304" pitchFamily="18" charset="0"/>
              </a:rPr>
              <a:t>V-16°, H-16°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Antennas polarization: V-V</a:t>
            </a:r>
          </a:p>
          <a:p>
            <a:pPr marL="542925" lvl="1" indent="-2555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endParaRPr lang="en-US" altLang="zh-CN" sz="1400" dirty="0">
              <a:cs typeface="Times New Roman" panose="02020603050405020304" pitchFamily="18" charset="0"/>
            </a:endParaRPr>
          </a:p>
        </p:txBody>
      </p:sp>
      <p:grpSp>
        <p:nvGrpSpPr>
          <p:cNvPr id="18449" name="组合 18448"/>
          <p:cNvGrpSpPr/>
          <p:nvPr/>
        </p:nvGrpSpPr>
        <p:grpSpPr>
          <a:xfrm>
            <a:off x="5638800" y="1828800"/>
            <a:ext cx="3352800" cy="3397213"/>
            <a:chOff x="5638800" y="1828800"/>
            <a:chExt cx="3352800" cy="3397213"/>
          </a:xfrm>
        </p:grpSpPr>
        <p:grpSp>
          <p:nvGrpSpPr>
            <p:cNvPr id="18447" name="组合 18446"/>
            <p:cNvGrpSpPr/>
            <p:nvPr/>
          </p:nvGrpSpPr>
          <p:grpSpPr>
            <a:xfrm>
              <a:off x="5638800" y="1828800"/>
              <a:ext cx="3352800" cy="3397213"/>
              <a:chOff x="5747807" y="1295399"/>
              <a:chExt cx="3352800" cy="3397213"/>
            </a:xfrm>
          </p:grpSpPr>
          <p:grpSp>
            <p:nvGrpSpPr>
              <p:cNvPr id="19" name="组合 11"/>
              <p:cNvGrpSpPr/>
              <p:nvPr/>
            </p:nvGrpSpPr>
            <p:grpSpPr>
              <a:xfrm>
                <a:off x="5747807" y="1295399"/>
                <a:ext cx="3352800" cy="3397213"/>
                <a:chOff x="896121" y="1078752"/>
                <a:chExt cx="4614850" cy="5624964"/>
              </a:xfrm>
            </p:grpSpPr>
            <p:grpSp>
              <p:nvGrpSpPr>
                <p:cNvPr id="34" name="组合 24"/>
                <p:cNvGrpSpPr/>
                <p:nvPr/>
              </p:nvGrpSpPr>
              <p:grpSpPr>
                <a:xfrm>
                  <a:off x="896121" y="1302050"/>
                  <a:ext cx="4604497" cy="5139224"/>
                  <a:chOff x="804187" y="1518074"/>
                  <a:chExt cx="4604497" cy="5139224"/>
                </a:xfrm>
              </p:grpSpPr>
              <p:cxnSp>
                <p:nvCxnSpPr>
                  <p:cNvPr id="38" name="直接箭头连接符 28"/>
                  <p:cNvCxnSpPr/>
                  <p:nvPr/>
                </p:nvCxnSpPr>
                <p:spPr>
                  <a:xfrm>
                    <a:off x="2168325" y="3980246"/>
                    <a:ext cx="3240359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直接箭头连接符 29"/>
                  <p:cNvCxnSpPr>
                    <a:endCxn id="35" idx="1"/>
                  </p:cNvCxnSpPr>
                  <p:nvPr/>
                </p:nvCxnSpPr>
                <p:spPr>
                  <a:xfrm flipH="1">
                    <a:off x="804187" y="3980247"/>
                    <a:ext cx="1371331" cy="2677051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直接箭头连接符 30"/>
                  <p:cNvCxnSpPr/>
                  <p:nvPr/>
                </p:nvCxnSpPr>
                <p:spPr>
                  <a:xfrm flipH="1" flipV="1">
                    <a:off x="2170334" y="1518077"/>
                    <a:ext cx="2982" cy="2503065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5" name="文本框 25"/>
                <p:cNvSpPr txBox="1"/>
                <p:nvPr/>
              </p:nvSpPr>
              <p:spPr>
                <a:xfrm>
                  <a:off x="896121" y="6178830"/>
                  <a:ext cx="353397" cy="52488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900" dirty="0">
                      <a:cs typeface="Times New Roman" panose="02020603050405020304" pitchFamily="18" charset="0"/>
                    </a:rPr>
                    <a:t>x</a:t>
                  </a:r>
                  <a:endParaRPr lang="en-US" sz="900" dirty="0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6" name="文本框 26"/>
                <p:cNvSpPr txBox="1"/>
                <p:nvPr/>
              </p:nvSpPr>
              <p:spPr>
                <a:xfrm>
                  <a:off x="5157572" y="3636199"/>
                  <a:ext cx="353399" cy="52488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900" dirty="0">
                      <a:cs typeface="Times New Roman" panose="02020603050405020304" pitchFamily="18" charset="0"/>
                    </a:rPr>
                    <a:t>y</a:t>
                  </a:r>
                  <a:endParaRPr lang="en-US" sz="900" dirty="0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7" name="文本框 27"/>
                <p:cNvSpPr txBox="1"/>
                <p:nvPr/>
              </p:nvSpPr>
              <p:spPr>
                <a:xfrm>
                  <a:off x="2227738" y="1078752"/>
                  <a:ext cx="353396" cy="52488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900" dirty="0">
                      <a:cs typeface="Times New Roman" panose="02020603050405020304" pitchFamily="18" charset="0"/>
                    </a:rPr>
                    <a:t>z</a:t>
                  </a:r>
                  <a:endParaRPr lang="en-US" sz="900" dirty="0"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8446" name="组合 18445"/>
              <p:cNvGrpSpPr/>
              <p:nvPr/>
            </p:nvGrpSpPr>
            <p:grpSpPr>
              <a:xfrm>
                <a:off x="5903670" y="2159330"/>
                <a:ext cx="2677234" cy="1773304"/>
                <a:chOff x="5903670" y="2159330"/>
                <a:chExt cx="2677234" cy="1773304"/>
              </a:xfrm>
            </p:grpSpPr>
            <p:pic>
              <p:nvPicPr>
                <p:cNvPr id="18" name="图片 10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537139" y="3121750"/>
                  <a:ext cx="379246" cy="603952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</p:spPr>
            </p:pic>
            <p:cxnSp>
              <p:nvCxnSpPr>
                <p:cNvPr id="23" name="直接连接符 15"/>
                <p:cNvCxnSpPr/>
                <p:nvPr/>
              </p:nvCxnSpPr>
              <p:spPr>
                <a:xfrm flipH="1">
                  <a:off x="6123224" y="3547109"/>
                  <a:ext cx="1470907" cy="3787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接连接符 18"/>
                <p:cNvCxnSpPr/>
                <p:nvPr/>
              </p:nvCxnSpPr>
              <p:spPr>
                <a:xfrm>
                  <a:off x="6839288" y="3082818"/>
                  <a:ext cx="174161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接连接符 19"/>
                <p:cNvCxnSpPr/>
                <p:nvPr/>
              </p:nvCxnSpPr>
              <p:spPr>
                <a:xfrm>
                  <a:off x="6374143" y="3869857"/>
                  <a:ext cx="171760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接连接符 20"/>
                <p:cNvCxnSpPr/>
                <p:nvPr/>
              </p:nvCxnSpPr>
              <p:spPr>
                <a:xfrm flipH="1">
                  <a:off x="6366277" y="3082818"/>
                  <a:ext cx="474115" cy="79584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接连接符 21"/>
                <p:cNvCxnSpPr/>
                <p:nvPr/>
              </p:nvCxnSpPr>
              <p:spPr>
                <a:xfrm flipH="1">
                  <a:off x="8091744" y="3074013"/>
                  <a:ext cx="474115" cy="79584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文本框 22"/>
                <p:cNvSpPr txBox="1"/>
                <p:nvPr/>
              </p:nvSpPr>
              <p:spPr>
                <a:xfrm>
                  <a:off x="6928083" y="3640811"/>
                  <a:ext cx="1199633" cy="23083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dirty="0" smtClean="0"/>
                    <a:t>Measurement Area</a:t>
                  </a:r>
                  <a:endParaRPr lang="en-US" sz="900" dirty="0"/>
                </a:p>
              </p:txBody>
            </p:sp>
            <p:cxnSp>
              <p:nvCxnSpPr>
                <p:cNvPr id="32" name="直接连接符 198"/>
                <p:cNvCxnSpPr/>
                <p:nvPr/>
              </p:nvCxnSpPr>
              <p:spPr>
                <a:xfrm flipH="1" flipV="1">
                  <a:off x="6129424" y="3545331"/>
                  <a:ext cx="1301" cy="38730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7" name="等腰三角形 36"/>
                <p:cNvSpPr/>
                <p:nvPr/>
              </p:nvSpPr>
              <p:spPr>
                <a:xfrm rot="11988388">
                  <a:off x="6370305" y="3077532"/>
                  <a:ext cx="135300" cy="139284"/>
                </a:xfrm>
                <a:prstGeom prst="triangle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9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8" name="等腰三角形 37"/>
                <p:cNvSpPr/>
                <p:nvPr/>
              </p:nvSpPr>
              <p:spPr>
                <a:xfrm rot="16200000">
                  <a:off x="6379851" y="3386428"/>
                  <a:ext cx="135300" cy="139284"/>
                </a:xfrm>
                <a:prstGeom prst="triangle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9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9" name="矩形 38"/>
                <p:cNvSpPr/>
                <p:nvPr/>
              </p:nvSpPr>
              <p:spPr>
                <a:xfrm>
                  <a:off x="5903670" y="3198939"/>
                  <a:ext cx="439109" cy="344315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50" dirty="0" smtClean="0">
                      <a:solidFill>
                        <a:schemeClr val="tx1"/>
                      </a:solidFill>
                    </a:rPr>
                    <a:t>Receiver </a:t>
                  </a:r>
                  <a:endParaRPr lang="en-US" sz="75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60" name="直接连接符 39"/>
                <p:cNvCxnSpPr/>
                <p:nvPr/>
              </p:nvCxnSpPr>
              <p:spPr>
                <a:xfrm rot="5400000">
                  <a:off x="6358583" y="3270654"/>
                  <a:ext cx="0" cy="3482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接连接符 40"/>
                <p:cNvCxnSpPr/>
                <p:nvPr/>
              </p:nvCxnSpPr>
              <p:spPr>
                <a:xfrm rot="5400000">
                  <a:off x="6360449" y="3438660"/>
                  <a:ext cx="0" cy="3482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接连接符 198"/>
                <p:cNvCxnSpPr/>
                <p:nvPr/>
              </p:nvCxnSpPr>
              <p:spPr>
                <a:xfrm flipH="1" flipV="1">
                  <a:off x="6617767" y="2735051"/>
                  <a:ext cx="5308" cy="37898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直接连接符 15"/>
                <p:cNvCxnSpPr/>
                <p:nvPr/>
              </p:nvCxnSpPr>
              <p:spPr>
                <a:xfrm flipH="1" flipV="1">
                  <a:off x="6625793" y="3105613"/>
                  <a:ext cx="910333" cy="31148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434" name="组合 18433"/>
                <p:cNvGrpSpPr/>
                <p:nvPr/>
              </p:nvGrpSpPr>
              <p:grpSpPr>
                <a:xfrm>
                  <a:off x="6387915" y="2159330"/>
                  <a:ext cx="439912" cy="572966"/>
                  <a:chOff x="5919186" y="2952123"/>
                  <a:chExt cx="439912" cy="572966"/>
                </a:xfrm>
              </p:grpSpPr>
              <p:sp>
                <p:nvSpPr>
                  <p:cNvPr id="48" name="矩形 38"/>
                  <p:cNvSpPr/>
                  <p:nvPr/>
                </p:nvSpPr>
                <p:spPr>
                  <a:xfrm>
                    <a:off x="5919186" y="3180774"/>
                    <a:ext cx="439912" cy="344315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750" dirty="0" smtClean="0">
                        <a:solidFill>
                          <a:schemeClr val="tx1"/>
                        </a:solidFill>
                      </a:rPr>
                      <a:t>Transmitter </a:t>
                    </a:r>
                    <a:endParaRPr lang="en-US" sz="750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5" name="直接连接符 4"/>
                  <p:cNvCxnSpPr>
                    <a:stCxn id="48" idx="0"/>
                  </p:cNvCxnSpPr>
                  <p:nvPr/>
                </p:nvCxnSpPr>
                <p:spPr bwMode="auto">
                  <a:xfrm flipH="1" flipV="1">
                    <a:off x="6138863" y="3038475"/>
                    <a:ext cx="279" cy="1423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45" name="直接连接符 44"/>
                  <p:cNvCxnSpPr/>
                  <p:nvPr/>
                </p:nvCxnSpPr>
                <p:spPr bwMode="auto">
                  <a:xfrm flipH="1" flipV="1">
                    <a:off x="6053870" y="2979384"/>
                    <a:ext cx="86085" cy="63394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51" name="直接连接符 50"/>
                  <p:cNvCxnSpPr/>
                  <p:nvPr/>
                </p:nvCxnSpPr>
                <p:spPr bwMode="auto">
                  <a:xfrm flipH="1">
                    <a:off x="6140443" y="2979383"/>
                    <a:ext cx="66314" cy="5909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52" name="直接连接符 51"/>
                  <p:cNvCxnSpPr/>
                  <p:nvPr/>
                </p:nvCxnSpPr>
                <p:spPr bwMode="auto">
                  <a:xfrm flipH="1">
                    <a:off x="6137522" y="2952123"/>
                    <a:ext cx="52" cy="86612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</p:grpSp>
            <p:cxnSp>
              <p:nvCxnSpPr>
                <p:cNvPr id="18440" name="直接连接符 18439"/>
                <p:cNvCxnSpPr/>
                <p:nvPr/>
              </p:nvCxnSpPr>
              <p:spPr bwMode="auto">
                <a:xfrm flipV="1">
                  <a:off x="6374143" y="3210238"/>
                  <a:ext cx="39820" cy="81559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</p:grpSp>
        <p:sp>
          <p:nvSpPr>
            <p:cNvPr id="18448" name="文本框 18447"/>
            <p:cNvSpPr txBox="1"/>
            <p:nvPr/>
          </p:nvSpPr>
          <p:spPr>
            <a:xfrm>
              <a:off x="5793095" y="3359153"/>
              <a:ext cx="8752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Reference channel </a:t>
              </a:r>
              <a:endParaRPr lang="en-US" sz="900" dirty="0"/>
            </a:p>
          </p:txBody>
        </p:sp>
        <p:sp>
          <p:nvSpPr>
            <p:cNvPr id="82" name="文本框 81"/>
            <p:cNvSpPr txBox="1"/>
            <p:nvPr/>
          </p:nvSpPr>
          <p:spPr>
            <a:xfrm>
              <a:off x="6168618" y="3984484"/>
              <a:ext cx="8752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Surveillance channel </a:t>
              </a:r>
              <a:endParaRPr lang="en-US" sz="900" dirty="0"/>
            </a:p>
          </p:txBody>
        </p:sp>
      </p:grpSp>
      <p:sp>
        <p:nvSpPr>
          <p:cNvPr id="43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November </a:t>
            </a:r>
            <a:r>
              <a:rPr lang="en-US" altLang="zh-CN" dirty="0" smtClean="0"/>
              <a:t>2019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9144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/>
              <a:t>4</a:t>
            </a:r>
            <a:r>
              <a:rPr lang="en-GB" sz="2800" kern="0" dirty="0" smtClean="0"/>
              <a:t>.2 </a:t>
            </a:r>
            <a:r>
              <a:rPr lang="en-GB" sz="2800" dirty="0"/>
              <a:t>Evaluation platforms</a:t>
            </a:r>
            <a:endParaRPr lang="en-GB" sz="2800" kern="0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457200" y="1828800"/>
            <a:ext cx="4519459" cy="4038600"/>
          </a:xfrm>
        </p:spPr>
        <p:txBody>
          <a:bodyPr/>
          <a:lstStyle/>
          <a:p>
            <a:pPr algn="just"/>
            <a:r>
              <a:rPr lang="en-US" sz="2000" dirty="0" smtClean="0"/>
              <a:t>Transmitter </a:t>
            </a:r>
          </a:p>
          <a:p>
            <a:pPr marL="630238" lvl="1" indent="-342900" algn="just">
              <a:spcBef>
                <a:spcPts val="6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transmitter platform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based on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WLAN Toolbox in MATLAB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CN" sz="1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Zynq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SDR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630238" lvl="1" indent="-342900" algn="just">
              <a:spcBef>
                <a:spcPts val="6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802.11ax WLAN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waveforms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generated by the WLAN Toolbox, and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passed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Zynq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SDR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transmission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via hardware support package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Receiver</a:t>
            </a:r>
          </a:p>
          <a:p>
            <a:pPr marL="630238" lvl="1" indent="-342900" algn="just">
              <a:spcBef>
                <a:spcPts val="6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receiver platform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based on </a:t>
            </a:r>
            <a:r>
              <a:rPr lang="en-US" altLang="zh-C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Ettus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USRP X310 SDR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zh-C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algn="just">
              <a:spcBef>
                <a:spcPts val="60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signal is received via USRP Hardware Drive(UHD), and the received signal is processed offline in </a:t>
            </a:r>
            <a:r>
              <a:rPr lang="en-US" altLang="zh-CN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matlab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/>
          </a:p>
        </p:txBody>
      </p:sp>
      <p:grpSp>
        <p:nvGrpSpPr>
          <p:cNvPr id="60" name="组合 59"/>
          <p:cNvGrpSpPr/>
          <p:nvPr/>
        </p:nvGrpSpPr>
        <p:grpSpPr>
          <a:xfrm>
            <a:off x="5105400" y="1951848"/>
            <a:ext cx="3622828" cy="3879492"/>
            <a:chOff x="5410200" y="1951848"/>
            <a:chExt cx="3622828" cy="3879492"/>
          </a:xfrm>
        </p:grpSpPr>
        <p:grpSp>
          <p:nvGrpSpPr>
            <p:cNvPr id="55" name="组合 54"/>
            <p:cNvGrpSpPr/>
            <p:nvPr/>
          </p:nvGrpSpPr>
          <p:grpSpPr>
            <a:xfrm>
              <a:off x="5410200" y="2514600"/>
              <a:ext cx="3622828" cy="3316740"/>
              <a:chOff x="5475452" y="2438400"/>
              <a:chExt cx="3622828" cy="3316740"/>
            </a:xfrm>
          </p:grpSpPr>
          <p:pic>
            <p:nvPicPr>
              <p:cNvPr id="2" name="图片 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83955" y="3048000"/>
                <a:ext cx="314325" cy="1162050"/>
              </a:xfrm>
              <a:prstGeom prst="rect">
                <a:avLst/>
              </a:prstGeom>
            </p:spPr>
          </p:pic>
          <p:pic>
            <p:nvPicPr>
              <p:cNvPr id="18" name="内容占位符 5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30791" y="2438400"/>
                <a:ext cx="2342567" cy="1080001"/>
              </a:xfrm>
              <a:prstGeom prst="rect">
                <a:avLst/>
              </a:prstGeom>
            </p:spPr>
          </p:pic>
          <p:grpSp>
            <p:nvGrpSpPr>
              <p:cNvPr id="31" name="组合 30"/>
              <p:cNvGrpSpPr/>
              <p:nvPr/>
            </p:nvGrpSpPr>
            <p:grpSpPr>
              <a:xfrm>
                <a:off x="5475452" y="4032000"/>
                <a:ext cx="2497026" cy="957107"/>
                <a:chOff x="5475452" y="4032000"/>
                <a:chExt cx="2497026" cy="957107"/>
              </a:xfrm>
            </p:grpSpPr>
            <p:grpSp>
              <p:nvGrpSpPr>
                <p:cNvPr id="25" name="组合 24"/>
                <p:cNvGrpSpPr/>
                <p:nvPr/>
              </p:nvGrpSpPr>
              <p:grpSpPr>
                <a:xfrm>
                  <a:off x="6355623" y="4038499"/>
                  <a:ext cx="1616855" cy="940050"/>
                  <a:chOff x="6355623" y="4038499"/>
                  <a:chExt cx="1616855" cy="940050"/>
                </a:xfrm>
              </p:grpSpPr>
              <p:grpSp>
                <p:nvGrpSpPr>
                  <p:cNvPr id="23" name="组合 22"/>
                  <p:cNvGrpSpPr/>
                  <p:nvPr/>
                </p:nvGrpSpPr>
                <p:grpSpPr>
                  <a:xfrm>
                    <a:off x="6857999" y="4038499"/>
                    <a:ext cx="1114479" cy="940050"/>
                    <a:chOff x="6857999" y="4038499"/>
                    <a:chExt cx="1114479" cy="940050"/>
                  </a:xfrm>
                </p:grpSpPr>
                <p:grpSp>
                  <p:nvGrpSpPr>
                    <p:cNvPr id="21" name="组合 20"/>
                    <p:cNvGrpSpPr/>
                    <p:nvPr/>
                  </p:nvGrpSpPr>
                  <p:grpSpPr>
                    <a:xfrm>
                      <a:off x="6857999" y="4038499"/>
                      <a:ext cx="1114479" cy="940050"/>
                      <a:chOff x="6857999" y="3748486"/>
                      <a:chExt cx="1114479" cy="940050"/>
                    </a:xfrm>
                  </p:grpSpPr>
                  <p:pic>
                    <p:nvPicPr>
                      <p:cNvPr id="19" name="图片 18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0" y="4148536"/>
                        <a:ext cx="1114478" cy="540000"/>
                      </a:xfrm>
                      <a:prstGeom prst="rect">
                        <a:avLst/>
                      </a:prstGeom>
                    </p:spPr>
                  </p:pic>
                  <p:sp>
                    <p:nvSpPr>
                      <p:cNvPr id="3" name="矩形 2"/>
                      <p:cNvSpPr/>
                      <p:nvPr/>
                    </p:nvSpPr>
                    <p:spPr bwMode="auto">
                      <a:xfrm>
                        <a:off x="6857999" y="3748486"/>
                        <a:ext cx="1114479" cy="940050"/>
                      </a:xfrm>
                      <a:prstGeom prst="rect">
                        <a:avLst/>
                      </a:prstGeom>
                      <a:noFill/>
                      <a:ln w="9525" cap="flat" cmpd="sng" algn="ctr">
                        <a:solidFill>
                          <a:srgbClr val="C00000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22" name="文本框 21"/>
                    <p:cNvSpPr txBox="1"/>
                    <p:nvPr/>
                  </p:nvSpPr>
                  <p:spPr>
                    <a:xfrm>
                      <a:off x="6945659" y="4093037"/>
                      <a:ext cx="939158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zh-CN" dirty="0" smtClean="0"/>
                        <a:t>USRP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X310</a:t>
                      </a:r>
                      <a:endParaRPr lang="en-US" dirty="0"/>
                    </a:p>
                  </p:txBody>
                </p:sp>
              </p:grpSp>
              <p:sp>
                <p:nvSpPr>
                  <p:cNvPr id="24" name="右箭头 23"/>
                  <p:cNvSpPr/>
                  <p:nvPr/>
                </p:nvSpPr>
                <p:spPr bwMode="auto">
                  <a:xfrm rot="10800000">
                    <a:off x="6355623" y="4495800"/>
                    <a:ext cx="502376" cy="152400"/>
                  </a:xfrm>
                  <a:prstGeom prst="rightArrow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28" name="组合 27"/>
                <p:cNvGrpSpPr/>
                <p:nvPr/>
              </p:nvGrpSpPr>
              <p:grpSpPr>
                <a:xfrm>
                  <a:off x="5482204" y="4032000"/>
                  <a:ext cx="873420" cy="946549"/>
                  <a:chOff x="5576440" y="4130406"/>
                  <a:chExt cx="873420" cy="946549"/>
                </a:xfrm>
              </p:grpSpPr>
              <p:pic>
                <p:nvPicPr>
                  <p:cNvPr id="26" name="图片 25"/>
                  <p:cNvPicPr>
                    <a:picLocks noChangeAspect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5759625" y="4130406"/>
                    <a:ext cx="489375" cy="540000"/>
                  </a:xfrm>
                  <a:prstGeom prst="rect">
                    <a:avLst/>
                  </a:prstGeom>
                </p:spPr>
              </p:pic>
              <p:sp>
                <p:nvSpPr>
                  <p:cNvPr id="27" name="矩形 26"/>
                  <p:cNvSpPr/>
                  <p:nvPr/>
                </p:nvSpPr>
                <p:spPr bwMode="auto">
                  <a:xfrm>
                    <a:off x="5576440" y="4148524"/>
                    <a:ext cx="873420" cy="928431"/>
                  </a:xfrm>
                  <a:prstGeom prst="rect">
                    <a:avLst/>
                  </a:prstGeom>
                  <a:noFill/>
                  <a:ln w="12700" cap="flat" cmpd="sng" algn="ctr">
                    <a:solidFill>
                      <a:srgbClr val="0000FF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29" name="文本框 28"/>
                <p:cNvSpPr txBox="1"/>
                <p:nvPr/>
              </p:nvSpPr>
              <p:spPr>
                <a:xfrm>
                  <a:off x="6399452" y="4320298"/>
                  <a:ext cx="502377" cy="2539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050" dirty="0" smtClean="0"/>
                    <a:t>UHD</a:t>
                  </a:r>
                  <a:endParaRPr lang="en-US" sz="1050" dirty="0"/>
                </a:p>
              </p:txBody>
            </p:sp>
            <p:sp>
              <p:nvSpPr>
                <p:cNvPr id="30" name="文本框 29"/>
                <p:cNvSpPr txBox="1"/>
                <p:nvPr/>
              </p:nvSpPr>
              <p:spPr>
                <a:xfrm>
                  <a:off x="5475452" y="4573609"/>
                  <a:ext cx="932854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050" dirty="0" smtClean="0"/>
                    <a:t>Offline signal processing</a:t>
                  </a:r>
                  <a:endParaRPr lang="en-US" sz="1050" dirty="0"/>
                </a:p>
              </p:txBody>
            </p:sp>
          </p:grpSp>
          <p:sp>
            <p:nvSpPr>
              <p:cNvPr id="32" name="流程图: 手动操作 31"/>
              <p:cNvSpPr/>
              <p:nvPr/>
            </p:nvSpPr>
            <p:spPr>
              <a:xfrm rot="2382004">
                <a:off x="8140878" y="4549937"/>
                <a:ext cx="205925" cy="191215"/>
              </a:xfrm>
              <a:prstGeom prst="flowChartManualOperat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chemeClr val="bg1"/>
                    </a:solidFill>
                  </a:ln>
                </a:endParaRPr>
              </a:p>
            </p:txBody>
          </p:sp>
          <p:sp>
            <p:nvSpPr>
              <p:cNvPr id="33" name="流程图: 手动操作 32"/>
              <p:cNvSpPr/>
              <p:nvPr/>
            </p:nvSpPr>
            <p:spPr>
              <a:xfrm rot="20767759">
                <a:off x="7616727" y="3809491"/>
                <a:ext cx="205925" cy="191215"/>
              </a:xfrm>
              <a:prstGeom prst="flowChartManualOperat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chemeClr val="bg1"/>
                    </a:solidFill>
                  </a:ln>
                </a:endParaRPr>
              </a:p>
            </p:txBody>
          </p:sp>
          <p:cxnSp>
            <p:nvCxnSpPr>
              <p:cNvPr id="35" name="肘形连接符 34"/>
              <p:cNvCxnSpPr>
                <a:stCxn id="33" idx="2"/>
              </p:cNvCxnSpPr>
              <p:nvPr/>
            </p:nvCxnSpPr>
            <p:spPr bwMode="auto">
              <a:xfrm rot="5400000">
                <a:off x="7183213" y="4254403"/>
                <a:ext cx="815882" cy="302912"/>
              </a:xfrm>
              <a:prstGeom prst="bentConnector3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6" name="肘形连接符 35"/>
              <p:cNvCxnSpPr>
                <a:endCxn id="32" idx="2"/>
              </p:cNvCxnSpPr>
              <p:nvPr/>
            </p:nvCxnSpPr>
            <p:spPr bwMode="auto">
              <a:xfrm flipV="1">
                <a:off x="7841503" y="4719105"/>
                <a:ext cx="341267" cy="30608"/>
              </a:xfrm>
              <a:prstGeom prst="bentConnector2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39" name="文本框 38"/>
              <p:cNvSpPr txBox="1"/>
              <p:nvPr/>
            </p:nvSpPr>
            <p:spPr>
              <a:xfrm>
                <a:off x="6685137" y="3589176"/>
                <a:ext cx="8587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Reference channel </a:t>
                </a:r>
                <a:endParaRPr lang="en-US" dirty="0"/>
              </a:p>
            </p:txBody>
          </p:sp>
          <p:sp>
            <p:nvSpPr>
              <p:cNvPr id="41" name="文本框 40"/>
              <p:cNvSpPr txBox="1"/>
              <p:nvPr/>
            </p:nvSpPr>
            <p:spPr>
              <a:xfrm>
                <a:off x="8009318" y="4693541"/>
                <a:ext cx="9822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Surveillance channel </a:t>
                </a:r>
                <a:endParaRPr lang="en-US" dirty="0"/>
              </a:p>
            </p:txBody>
          </p:sp>
          <p:sp>
            <p:nvSpPr>
              <p:cNvPr id="50" name="椭圆 49"/>
              <p:cNvSpPr/>
              <p:nvPr/>
            </p:nvSpPr>
            <p:spPr bwMode="auto">
              <a:xfrm rot="18827652">
                <a:off x="8182240" y="4237921"/>
                <a:ext cx="789553" cy="91005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1" name="椭圆 50"/>
              <p:cNvSpPr/>
              <p:nvPr/>
            </p:nvSpPr>
            <p:spPr bwMode="auto">
              <a:xfrm rot="15229409">
                <a:off x="7422564" y="3569389"/>
                <a:ext cx="423095" cy="93344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4" name="矩形 53"/>
              <p:cNvSpPr/>
              <p:nvPr/>
            </p:nvSpPr>
            <p:spPr>
              <a:xfrm>
                <a:off x="6035038" y="5078032"/>
                <a:ext cx="1778051" cy="6771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Receiver</a:t>
                </a:r>
              </a:p>
              <a:p>
                <a:pPr marL="171450" indent="-171450" algn="just">
                  <a:buFont typeface="Wingdings" panose="05000000000000000000" pitchFamily="2" charset="2"/>
                  <a:buChar char="Ø"/>
                </a:pPr>
                <a:r>
                  <a:rPr lang="en-US" dirty="0" smtClean="0"/>
                  <a:t>1 Reference channel</a:t>
                </a:r>
              </a:p>
              <a:p>
                <a:pPr marL="171450" indent="-171450" algn="just">
                  <a:buFont typeface="Wingdings" panose="05000000000000000000" pitchFamily="2" charset="2"/>
                  <a:buChar char="Ø"/>
                </a:pPr>
                <a:r>
                  <a:rPr lang="en-US" dirty="0" smtClean="0"/>
                  <a:t>1 surveillance channel </a:t>
                </a:r>
                <a:endParaRPr lang="en-US" dirty="0"/>
              </a:p>
            </p:txBody>
          </p:sp>
        </p:grpSp>
        <p:sp>
          <p:nvSpPr>
            <p:cNvPr id="56" name="弧形 55"/>
            <p:cNvSpPr/>
            <p:nvPr/>
          </p:nvSpPr>
          <p:spPr bwMode="auto">
            <a:xfrm rot="4064804">
              <a:off x="7237631" y="2751352"/>
              <a:ext cx="685800" cy="722830"/>
            </a:xfrm>
            <a:prstGeom prst="arc">
              <a:avLst/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弧形 56"/>
            <p:cNvSpPr/>
            <p:nvPr/>
          </p:nvSpPr>
          <p:spPr bwMode="auto">
            <a:xfrm rot="4064804">
              <a:off x="7216003" y="2678729"/>
              <a:ext cx="963226" cy="1006930"/>
            </a:xfrm>
            <a:prstGeom prst="arc">
              <a:avLst>
                <a:gd name="adj1" fmla="val 16228466"/>
                <a:gd name="adj2" fmla="val 0"/>
              </a:avLst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弧形 57"/>
            <p:cNvSpPr/>
            <p:nvPr/>
          </p:nvSpPr>
          <p:spPr bwMode="auto">
            <a:xfrm rot="4064804">
              <a:off x="7225777" y="2638278"/>
              <a:ext cx="1210328" cy="1304937"/>
            </a:xfrm>
            <a:prstGeom prst="arc">
              <a:avLst/>
            </a:prstGeom>
            <a:noFill/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5876627" y="1951848"/>
              <a:ext cx="1972015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sz="1400" dirty="0" smtClean="0"/>
                <a:t>Transmitter </a:t>
              </a:r>
            </a:p>
            <a:p>
              <a:pPr marL="171450" indent="-171450" algn="just">
                <a:buFont typeface="Wingdings" panose="05000000000000000000" pitchFamily="2" charset="2"/>
                <a:buChar char="Ø"/>
              </a:pPr>
              <a:r>
                <a:rPr lang="en-US" dirty="0" smtClean="0"/>
                <a:t>1 omnidirectional antenna</a:t>
              </a:r>
            </a:p>
          </p:txBody>
        </p:sp>
      </p:grpSp>
      <p:sp>
        <p:nvSpPr>
          <p:cNvPr id="37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8359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 dirty="0"/>
              <a:t>Slide </a:t>
            </a:r>
            <a:fld id="{4FB428D8-2D1E-4A17-B060-DE5555684B85}" type="slidenum">
              <a:rPr lang="en-CA" altLang="zh-CN"/>
              <a:pPr/>
              <a:t>9</a:t>
            </a:fld>
            <a:endParaRPr lang="en-CA" altLang="zh-CN" dirty="0"/>
          </a:p>
        </p:txBody>
      </p:sp>
      <p:sp>
        <p:nvSpPr>
          <p:cNvPr id="194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November 2019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85800" y="9144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 smtClean="0"/>
              <a:t>4.3.1 Measurement results </a:t>
            </a:r>
            <a:endParaRPr lang="en-GB" sz="2800" kern="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02" y="1963800"/>
            <a:ext cx="7450998" cy="5580000"/>
          </a:xfrm>
          <a:prstGeom prst="rect">
            <a:avLst/>
          </a:prstGeom>
        </p:spPr>
      </p:pic>
      <p:sp>
        <p:nvSpPr>
          <p:cNvPr id="12" name="内容占位符 2"/>
          <p:cNvSpPr>
            <a:spLocks noGrp="1"/>
          </p:cNvSpPr>
          <p:nvPr>
            <p:ph idx="1"/>
          </p:nvPr>
        </p:nvSpPr>
        <p:spPr>
          <a:xfrm>
            <a:off x="1052566" y="5030788"/>
            <a:ext cx="7037280" cy="1674812"/>
          </a:xfrm>
        </p:spPr>
        <p:txBody>
          <a:bodyPr/>
          <a:lstStyle/>
          <a:p>
            <a:pPr algn="just"/>
            <a:r>
              <a:rPr lang="en-US" sz="2000" dirty="0" smtClean="0"/>
              <a:t>A human target walking towards the passive radar, making a </a:t>
            </a:r>
            <a:r>
              <a:rPr lang="en-US" sz="2000" dirty="0"/>
              <a:t>U</a:t>
            </a:r>
            <a:r>
              <a:rPr lang="en-US" sz="2000" dirty="0" smtClean="0"/>
              <a:t>-turn and walking away from the radar and so on. </a:t>
            </a:r>
            <a:endParaRPr lang="en-US" sz="2000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2" name="文本框 1"/>
          <p:cNvSpPr txBox="1"/>
          <p:nvPr/>
        </p:nvSpPr>
        <p:spPr>
          <a:xfrm>
            <a:off x="3276600" y="1763745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Walking </a:t>
            </a:r>
            <a:endParaRPr lang="en-US" b="1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/>
          <a:srcRect r="4891"/>
          <a:stretch/>
        </p:blipFill>
        <p:spPr>
          <a:xfrm>
            <a:off x="7234781" y="2252365"/>
            <a:ext cx="918619" cy="1440000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6881933" y="3938451"/>
            <a:ext cx="191593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http://www.clipartpanda.com/clipart_images/walk-clipart-black-and-white-38665509</a:t>
            </a:r>
          </a:p>
        </p:txBody>
      </p:sp>
    </p:spTree>
    <p:extLst>
      <p:ext uri="{BB962C8B-B14F-4D97-AF65-F5344CB8AC3E}">
        <p14:creationId xmlns:p14="http://schemas.microsoft.com/office/powerpoint/2010/main" val="391168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64650</TotalTime>
  <Words>1025</Words>
  <Application>Microsoft Office PowerPoint</Application>
  <PresentationFormat>全屏显示(4:3)</PresentationFormat>
  <Paragraphs>239</Paragraphs>
  <Slides>15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MS PGothic</vt:lpstr>
      <vt:lpstr>MS PGothic</vt:lpstr>
      <vt:lpstr>宋体</vt:lpstr>
      <vt:lpstr>Arial</vt:lpstr>
      <vt:lpstr>Cambria Math</vt:lpstr>
      <vt:lpstr>Times New Roman</vt:lpstr>
      <vt:lpstr>Wingdings</vt:lpstr>
      <vt:lpstr>802-11-Submission</vt:lpstr>
      <vt:lpstr>Visio</vt:lpstr>
      <vt:lpstr>Passive radar: a potential solution for WLAN sensing</vt:lpstr>
      <vt:lpstr>Outline 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Summary 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models for Wi-Fi sensing</dc:title>
  <dc:creator>Alecsander Eitan</dc:creator>
  <cp:lastModifiedBy>durui (D)</cp:lastModifiedBy>
  <cp:revision>238</cp:revision>
  <cp:lastPrinted>1998-02-10T13:28:06Z</cp:lastPrinted>
  <dcterms:created xsi:type="dcterms:W3CDTF">2007-04-17T18:10:23Z</dcterms:created>
  <dcterms:modified xsi:type="dcterms:W3CDTF">2019-11-11T07:23:17Z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(3)4bmtuwp+dBIFt0tjmjayG7DkQauCSPT2bNT0MvY2bfe1pS76hzZHxajomC2BGuoe4V0kEUPL
kLAL23KQ6zfHphdfGa9CEc/bUUSWDZukuir8HD1htCtNtsJDS3D8crqQ4VmIB/36bStcGVsT
CHg8SR1QqkeVQObi9ms3Zkg8PgtZ3g12IMLPIeNst17akcnFduFw3UDq3QLIntJumUK2KAS5
q20eQU0pvtJVDaF4Fk</vt:lpwstr>
  </property>
  <property fmtid="{D5CDD505-2E9C-101B-9397-08002B2CF9AE}" pid="10" name="_2015_ms_pID_7253431">
    <vt:lpwstr>azMmAGON/rz7l1LiDuQwUzj9DH0RdXsnaAWBkfs2aXphMSJpDRb1cJ
As+M/2zwWCUPT1xfxU9mbwwoVmoaMzMt/sXrRMFhzdA3wVcGZYuKkkH113am4dSIyZX+j6e+
5DW/XHzAaAEaTjCQ90mLw879a9TusdZgtg4KQkMveW91ZPhHTTwzs6DlWLBuHe9rF8fp1wHV
n5eGhtLiW+pSYTj9GWUcoF/K/K7DVo2NK7U7</vt:lpwstr>
  </property>
  <property fmtid="{D5CDD505-2E9C-101B-9397-08002B2CF9AE}" pid="11" name="_2015_ms_pID_7253432">
    <vt:lpwstr>xg==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1566798396</vt:lpwstr>
  </property>
</Properties>
</file>