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27" r:id="rId3"/>
    <p:sldId id="303" r:id="rId4"/>
    <p:sldId id="317" r:id="rId5"/>
    <p:sldId id="326" r:id="rId6"/>
    <p:sldId id="309" r:id="rId7"/>
    <p:sldId id="325" r:id="rId8"/>
    <p:sldId id="330" r:id="rId9"/>
    <p:sldId id="328" r:id="rId10"/>
    <p:sldId id="320" r:id="rId11"/>
    <p:sldId id="321" r:id="rId12"/>
    <p:sldId id="311" r:id="rId13"/>
    <p:sldId id="323" r:id="rId14"/>
    <p:sldId id="324" r:id="rId15"/>
    <p:sldId id="264" r:id="rId16"/>
    <p:sldId id="331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79704" autoAdjust="0"/>
  </p:normalViewPr>
  <p:slideViewPr>
    <p:cSldViewPr>
      <p:cViewPr varScale="1">
        <p:scale>
          <a:sx n="53" d="100"/>
          <a:sy n="53" d="100"/>
        </p:scale>
        <p:origin x="1492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149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66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2920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17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237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40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024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237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6844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1663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67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Morteza Hashemi, Sony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Morteza Hashemi, Sony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802.11-19/1884r0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Discussion on RTA retransmission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2019-11-8</a:t>
            </a:r>
            <a:endParaRPr lang="en-GB" sz="2000" b="0" dirty="0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2E812CC5-3775-4286-8212-CBF309C32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0" name="表 20">
            <a:extLst>
              <a:ext uri="{FF2B5EF4-FFF2-40B4-BE49-F238E27FC236}">
                <a16:creationId xmlns:a16="http://schemas.microsoft.com/office/drawing/2014/main" id="{B274B698-194B-4DC6-B24E-0C6B81086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212197"/>
              </p:ext>
            </p:extLst>
          </p:nvPr>
        </p:nvGraphicFramePr>
        <p:xfrm>
          <a:off x="483361" y="3108960"/>
          <a:ext cx="817727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Liangxiao Xin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Liangxiao.Xin@sony.com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 Abouelseoud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Mohamed.Abouelseoud@sony.com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Kazuyuki Sakoda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Kazuyuki.Sakoda@sony.com</a:t>
                      </a: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Yusuke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Yusuke.YT.Tanaka@sony.com</a:t>
                      </a: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Thomas Handte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thomas.handte@sony.com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89938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Retransmission scenario 1 for RTA traffic : the transmission fails due to poor SNR.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STA can keep occupying the channel, it could retransmit the frame without extra </a:t>
            </a:r>
            <a:r>
              <a:rPr lang="en-US" sz="1600" dirty="0" err="1"/>
              <a:t>backoff</a:t>
            </a:r>
            <a:r>
              <a:rPr lang="en-US" sz="1600" dirty="0"/>
              <a:t> time.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STA knows it keeps occupying the channel by receiving negative feedback such as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Single user scenario (small traffic/no aggregation): consider ACK/NACK </a:t>
            </a:r>
            <a:endParaRPr lang="en-US" sz="1200" dirty="0">
              <a:highlight>
                <a:srgbClr val="FFFF00"/>
              </a:highlight>
            </a:endParaRP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MU/OFDMA transmission (UL/DL): improve MU cascading transmission (previous proposals [6][7]) </a:t>
            </a: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STA retransmits the frame right after receiving the negative feedback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If the latency budget is very limited, it could retransmit the frame multiple times in a single TXOP.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Feedback may not be needed, i.e., no ACK or BA.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9374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Retransmission scenario 2 for RTA traffic: when re-contention is needed for retransmission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When STA re-contends the channel for retransmission, the size of contention window matters.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It is possible to decrease the contention window size according to the channel condition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001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Latency measurement results is showing retransmission time impact on worst case latency for RTA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Measurement results show that current retransmission scheme does not satisfy the latency requirement of RTA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Retransmission delay can be significant when re-contention happens.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Potential solutions to minimize the contention time for RTA retransmissions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Scenario 1: the transmission fails due to poor SNR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STA should use proper retransmission policy to keep channel access and avoid re-contention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STA retransmits frames multiple time in one TXOP without feedback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Scenario 2: when re-contention is needed for retransmission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STA adjusts the contention window size to re-contend the channel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7927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think the retransmission delay has a critical impact on worst case latency?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Y/N/A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1807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Should we solve the problem of  worst case latency caused by retransmission time and consider new retransmission procedures for RTA traffic?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Y/N/A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066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800" b="0" dirty="0"/>
              <a:t>[1] 11-19/0065r6: RTA report summary</a:t>
            </a:r>
          </a:p>
          <a:p>
            <a:r>
              <a:rPr lang="en-US" sz="1800" b="0" dirty="0"/>
              <a:t>[2] 11-19/1298r1: IEEE 802.1 TSN – An Introduction</a:t>
            </a:r>
          </a:p>
          <a:p>
            <a:r>
              <a:rPr lang="en-US" sz="1800" b="0" dirty="0"/>
              <a:t>[3] 11-19/1523r0: Performance evaluation of deterministic service for EHT </a:t>
            </a:r>
          </a:p>
          <a:p>
            <a:r>
              <a:rPr lang="en-US" sz="1800" b="0" dirty="0"/>
              <a:t>[4] 11-19/0762r1: Latency analysis for EHT</a:t>
            </a:r>
          </a:p>
          <a:p>
            <a:r>
              <a:rPr lang="en-US" sz="1800" b="0" dirty="0"/>
              <a:t>[5] 11-18/2009r6: IEEE 802.11 Real Time Application TIG Report</a:t>
            </a:r>
          </a:p>
          <a:p>
            <a:r>
              <a:rPr lang="en-US" sz="1800" b="0" dirty="0"/>
              <a:t>[6] 11-19/1118r1: Enhancements for Time-Critical Data Transmission</a:t>
            </a:r>
          </a:p>
          <a:p>
            <a:r>
              <a:rPr lang="en-US" sz="1800" b="0" dirty="0"/>
              <a:t>[7] 11-19/1538r1: Use of Uplink Persistent Allocation for RTA</a:t>
            </a:r>
          </a:p>
          <a:p>
            <a:endParaRPr lang="en-US" sz="1800" b="0" dirty="0"/>
          </a:p>
          <a:p>
            <a:endParaRPr lang="en-US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F89E487-1192-4076-AB94-C216A338708C}"/>
              </a:ext>
            </a:extLst>
          </p:cNvPr>
          <p:cNvSpPr/>
          <p:nvPr/>
        </p:nvSpPr>
        <p:spPr bwMode="auto">
          <a:xfrm>
            <a:off x="7463033" y="3314699"/>
            <a:ext cx="764874" cy="25597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E8D341C4-4C4F-47F7-8F28-E5A6F5DA45D7}"/>
              </a:ext>
            </a:extLst>
          </p:cNvPr>
          <p:cNvSpPr/>
          <p:nvPr/>
        </p:nvSpPr>
        <p:spPr bwMode="auto">
          <a:xfrm>
            <a:off x="5679547" y="3314699"/>
            <a:ext cx="764874" cy="25597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2619751-A2C9-4596-B3A6-B90057930536}"/>
              </a:ext>
            </a:extLst>
          </p:cNvPr>
          <p:cNvSpPr/>
          <p:nvPr/>
        </p:nvSpPr>
        <p:spPr bwMode="auto">
          <a:xfrm>
            <a:off x="3748871" y="3314699"/>
            <a:ext cx="741956" cy="26670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322A4BA-FAE1-40FE-AB62-526F622648B7}"/>
              </a:ext>
            </a:extLst>
          </p:cNvPr>
          <p:cNvSpPr/>
          <p:nvPr/>
        </p:nvSpPr>
        <p:spPr bwMode="auto">
          <a:xfrm>
            <a:off x="1600198" y="3314699"/>
            <a:ext cx="757027" cy="2608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Frame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45606B2-013C-4322-99B5-CED9FE2D52FD}"/>
              </a:ext>
            </a:extLst>
          </p:cNvPr>
          <p:cNvCxnSpPr>
            <a:cxnSpLocks/>
          </p:cNvCxnSpPr>
          <p:nvPr/>
        </p:nvCxnSpPr>
        <p:spPr bwMode="auto">
          <a:xfrm flipV="1">
            <a:off x="914400" y="3570669"/>
            <a:ext cx="7772400" cy="107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160C16D-9405-4227-B619-1BB111C5A016}"/>
              </a:ext>
            </a:extLst>
          </p:cNvPr>
          <p:cNvCxnSpPr/>
          <p:nvPr/>
        </p:nvCxnSpPr>
        <p:spPr bwMode="auto">
          <a:xfrm>
            <a:off x="1600200" y="3048000"/>
            <a:ext cx="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084A116-CE84-4614-8C67-F5DDC61FA071}"/>
              </a:ext>
            </a:extLst>
          </p:cNvPr>
          <p:cNvSpPr txBox="1"/>
          <p:nvPr/>
        </p:nvSpPr>
        <p:spPr>
          <a:xfrm>
            <a:off x="1066800" y="2315432"/>
            <a:ext cx="10667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Contention End / Initial Tx starts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6608997-9F11-4D14-BFE0-15678A1AA8EC}"/>
              </a:ext>
            </a:extLst>
          </p:cNvPr>
          <p:cNvCxnSpPr/>
          <p:nvPr/>
        </p:nvCxnSpPr>
        <p:spPr bwMode="auto">
          <a:xfrm>
            <a:off x="7467601" y="3048000"/>
            <a:ext cx="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B01A485-3E39-4E6F-90EB-1FF413DF1BFE}"/>
              </a:ext>
            </a:extLst>
          </p:cNvPr>
          <p:cNvSpPr txBox="1"/>
          <p:nvPr/>
        </p:nvSpPr>
        <p:spPr>
          <a:xfrm>
            <a:off x="6975497" y="2319378"/>
            <a:ext cx="9787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Last Re-Tx attempt starts 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B5F51C5-9014-4DE7-BC5F-FC1E022130A9}"/>
              </a:ext>
            </a:extLst>
          </p:cNvPr>
          <p:cNvCxnSpPr/>
          <p:nvPr/>
        </p:nvCxnSpPr>
        <p:spPr bwMode="auto">
          <a:xfrm>
            <a:off x="2359716" y="3048000"/>
            <a:ext cx="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DDD4B06-FF99-4745-B002-A99475102069}"/>
              </a:ext>
            </a:extLst>
          </p:cNvPr>
          <p:cNvSpPr txBox="1"/>
          <p:nvPr/>
        </p:nvSpPr>
        <p:spPr>
          <a:xfrm>
            <a:off x="1981200" y="2517145"/>
            <a:ext cx="757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Initial Tx ends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865C8FE-4D99-45A2-A97A-D5FDC97B9702}"/>
              </a:ext>
            </a:extLst>
          </p:cNvPr>
          <p:cNvCxnSpPr/>
          <p:nvPr/>
        </p:nvCxnSpPr>
        <p:spPr bwMode="auto">
          <a:xfrm>
            <a:off x="3751354" y="3048000"/>
            <a:ext cx="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06F8887-46E6-427B-AA26-2455D35EDB4B}"/>
              </a:ext>
            </a:extLst>
          </p:cNvPr>
          <p:cNvSpPr txBox="1"/>
          <p:nvPr/>
        </p:nvSpPr>
        <p:spPr>
          <a:xfrm>
            <a:off x="3302116" y="2294549"/>
            <a:ext cx="8888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</a:t>
            </a:r>
            <a:r>
              <a:rPr lang="en-US" sz="1400" baseline="30000" dirty="0">
                <a:solidFill>
                  <a:schemeClr val="tx1"/>
                </a:solidFill>
              </a:rPr>
              <a:t>st</a:t>
            </a:r>
            <a:r>
              <a:rPr lang="en-US" sz="1400" dirty="0">
                <a:solidFill>
                  <a:schemeClr val="tx1"/>
                </a:solidFill>
              </a:rPr>
              <a:t> Re-Tx attempt starts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CB0791C-3507-4F81-817A-488947A7D675}"/>
              </a:ext>
            </a:extLst>
          </p:cNvPr>
          <p:cNvCxnSpPr/>
          <p:nvPr/>
        </p:nvCxnSpPr>
        <p:spPr bwMode="auto">
          <a:xfrm>
            <a:off x="4498772" y="3048000"/>
            <a:ext cx="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14DE9AB-0E00-4840-B48D-089D9ED6CEF1}"/>
              </a:ext>
            </a:extLst>
          </p:cNvPr>
          <p:cNvSpPr txBox="1"/>
          <p:nvPr/>
        </p:nvSpPr>
        <p:spPr>
          <a:xfrm>
            <a:off x="4053862" y="2290998"/>
            <a:ext cx="8838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1</a:t>
            </a:r>
            <a:r>
              <a:rPr lang="en-US" sz="1400" baseline="30000" dirty="0">
                <a:solidFill>
                  <a:schemeClr val="tx1"/>
                </a:solidFill>
              </a:rPr>
              <a:t>st</a:t>
            </a:r>
            <a:r>
              <a:rPr lang="en-US" sz="1400" dirty="0">
                <a:solidFill>
                  <a:schemeClr val="tx1"/>
                </a:solidFill>
              </a:rPr>
              <a:t> Re-Tx attempt ends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1719D2B-46B7-492A-818B-376FCA8C146A}"/>
              </a:ext>
            </a:extLst>
          </p:cNvPr>
          <p:cNvCxnSpPr/>
          <p:nvPr/>
        </p:nvCxnSpPr>
        <p:spPr bwMode="auto">
          <a:xfrm>
            <a:off x="5687491" y="3048000"/>
            <a:ext cx="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E17A0BB-F953-40FB-9626-AFAAD716367E}"/>
              </a:ext>
            </a:extLst>
          </p:cNvPr>
          <p:cNvSpPr txBox="1"/>
          <p:nvPr/>
        </p:nvSpPr>
        <p:spPr>
          <a:xfrm>
            <a:off x="5240454" y="2298603"/>
            <a:ext cx="8940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</a:t>
            </a:r>
            <a:r>
              <a:rPr lang="en-US" sz="1400" baseline="30000" dirty="0">
                <a:solidFill>
                  <a:schemeClr val="tx1"/>
                </a:solidFill>
              </a:rPr>
              <a:t>nd</a:t>
            </a:r>
            <a:r>
              <a:rPr lang="en-US" sz="1400" dirty="0">
                <a:solidFill>
                  <a:schemeClr val="tx1"/>
                </a:solidFill>
              </a:rPr>
              <a:t> Re-Tx attempt starts 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4CA855B-E5EC-4706-B574-FD1AE1E4D8B3}"/>
              </a:ext>
            </a:extLst>
          </p:cNvPr>
          <p:cNvCxnSpPr/>
          <p:nvPr/>
        </p:nvCxnSpPr>
        <p:spPr bwMode="auto">
          <a:xfrm>
            <a:off x="6434909" y="3048000"/>
            <a:ext cx="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8CBFF093-D218-425F-92CC-6F53D17F65FC}"/>
              </a:ext>
            </a:extLst>
          </p:cNvPr>
          <p:cNvSpPr txBox="1"/>
          <p:nvPr/>
        </p:nvSpPr>
        <p:spPr>
          <a:xfrm>
            <a:off x="5985391" y="2310737"/>
            <a:ext cx="8888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</a:t>
            </a:r>
            <a:r>
              <a:rPr lang="en-US" sz="1400" baseline="30000" dirty="0">
                <a:solidFill>
                  <a:schemeClr val="tx1"/>
                </a:solidFill>
              </a:rPr>
              <a:t>nd</a:t>
            </a:r>
            <a:r>
              <a:rPr lang="en-US" sz="1400" dirty="0">
                <a:solidFill>
                  <a:schemeClr val="tx1"/>
                </a:solidFill>
              </a:rPr>
              <a:t> Re-Tx attempt ends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F68AF4A-EC9E-4693-A498-84476B51D192}"/>
              </a:ext>
            </a:extLst>
          </p:cNvPr>
          <p:cNvSpPr txBox="1"/>
          <p:nvPr/>
        </p:nvSpPr>
        <p:spPr>
          <a:xfrm>
            <a:off x="2667000" y="1828800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Retransmission time for one retransmitted frame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F95B050-9457-49AF-BA97-E5AA00400F36}"/>
              </a:ext>
            </a:extLst>
          </p:cNvPr>
          <p:cNvSpPr txBox="1"/>
          <p:nvPr/>
        </p:nvSpPr>
        <p:spPr>
          <a:xfrm>
            <a:off x="8177218" y="3657600"/>
            <a:ext cx="585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38" name="Left Brace 37">
            <a:extLst>
              <a:ext uri="{FF2B5EF4-FFF2-40B4-BE49-F238E27FC236}">
                <a16:creationId xmlns:a16="http://schemas.microsoft.com/office/drawing/2014/main" id="{1D0231F5-12E9-4A25-84C9-873DE38A80C2}"/>
              </a:ext>
            </a:extLst>
          </p:cNvPr>
          <p:cNvSpPr/>
          <p:nvPr/>
        </p:nvSpPr>
        <p:spPr bwMode="auto">
          <a:xfrm rot="5400000">
            <a:off x="4408329" y="-680237"/>
            <a:ext cx="251140" cy="586739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Left Brace 39">
            <a:extLst>
              <a:ext uri="{FF2B5EF4-FFF2-40B4-BE49-F238E27FC236}">
                <a16:creationId xmlns:a16="http://schemas.microsoft.com/office/drawing/2014/main" id="{D1AA55D1-DAE8-45DB-9D5C-6A52CEC6B959}"/>
              </a:ext>
            </a:extLst>
          </p:cNvPr>
          <p:cNvSpPr/>
          <p:nvPr/>
        </p:nvSpPr>
        <p:spPr bwMode="auto">
          <a:xfrm rot="16200000">
            <a:off x="1854388" y="3460048"/>
            <a:ext cx="251140" cy="759517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Left Brace 40">
            <a:extLst>
              <a:ext uri="{FF2B5EF4-FFF2-40B4-BE49-F238E27FC236}">
                <a16:creationId xmlns:a16="http://schemas.microsoft.com/office/drawing/2014/main" id="{B4B5DC7F-B0AA-46C8-8B29-26EC2658ABED}"/>
              </a:ext>
            </a:extLst>
          </p:cNvPr>
          <p:cNvSpPr/>
          <p:nvPr/>
        </p:nvSpPr>
        <p:spPr bwMode="auto">
          <a:xfrm rot="16200000">
            <a:off x="2929967" y="3143986"/>
            <a:ext cx="251140" cy="139163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5BFAEA4-FEC1-4A62-8EAD-2AE585971D84}"/>
              </a:ext>
            </a:extLst>
          </p:cNvPr>
          <p:cNvSpPr txBox="1"/>
          <p:nvPr/>
        </p:nvSpPr>
        <p:spPr>
          <a:xfrm>
            <a:off x="1295400" y="3988757"/>
            <a:ext cx="1131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Duration of a data frame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E94A461-B1AF-42B6-8D1A-6662BB35B27D}"/>
              </a:ext>
            </a:extLst>
          </p:cNvPr>
          <p:cNvSpPr txBox="1"/>
          <p:nvPr/>
        </p:nvSpPr>
        <p:spPr>
          <a:xfrm>
            <a:off x="2564005" y="3988757"/>
            <a:ext cx="12459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Re-contention time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1DD9E94-8633-4A01-B5F3-438022DE26CE}"/>
              </a:ext>
            </a:extLst>
          </p:cNvPr>
          <p:cNvSpPr txBox="1"/>
          <p:nvPr/>
        </p:nvSpPr>
        <p:spPr>
          <a:xfrm>
            <a:off x="6725127" y="30435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6163146-854A-4CEA-B66F-014B008FC1DC}"/>
              </a:ext>
            </a:extLst>
          </p:cNvPr>
          <p:cNvSpPr/>
          <p:nvPr/>
        </p:nvSpPr>
        <p:spPr>
          <a:xfrm>
            <a:off x="696913" y="4841120"/>
            <a:ext cx="7759700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kern="0" dirty="0">
                <a:solidFill>
                  <a:srgbClr val="000000"/>
                </a:solidFill>
                <a:latin typeface="Times New Roman"/>
                <a:ea typeface="MS Gothic"/>
              </a:rPr>
              <a:t>Retransmitted frame: data frame that fails the initial transmission attempt.</a:t>
            </a:r>
          </a:p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kern="0" dirty="0">
                <a:solidFill>
                  <a:srgbClr val="000000"/>
                </a:solidFill>
                <a:latin typeface="Times New Roman"/>
                <a:ea typeface="MS Gothic"/>
              </a:rPr>
              <a:t>Retransmission attempt: attempt to retransmit data frame.</a:t>
            </a:r>
          </a:p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kern="0" dirty="0">
                <a:solidFill>
                  <a:srgbClr val="000000"/>
                </a:solidFill>
                <a:latin typeface="Times New Roman"/>
                <a:ea typeface="MS Gothic"/>
              </a:rPr>
              <a:t>Re-contention time: time to gain channel access for a retransmission attempt</a:t>
            </a:r>
          </a:p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kern="0" dirty="0">
                <a:solidFill>
                  <a:srgbClr val="000000"/>
                </a:solidFill>
                <a:latin typeface="Times New Roman"/>
                <a:ea typeface="MS Gothic"/>
              </a:rPr>
              <a:t>Contention time: time to gain initial channel access</a:t>
            </a:r>
          </a:p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4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400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821852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Discuss how retransmission time affects the worst case latency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Investigate if/how the retransmission is critical to the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Show measurement experiment results of expected retransmission delay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Discuss potential solutions to minimize retransmissions delay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638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One of the challenges of 802.11be is to address the worst-case latency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Deterministic service [2] requires data to be transmitted within a bounded latency [3].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It is expected that 802.11be STA would be able to deliver data to a peer STA within a predefined time almost all time.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It is important to understand what actually causes unexpected large latency with 802.11 data transfer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[4] proposed to break down the latency component to several portions. </a:t>
            </a:r>
            <a:endParaRPr lang="en-US" sz="1600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Considered latency portions in EDCA, DL/UL OFDMA scenarios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84C55CC-0E09-4577-A468-64757A567EBD}"/>
              </a:ext>
            </a:extLst>
          </p:cNvPr>
          <p:cNvGrpSpPr/>
          <p:nvPr/>
        </p:nvGrpSpPr>
        <p:grpSpPr>
          <a:xfrm>
            <a:off x="380206" y="5027614"/>
            <a:ext cx="8458200" cy="1447799"/>
            <a:chOff x="914399" y="5180013"/>
            <a:chExt cx="6856964" cy="1191399"/>
          </a:xfrm>
        </p:grpSpPr>
        <p:pic>
          <p:nvPicPr>
            <p:cNvPr id="9" name="그림 39">
              <a:extLst>
                <a:ext uri="{FF2B5EF4-FFF2-40B4-BE49-F238E27FC236}">
                  <a16:creationId xmlns:a16="http://schemas.microsoft.com/office/drawing/2014/main" id="{0E2ED828-C40A-4A4E-801D-239C6A3323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14399" y="5181599"/>
              <a:ext cx="2477068" cy="914400"/>
            </a:xfrm>
            <a:prstGeom prst="rect">
              <a:avLst/>
            </a:prstGeom>
          </p:spPr>
        </p:pic>
        <p:pic>
          <p:nvPicPr>
            <p:cNvPr id="10" name="그림 6">
              <a:extLst>
                <a:ext uri="{FF2B5EF4-FFF2-40B4-BE49-F238E27FC236}">
                  <a16:creationId xmlns:a16="http://schemas.microsoft.com/office/drawing/2014/main" id="{609E797B-9C1E-4173-AC6D-EAB7980F2A2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46200" y="5180013"/>
              <a:ext cx="2006335" cy="914400"/>
            </a:xfrm>
            <a:prstGeom prst="rect">
              <a:avLst/>
            </a:prstGeom>
          </p:spPr>
        </p:pic>
        <p:pic>
          <p:nvPicPr>
            <p:cNvPr id="11" name="그림 2">
              <a:extLst>
                <a:ext uri="{FF2B5EF4-FFF2-40B4-BE49-F238E27FC236}">
                  <a16:creationId xmlns:a16="http://schemas.microsoft.com/office/drawing/2014/main" id="{E86641C9-37C9-4070-8F2E-3D0EEDA4C52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107268" y="5180013"/>
              <a:ext cx="1664095" cy="91440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433BFEB-3897-4C46-9B1C-B70CD615F489}"/>
                </a:ext>
              </a:extLst>
            </p:cNvPr>
            <p:cNvSpPr txBox="1"/>
            <p:nvPr/>
          </p:nvSpPr>
          <p:spPr>
            <a:xfrm>
              <a:off x="1851408" y="6047601"/>
              <a:ext cx="6030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EDCA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1FDF7A6-915A-4F55-974E-506E9C15B9D7}"/>
                </a:ext>
              </a:extLst>
            </p:cNvPr>
            <p:cNvSpPr txBox="1"/>
            <p:nvPr/>
          </p:nvSpPr>
          <p:spPr>
            <a:xfrm>
              <a:off x="4261541" y="6047601"/>
              <a:ext cx="9756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DL OFDMA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88477B8-CBF7-4743-BF66-F74DF4287ABE}"/>
                </a:ext>
              </a:extLst>
            </p:cNvPr>
            <p:cNvSpPr txBox="1"/>
            <p:nvPr/>
          </p:nvSpPr>
          <p:spPr>
            <a:xfrm>
              <a:off x="6451489" y="6094413"/>
              <a:ext cx="9756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UL OFDMA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6721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Latency portions affecting worst-case latency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Queuing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Time waiting in the transmitter’s queue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The queuing time starts when the data arrives at the MAC-SAP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The queuing time ends when the data triggers contention or scheduling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Contention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Time to gain initial channel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The contention time starts when the data triggers contention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The contention time ends when the data is transmitted over the air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Retransmission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Time to recover from a transmission failure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Time between the initial attempt of the frame delivery to the start of the last retransmission</a:t>
            </a:r>
          </a:p>
          <a:p>
            <a:pPr marL="457200" lvl="1" indent="0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7C64A91-3651-45ED-9B3C-11AF21CE65DC}"/>
              </a:ext>
            </a:extLst>
          </p:cNvPr>
          <p:cNvSpPr/>
          <p:nvPr/>
        </p:nvSpPr>
        <p:spPr bwMode="auto">
          <a:xfrm>
            <a:off x="496888" y="4572000"/>
            <a:ext cx="7696200" cy="12954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304B626-89EF-471C-957E-3988BA11D043}"/>
              </a:ext>
            </a:extLst>
          </p:cNvPr>
          <p:cNvSpPr txBox="1"/>
          <p:nvPr/>
        </p:nvSpPr>
        <p:spPr>
          <a:xfrm>
            <a:off x="4512785" y="5863580"/>
            <a:ext cx="36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Focus of this presentation</a:t>
            </a:r>
            <a:endParaRPr kumimoji="1" lang="ja-JP" altLang="en-US" dirty="0">
              <a:solidFill>
                <a:srgbClr val="FF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89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How retransmission time affects the latency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Retransmission time could contain multiple attempts of frame delivery.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Assuming RTA packets are small in size and not using frame aggregation: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At each attempt of frame delivery, STA needs to wait a random period of re-contention time to gain retransmission channel access.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err="1">
                <a:sym typeface="Wingdings" panose="05000000000000000000" pitchFamily="2" charset="2"/>
              </a:rPr>
              <a:t>Backoff</a:t>
            </a:r>
            <a:r>
              <a:rPr lang="en-US" sz="1400" dirty="0">
                <a:sym typeface="Wingdings" panose="05000000000000000000" pitchFamily="2" charset="2"/>
              </a:rPr>
              <a:t> time is </a:t>
            </a:r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randomly</a:t>
            </a:r>
            <a:r>
              <a:rPr lang="en-US" sz="1400" dirty="0">
                <a:sym typeface="Wingdings" panose="05000000000000000000" pitchFamily="2" charset="2"/>
              </a:rPr>
              <a:t> chosen according to the contention window size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>
                <a:sym typeface="Wingdings" panose="05000000000000000000" pitchFamily="2" charset="2"/>
              </a:rPr>
              <a:t>The contention window size increases as retransmission occurs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ja-JP" sz="1200" dirty="0">
                <a:sym typeface="Wingdings" panose="05000000000000000000" pitchFamily="2" charset="2"/>
              </a:rPr>
              <a:t>Double-size the contention window every retransmission until reach </a:t>
            </a:r>
            <a:r>
              <a:rPr lang="en-US" altLang="ja-JP" sz="1200" dirty="0" err="1">
                <a:sym typeface="Wingdings" panose="05000000000000000000" pitchFamily="2" charset="2"/>
              </a:rPr>
              <a:t>CW_max</a:t>
            </a:r>
            <a:endParaRPr lang="en-US" altLang="ja-JP" sz="1200" dirty="0">
              <a:sym typeface="Wingdings" panose="05000000000000000000" pitchFamily="2" charset="2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>
                <a:sym typeface="Wingdings" panose="05000000000000000000" pitchFamily="2" charset="2"/>
              </a:rPr>
              <a:t>The larger the random </a:t>
            </a:r>
            <a:r>
              <a:rPr lang="en-US" altLang="ja-JP" sz="1400" dirty="0" err="1">
                <a:sym typeface="Wingdings" panose="05000000000000000000" pitchFamily="2" charset="2"/>
              </a:rPr>
              <a:t>backoff</a:t>
            </a:r>
            <a:r>
              <a:rPr lang="en-US" altLang="ja-JP" sz="1400" dirty="0">
                <a:sym typeface="Wingdings" panose="05000000000000000000" pitchFamily="2" charset="2"/>
              </a:rPr>
              <a:t> time, more chances that the channel to be preempted by other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>
                <a:sym typeface="Wingdings" panose="05000000000000000000" pitchFamily="2" charset="2"/>
              </a:rPr>
              <a:t>Once channel busy is report by its PHY, the </a:t>
            </a:r>
            <a:r>
              <a:rPr lang="en-US" altLang="ja-JP" sz="1400" dirty="0" err="1">
                <a:sym typeface="Wingdings" panose="05000000000000000000" pitchFamily="2" charset="2"/>
              </a:rPr>
              <a:t>backoff</a:t>
            </a:r>
            <a:r>
              <a:rPr lang="en-US" altLang="ja-JP" sz="1400" dirty="0">
                <a:sym typeface="Wingdings" panose="05000000000000000000" pitchFamily="2" charset="2"/>
              </a:rPr>
              <a:t> time countdown is suspended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ja-JP" sz="1200" dirty="0">
                <a:sym typeface="Wingdings" panose="05000000000000000000" pitchFamily="2" charset="2"/>
              </a:rPr>
              <a:t>Max TXOP of AC_VI: 3.008 </a:t>
            </a:r>
            <a:r>
              <a:rPr lang="en-US" altLang="ja-JP" sz="1200" dirty="0" err="1">
                <a:sym typeface="Wingdings" panose="05000000000000000000" pitchFamily="2" charset="2"/>
              </a:rPr>
              <a:t>ms</a:t>
            </a:r>
            <a:r>
              <a:rPr lang="en-US" altLang="ja-JP" sz="1200" dirty="0">
                <a:sym typeface="Wingdings" panose="05000000000000000000" pitchFamily="2" charset="2"/>
              </a:rPr>
              <a:t>, which is not marginal wait time for real time traffic</a:t>
            </a:r>
            <a:endParaRPr lang="en-US" sz="14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It seems that 802.11 retransmission makes negative effect to the worst case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Let us assess the issue with experiment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4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Latency measurement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Experiment setup: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Use case: Real-time mobile gaming 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Topology: One AP and three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Channel: 20 MHz 11g at Channel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Tx power: 20 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Venue: office building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Wi-Fi card brands: from multiple vendors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Traffic: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STA1 (DUT) </a:t>
            </a:r>
            <a:r>
              <a:rPr lang="en-US" sz="1400" dirty="0">
                <a:sym typeface="Wingdings" panose="05000000000000000000" pitchFamily="2" charset="2"/>
              </a:rPr>
              <a:t>AP: Packet size (500 bytes) VI UDP at 1Mb/s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STA2 (interferer) </a:t>
            </a:r>
            <a:r>
              <a:rPr lang="en-US" sz="1400" dirty="0">
                <a:sym typeface="Wingdings" panose="05000000000000000000" pitchFamily="2" charset="2"/>
              </a:rPr>
              <a:t>AP: Packet size (1500 bytes) VI UDP interference</a:t>
            </a: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STA3 (interferer) </a:t>
            </a:r>
            <a:r>
              <a:rPr lang="en-US" sz="1400" dirty="0">
                <a:sym typeface="Wingdings" panose="05000000000000000000" pitchFamily="2" charset="2"/>
              </a:rPr>
              <a:t>AP: Packet size(1500 bytes) VI UDP interference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anose="05000000000000000000" pitchFamily="2" charset="2"/>
              </a:rPr>
              <a:t>The traffic load at STA2 and STA3 vary to simulate different channel occupancy levels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Experiment time: 1000s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4B15FF-0085-4BEF-9BE4-6552E58048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751" y="1828800"/>
            <a:ext cx="3905249" cy="253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473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Latency measurement at STA 1 (DUT)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AD19C5C-AC02-4576-A1F3-934A41413E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975348"/>
              </p:ext>
            </p:extLst>
          </p:nvPr>
        </p:nvGraphicFramePr>
        <p:xfrm>
          <a:off x="1037645" y="1944350"/>
          <a:ext cx="7153670" cy="379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8319">
                  <a:extLst>
                    <a:ext uri="{9D8B030D-6E8A-4147-A177-3AD203B41FA5}">
                      <a16:colId xmlns:a16="http://schemas.microsoft.com/office/drawing/2014/main" val="2590669540"/>
                    </a:ext>
                  </a:extLst>
                </a:gridCol>
                <a:gridCol w="1625117">
                  <a:extLst>
                    <a:ext uri="{9D8B030D-6E8A-4147-A177-3AD203B41FA5}">
                      <a16:colId xmlns:a16="http://schemas.microsoft.com/office/drawing/2014/main" val="150159892"/>
                    </a:ext>
                  </a:extLst>
                </a:gridCol>
                <a:gridCol w="1625117">
                  <a:extLst>
                    <a:ext uri="{9D8B030D-6E8A-4147-A177-3AD203B41FA5}">
                      <a16:colId xmlns:a16="http://schemas.microsoft.com/office/drawing/2014/main" val="2008841829"/>
                    </a:ext>
                  </a:extLst>
                </a:gridCol>
                <a:gridCol w="1625117">
                  <a:extLst>
                    <a:ext uri="{9D8B030D-6E8A-4147-A177-3AD203B41FA5}">
                      <a16:colId xmlns:a16="http://schemas.microsoft.com/office/drawing/2014/main" val="7927694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Interference traffic load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STA2: 10Mb/s VI STA3: 10Mb/s VI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STA2: 15Mb/s VI STA3: 15Mb/s VI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STA2: 20Mb/s VI STA3: 20Mb/s VI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505841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# retransmitted frames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10237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11935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11873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56197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Max retransmission time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21.87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80.47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208.11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450755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/>
                        <a:t>Pr</a:t>
                      </a:r>
                      <a:r>
                        <a:rPr lang="en-US" sz="1200" dirty="0"/>
                        <a:t>(retransmission time ≥ 10 </a:t>
                      </a:r>
                      <a:r>
                        <a:rPr lang="en-US" sz="1200" dirty="0" err="1"/>
                        <a:t>ms</a:t>
                      </a:r>
                      <a:r>
                        <a:rPr lang="en-US" sz="1200" dirty="0"/>
                        <a:t>)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0.19%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0.94%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11.18%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088041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# retransmission attempts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10679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12617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13194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502401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Max re-contention time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18.3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80.35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208.00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812592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Average re-contention time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0.93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1.61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3.86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924662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Pr</a:t>
                      </a:r>
                      <a:r>
                        <a:rPr lang="en-US" sz="1200" dirty="0"/>
                        <a:t>(re-contention time ≥ 5 </a:t>
                      </a:r>
                      <a:r>
                        <a:rPr lang="en-US" sz="1200" dirty="0" err="1"/>
                        <a:t>ms</a:t>
                      </a:r>
                      <a:r>
                        <a:rPr lang="en-US" sz="1200" dirty="0"/>
                        <a:t>)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0.73%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4.91%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26.14%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290564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Pr</a:t>
                      </a:r>
                      <a:r>
                        <a:rPr lang="en-US" sz="1200" dirty="0"/>
                        <a:t>(re-contention time ≥ 10 </a:t>
                      </a:r>
                      <a:r>
                        <a:rPr lang="en-US" sz="1200" dirty="0" err="1"/>
                        <a:t>ms</a:t>
                      </a:r>
                      <a:r>
                        <a:rPr lang="en-US" sz="1200" dirty="0"/>
                        <a:t>)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0.14%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0.65%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9.41%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987411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Duration of data frame*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0.108 ~ 0.148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0.108 ~ 0.148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0.108 ~ 0.212 </a:t>
                      </a:r>
                      <a:r>
                        <a:rPr lang="en-US" sz="1200" dirty="0" err="1"/>
                        <a:t>ms</a:t>
                      </a:r>
                      <a:endParaRPr lang="en-US" sz="1200" dirty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44672943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CF9F39-67CC-4772-AF59-ECAB56FEEB40}"/>
              </a:ext>
            </a:extLst>
          </p:cNvPr>
          <p:cNvSpPr txBox="1"/>
          <p:nvPr/>
        </p:nvSpPr>
        <p:spPr>
          <a:xfrm>
            <a:off x="1023592" y="5791200"/>
            <a:ext cx="3853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* The duration of data frame is 0.108 </a:t>
            </a:r>
            <a:r>
              <a:rPr lang="en-US" sz="1200" dirty="0" err="1">
                <a:solidFill>
                  <a:schemeClr val="tx1"/>
                </a:solidFill>
              </a:rPr>
              <a:t>ms</a:t>
            </a:r>
            <a:r>
              <a:rPr lang="en-US" sz="1200" dirty="0">
                <a:solidFill>
                  <a:schemeClr val="tx1"/>
                </a:solidFill>
              </a:rPr>
              <a:t> at 54 Mb/s bit rate</a:t>
            </a:r>
          </a:p>
          <a:p>
            <a:r>
              <a:rPr lang="en-US" sz="1200" dirty="0">
                <a:solidFill>
                  <a:schemeClr val="tx1"/>
                </a:solidFill>
              </a:rPr>
              <a:t>The average RSSI at AP from STA1 is -49 dBm.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66E326-30CB-438A-B688-2634C2F6A0E8}"/>
              </a:ext>
            </a:extLst>
          </p:cNvPr>
          <p:cNvSpPr/>
          <p:nvPr/>
        </p:nvSpPr>
        <p:spPr>
          <a:xfrm>
            <a:off x="4876800" y="5791200"/>
            <a:ext cx="419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>
              <a:spcBef>
                <a:spcPts val="600"/>
              </a:spcBef>
            </a:pPr>
            <a:r>
              <a:rPr lang="en-US" sz="1200" kern="0" dirty="0">
                <a:solidFill>
                  <a:schemeClr val="tx1"/>
                </a:solidFill>
                <a:latin typeface="Times New Roman"/>
                <a:ea typeface="MS Gothic"/>
              </a:rPr>
              <a:t>Re-contention time: time to gain channel access for a retransmission attempt.</a:t>
            </a:r>
          </a:p>
          <a:p>
            <a:r>
              <a:rPr lang="en-US" sz="1200" dirty="0">
                <a:solidFill>
                  <a:schemeClr val="tx1"/>
                </a:solidFill>
                <a:sym typeface="Wingdings" panose="05000000000000000000" pitchFamily="2" charset="2"/>
              </a:rPr>
              <a:t>Retransmission time: time to recover from a </a:t>
            </a:r>
            <a:r>
              <a:rPr lang="en-US" sz="1200" dirty="0" err="1">
                <a:solidFill>
                  <a:schemeClr val="tx1"/>
                </a:solidFill>
                <a:sym typeface="Wingdings" panose="05000000000000000000" pitchFamily="2" charset="2"/>
              </a:rPr>
              <a:t>tx</a:t>
            </a:r>
            <a:r>
              <a:rPr lang="en-US" sz="1200" dirty="0">
                <a:solidFill>
                  <a:schemeClr val="tx1"/>
                </a:solidFill>
                <a:sym typeface="Wingdings" panose="05000000000000000000" pitchFamily="2" charset="2"/>
              </a:rPr>
              <a:t> failure.</a:t>
            </a:r>
          </a:p>
        </p:txBody>
      </p:sp>
    </p:spTree>
    <p:extLst>
      <p:ext uri="{BB962C8B-B14F-4D97-AF65-F5344CB8AC3E}">
        <p14:creationId xmlns:p14="http://schemas.microsoft.com/office/powerpoint/2010/main" val="507439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of measurement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result in the worst case (STA2: 20Mb/s VI, STA3: 20Mb/s VI) shows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STA 1 (DUT) has 11873 retransmitted frames, among which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err="1"/>
              <a:t>Pr</a:t>
            </a:r>
            <a:r>
              <a:rPr lang="en-US" sz="1400" dirty="0"/>
              <a:t>(retransmission time ≥ 10 </a:t>
            </a:r>
            <a:r>
              <a:rPr lang="en-US" sz="1400" dirty="0" err="1"/>
              <a:t>ms</a:t>
            </a:r>
            <a:r>
              <a:rPr lang="en-US" sz="1400" dirty="0"/>
              <a:t>) = 11.18%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Max retransmission time = 208.11 </a:t>
            </a:r>
            <a:r>
              <a:rPr lang="en-US" sz="1400" dirty="0" err="1"/>
              <a:t>ms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STA 1 (DUT) generates 250000 VI frames during the experiment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0.53% of VI frames does not meet the latency requirement (&lt; 10 </a:t>
            </a:r>
            <a:r>
              <a:rPr lang="en-US" sz="1400" dirty="0" err="1"/>
              <a:t>ms</a:t>
            </a:r>
            <a:r>
              <a:rPr lang="en-US" sz="1400" dirty="0"/>
              <a:t>) due to retransmission alone.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If using the deterministic service, those 0.53% of VI frames will be dropped, which violates the frame (packet) loss requirement (&lt; 0.1%).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Retransmission time by itself does not satisfy the worst-case latency requirement.</a:t>
            </a:r>
          </a:p>
          <a:p>
            <a:pPr marL="457200" lvl="1" indent="0"/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57200" lvl="1" indent="0"/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B0CC9D4-9F13-4ACD-B3A9-8365D49F03C8}"/>
              </a:ext>
            </a:extLst>
          </p:cNvPr>
          <p:cNvGrpSpPr/>
          <p:nvPr/>
        </p:nvGrpSpPr>
        <p:grpSpPr>
          <a:xfrm>
            <a:off x="1767941" y="4599801"/>
            <a:ext cx="5682729" cy="1115199"/>
            <a:chOff x="1730635" y="4267200"/>
            <a:chExt cx="5682729" cy="1115199"/>
          </a:xfrm>
        </p:grpSpPr>
        <p:pic>
          <p:nvPicPr>
            <p:cNvPr id="13" name="table">
              <a:extLst>
                <a:ext uri="{FF2B5EF4-FFF2-40B4-BE49-F238E27FC236}">
                  <a16:creationId xmlns:a16="http://schemas.microsoft.com/office/drawing/2014/main" id="{39E3C9F8-7A49-4A4F-88AB-33D34B681D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71564"/>
            <a:stretch/>
          </p:blipFill>
          <p:spPr>
            <a:xfrm>
              <a:off x="1730635" y="4267200"/>
              <a:ext cx="5682729" cy="8382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9F4D405-16E2-4014-91A3-5FFC688FDA61}"/>
                </a:ext>
              </a:extLst>
            </p:cNvPr>
            <p:cNvSpPr txBox="1"/>
            <p:nvPr/>
          </p:nvSpPr>
          <p:spPr>
            <a:xfrm>
              <a:off x="3085306" y="5105400"/>
              <a:ext cx="2971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Latency requirement of real-time gaming [2]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9028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be done to minimize retransmission time?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>
                <a:solidFill>
                  <a:schemeClr val="tx1"/>
                </a:solidFill>
              </a:rPr>
              <a:t>Goal: minimize the re-contention time for retransmission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No </a:t>
            </a:r>
            <a:r>
              <a:rPr lang="en-US" sz="1800" dirty="0" err="1">
                <a:solidFill>
                  <a:schemeClr val="tx1"/>
                </a:solidFill>
              </a:rPr>
              <a:t>backoff</a:t>
            </a:r>
            <a:r>
              <a:rPr lang="en-US" sz="1800" dirty="0">
                <a:solidFill>
                  <a:schemeClr val="tx1"/>
                </a:solidFill>
              </a:rPr>
              <a:t> time is needed if the channel is kept occupied by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If the transmission failure is not caused by the contention collision, it is meaningless to have extra </a:t>
            </a:r>
            <a:r>
              <a:rPr lang="en-US" sz="1600" dirty="0" err="1">
                <a:solidFill>
                  <a:schemeClr val="tx1"/>
                </a:solidFill>
              </a:rPr>
              <a:t>backoff</a:t>
            </a:r>
            <a:r>
              <a:rPr lang="en-US" sz="1600" dirty="0">
                <a:solidFill>
                  <a:schemeClr val="tx1"/>
                </a:solidFill>
              </a:rPr>
              <a:t>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tx1"/>
                </a:solidFill>
              </a:rPr>
              <a:t>Backoff</a:t>
            </a:r>
            <a:r>
              <a:rPr lang="en-US" sz="1800" dirty="0">
                <a:solidFill>
                  <a:schemeClr val="tx1"/>
                </a:solidFill>
              </a:rPr>
              <a:t> time is needed when retransmission occurs due to contention collision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2331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60969</TotalTime>
  <Words>1776</Words>
  <Application>Microsoft Office PowerPoint</Application>
  <PresentationFormat>On-screen Show (4:3)</PresentationFormat>
  <Paragraphs>307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Tahoma</vt:lpstr>
      <vt:lpstr>Times New Roman</vt:lpstr>
      <vt:lpstr>Office Theme</vt:lpstr>
      <vt:lpstr>Discussion on RTA retransmission</vt:lpstr>
      <vt:lpstr>Objective</vt:lpstr>
      <vt:lpstr>Introduction</vt:lpstr>
      <vt:lpstr>Latency portions affecting worst-case latency</vt:lpstr>
      <vt:lpstr>How retransmission time affects the latency </vt:lpstr>
      <vt:lpstr>Latency measurement</vt:lpstr>
      <vt:lpstr>Latency measurement at STA 1 (DUT)</vt:lpstr>
      <vt:lpstr>Discussion of measurement results</vt:lpstr>
      <vt:lpstr>What can be done to minimize retransmission time?</vt:lpstr>
      <vt:lpstr>Potential solutions</vt:lpstr>
      <vt:lpstr>Potential solutions</vt:lpstr>
      <vt:lpstr>Summary</vt:lpstr>
      <vt:lpstr>Straw Poll #1</vt:lpstr>
      <vt:lpstr>Straw Poll #2</vt:lpstr>
      <vt:lpstr>References</vt:lpstr>
      <vt:lpstr>Appendix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Hashemi, Morteza</dc:creator>
  <cp:lastModifiedBy>Xin, Liangxiao</cp:lastModifiedBy>
  <cp:revision>670</cp:revision>
  <cp:lastPrinted>1601-01-01T00:00:00Z</cp:lastPrinted>
  <dcterms:created xsi:type="dcterms:W3CDTF">2018-07-24T22:57:41Z</dcterms:created>
  <dcterms:modified xsi:type="dcterms:W3CDTF">2019-11-11T18:44:24Z</dcterms:modified>
</cp:coreProperties>
</file>