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299" r:id="rId4"/>
    <p:sldId id="293" r:id="rId5"/>
    <p:sldId id="294" r:id="rId6"/>
    <p:sldId id="302" r:id="rId7"/>
    <p:sldId id="277" r:id="rId8"/>
    <p:sldId id="303" r:id="rId9"/>
    <p:sldId id="295" r:id="rId10"/>
    <p:sldId id="297" r:id="rId11"/>
    <p:sldId id="291" r:id="rId12"/>
    <p:sldId id="292" r:id="rId13"/>
    <p:sldId id="298" r:id="rId14"/>
    <p:sldId id="270" r:id="rId15"/>
    <p:sldId id="283" r:id="rId16"/>
    <p:sldId id="276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04" autoAdjust="0"/>
    <p:restoredTop sz="94660"/>
  </p:normalViewPr>
  <p:slideViewPr>
    <p:cSldViewPr>
      <p:cViewPr varScale="1">
        <p:scale>
          <a:sx n="115" d="100"/>
          <a:sy n="115" d="100"/>
        </p:scale>
        <p:origin x="132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669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275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09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86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085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59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755650" y="325438"/>
            <a:ext cx="7632700" cy="871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650" y="1628775"/>
            <a:ext cx="7632700" cy="4194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686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802.11-19/1883r0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Nov</a:t>
            </a:r>
            <a:r>
              <a:rPr lang="en-US" sz="1800" b="1" dirty="0" smtClean="0"/>
              <a:t> 2019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477000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5.bin"/><Relationship Id="rId7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3.emf"/><Relationship Id="rId4" Type="http://schemas.openxmlformats.org/officeDocument/2006/relationships/package" Target="../embeddings/Microsoft_Visio___4.vsd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emf"/><Relationship Id="rId5" Type="http://schemas.openxmlformats.org/officeDocument/2006/relationships/package" Target="../embeddings/Microsoft_Visio___6.vsdx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1.vsdx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Visio___2.vsdx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image" Target="../media/image9.emf"/><Relationship Id="rId4" Type="http://schemas.openxmlformats.org/officeDocument/2006/relationships/package" Target="../embeddings/Microsoft_Visio___3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9" y="81314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802.11be Preamble and Auto-Detection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Analysis and Comparison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42576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2019-11-0</a:t>
            </a:r>
            <a:r>
              <a:rPr lang="en-US" altLang="zh-CN" sz="2000" b="0" dirty="0" smtClean="0"/>
              <a:t>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26595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988319"/>
              </p:ext>
            </p:extLst>
          </p:nvPr>
        </p:nvGraphicFramePr>
        <p:xfrm>
          <a:off x="720725" y="2743200"/>
          <a:ext cx="8080375" cy="419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0" name="Document" r:id="rId5" imgW="8586668" imgH="4462443" progId="Word.Document.8">
                  <p:embed/>
                </p:oleObj>
              </mc:Choice>
              <mc:Fallback>
                <p:oleObj name="Document" r:id="rId5" imgW="8586668" imgH="44624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2743200"/>
                        <a:ext cx="8080375" cy="4194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sz="1800" dirty="0" smtClean="0"/>
              <a:t>Several contribution propose to use PPDU/standard version to differentiate 11be and 11be+ PPDU.</a:t>
            </a:r>
          </a:p>
          <a:p>
            <a:r>
              <a:rPr lang="en-US" sz="1800" dirty="0" smtClean="0"/>
              <a:t>If this is applied, we prefer the Rx can get the PPDU/standard version early enough. Hence we either prefer 1 symbol SIG-1, or 2 symbols SIG-1 where PPDU version is with its own CRC and tail in the 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symbol. </a:t>
            </a: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Contents of SIG-1</a:t>
            </a:r>
            <a:endParaRPr lang="en-US" dirty="0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159677"/>
              </p:ext>
            </p:extLst>
          </p:nvPr>
        </p:nvGraphicFramePr>
        <p:xfrm>
          <a:off x="609600" y="2817813"/>
          <a:ext cx="7162800" cy="186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5" name="Visio" r:id="rId4" imgW="5867305" imgH="1523905" progId="Visio.Drawing.15">
                  <p:embed/>
                </p:oleObj>
              </mc:Choice>
              <mc:Fallback>
                <p:oleObj name="Visio" r:id="rId4" imgW="5867305" imgH="1523905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17813"/>
                        <a:ext cx="7162800" cy="1862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66800" y="5029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032729"/>
              </p:ext>
            </p:extLst>
          </p:nvPr>
        </p:nvGraphicFramePr>
        <p:xfrm>
          <a:off x="685800" y="4572000"/>
          <a:ext cx="6310721" cy="190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6" name="Visio" r:id="rId7" imgW="5305520" imgH="1600200" progId="Visio.Drawing.15">
                  <p:embed/>
                </p:oleObj>
              </mc:Choice>
              <mc:Fallback>
                <p:oleObj name="Visio" r:id="rId7" imgW="5305520" imgH="160020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572000"/>
                        <a:ext cx="6310721" cy="1903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254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Observations and Conclusions</a:t>
            </a:r>
            <a:endParaRPr lang="en-US" kern="0" dirty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52500" y="1596526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We have further analyze three options assuming RL-SIG is applied.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Opt 0: L-SIG+RL-SIG with length % 3=0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Opt 1: L-SIG+RL-SIG with length % 3= 1 or 2, and the second symbol after L-SIG is QBPSK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Opt 2: L-SIG+SIG-1+RL-SIG with length %3=1 or 2, exchange the order of RL-SIG and SIG-1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sz="1400" b="0" kern="0" dirty="0" smtClean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  <a:ea typeface="Times New Roman"/>
                <a:cs typeface="Times New Roman"/>
              </a:rPr>
              <a:t>We have shown the false probability issue caused by Opt 0, and shown the feasibility of Opt 1 and Opt 2</a:t>
            </a:r>
            <a:r>
              <a:rPr lang="en-US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.</a:t>
            </a:r>
            <a:endParaRPr lang="en-US" sz="1800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58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apply the following auto-detection methods for 11be:</a:t>
            </a:r>
          </a:p>
          <a:p>
            <a:pPr lvl="1"/>
            <a:r>
              <a:rPr lang="en-US" altLang="zh-CN" dirty="0">
                <a:ea typeface="Times New Roman"/>
                <a:cs typeface="Times New Roman"/>
              </a:rPr>
              <a:t>L-SIG + RL-SIG </a:t>
            </a:r>
            <a:r>
              <a:rPr lang="en-US" altLang="zh-CN" dirty="0" smtClean="0">
                <a:ea typeface="Times New Roman"/>
                <a:cs typeface="Times New Roman"/>
              </a:rPr>
              <a:t>with length % 3 =1 + QBPSK modulated SIG-1 symbol</a:t>
            </a:r>
          </a:p>
          <a:p>
            <a:pPr lvl="1"/>
            <a:r>
              <a:rPr lang="en-US" dirty="0" smtClean="0">
                <a:cs typeface="Times New Roman"/>
              </a:rPr>
              <a:t>SIG-1 symbol contents are TBD.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07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apply the following auto-detection methods for 11be:</a:t>
            </a:r>
          </a:p>
          <a:p>
            <a:pPr lvl="1"/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L-SIG+SIG-1+RL-SIG with length %3=1 or 2 </a:t>
            </a:r>
            <a:endParaRPr lang="en-US" altLang="zh-CN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/>
            <a:r>
              <a:rPr lang="en-US" dirty="0" smtClean="0">
                <a:cs typeface="Times New Roman"/>
              </a:rPr>
              <a:t>SIG-1 is different from L-SIG</a:t>
            </a:r>
          </a:p>
          <a:p>
            <a:pPr lvl="1"/>
            <a:r>
              <a:rPr lang="en-US" dirty="0" smtClean="0">
                <a:cs typeface="Times New Roman"/>
              </a:rPr>
              <a:t>SIG-1 symbol contents are TBD.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914400" y="1752600"/>
            <a:ext cx="7391400" cy="4495800"/>
          </a:xfrm>
          <a:prstGeom prst="rect">
            <a:avLst/>
          </a:prstGeom>
          <a:noFill/>
          <a:ln/>
        </p:spPr>
        <p:txBody>
          <a:bodyPr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[1] </a:t>
            </a:r>
            <a:r>
              <a:rPr lang="en-US" sz="1600" b="0" kern="0" dirty="0"/>
              <a:t>IEEE 802.11-19/1099r0 preamble structure in </a:t>
            </a:r>
            <a:r>
              <a:rPr lang="en-US" sz="1600" b="0" kern="0" dirty="0" smtClean="0"/>
              <a:t>11be</a:t>
            </a:r>
            <a:r>
              <a:rPr lang="en-US" sz="1600" b="0" kern="0" dirty="0"/>
              <a:t>, Ross Jian Yu (Huawei)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[2] IEEE 802.11-19/1142 Discussion on the Preamble for </a:t>
            </a:r>
            <a:r>
              <a:rPr lang="en-US" sz="1600" b="0" kern="0" dirty="0"/>
              <a:t>11be, </a:t>
            </a:r>
            <a:r>
              <a:rPr lang="en-US" sz="1600" b="0" kern="0" dirty="0" err="1"/>
              <a:t>Dongguk</a:t>
            </a:r>
            <a:r>
              <a:rPr lang="en-US" sz="1600" b="0" kern="0" dirty="0"/>
              <a:t> Lim (LGE)</a:t>
            </a:r>
            <a:endParaRPr lang="en-US" sz="1600" b="0" kern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[3] IEEE 802.11-15/0643r0 auto-detection with signature </a:t>
            </a:r>
            <a:r>
              <a:rPr lang="en-US" sz="1600" b="0" kern="0" dirty="0"/>
              <a:t>symbol, Sriram Venkateswaran (Broadcom)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[4] IEEE 802.11-10/0549r2 </a:t>
            </a:r>
            <a:r>
              <a:rPr lang="en-US" sz="1600" b="0" kern="0" dirty="0" err="1" smtClean="0"/>
              <a:t>TGac</a:t>
            </a:r>
            <a:r>
              <a:rPr lang="en-US" sz="1600" b="0" kern="0" dirty="0" smtClean="0"/>
              <a:t> Preamble Auto-Detection </a:t>
            </a:r>
            <a:r>
              <a:rPr lang="en-US" sz="1600" b="0" kern="0" dirty="0"/>
              <a:t>Comparisons, Hongyuan Zhang (Marvell)</a:t>
            </a:r>
            <a:endParaRPr lang="en-US" sz="1600" b="0" kern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[5] IEEE </a:t>
            </a:r>
            <a:r>
              <a:rPr lang="en-US" sz="1600" b="0" kern="0" dirty="0"/>
              <a:t>802.11-19/1214r0 Preamble Design Consideration for 802.11be, Rui Yang (</a:t>
            </a:r>
            <a:r>
              <a:rPr lang="en-US" sz="1600" b="0" kern="0" dirty="0" err="1"/>
              <a:t>InterDigital</a:t>
            </a:r>
            <a:r>
              <a:rPr lang="en-US" sz="1600" b="0" kern="0" dirty="0"/>
              <a:t>)	</a:t>
            </a:r>
            <a:endParaRPr lang="en-US" sz="1600" b="0" kern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[6] IEEE 802.11-19/1021</a:t>
            </a:r>
            <a:r>
              <a:rPr lang="en-US" altLang="zh-CN" sz="1600" b="0" kern="0" dirty="0" smtClean="0"/>
              <a:t>r1 </a:t>
            </a:r>
            <a:r>
              <a:rPr lang="en-US" altLang="zh-CN" sz="1600" b="0" kern="0" dirty="0"/>
              <a:t>Preamble Design Harmonization, Sameer Vermani (Qualcomm)</a:t>
            </a:r>
            <a:endParaRPr lang="en-US" altLang="zh-CN" sz="1600" b="0" kern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[7] IEEE 802.11-19/1085r0 High-level EHT Preamble Structure</a:t>
            </a:r>
            <a:r>
              <a:rPr lang="en-US" sz="1600" b="0" kern="0" dirty="0"/>
              <a:t>, </a:t>
            </a:r>
            <a:r>
              <a:rPr lang="en-US" sz="1600" b="0" kern="0" dirty="0" smtClean="0"/>
              <a:t>Rui </a:t>
            </a:r>
            <a:r>
              <a:rPr lang="en-US" sz="1600" b="0" kern="0" dirty="0"/>
              <a:t>Cao (Marvell)</a:t>
            </a:r>
            <a:endParaRPr lang="en-US" sz="1600" b="0" kern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[8] IEEE 802.11-19/1486r1 Further Discussion for </a:t>
            </a:r>
            <a:r>
              <a:rPr lang="en-US" sz="1600" b="0" kern="0" dirty="0"/>
              <a:t>11be Preamble, </a:t>
            </a:r>
            <a:r>
              <a:rPr lang="en-US" sz="1600" b="0" kern="0" dirty="0" err="1"/>
              <a:t>Dongguk</a:t>
            </a:r>
            <a:r>
              <a:rPr lang="en-US" sz="1600" b="0" kern="0" dirty="0"/>
              <a:t> Lim (LGE)</a:t>
            </a:r>
            <a:endParaRPr lang="en-US" sz="1600" b="0" kern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[9] IEEE 802.11-19/1556r0 Lean PHY </a:t>
            </a:r>
            <a:r>
              <a:rPr lang="en-US" sz="1600" b="0" kern="0" dirty="0"/>
              <a:t>for EHT, </a:t>
            </a:r>
            <a:r>
              <a:rPr lang="en-US" sz="1600" b="0" kern="0" dirty="0" smtClean="0"/>
              <a:t>Miguel </a:t>
            </a:r>
            <a:r>
              <a:rPr lang="en-US" sz="1600" b="0" kern="0" dirty="0"/>
              <a:t>Lopez (Ericsson)</a:t>
            </a:r>
            <a:endParaRPr lang="en-US" sz="1600" b="0" kern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[10] IEEE 802.11-19/1540r0 EHT </a:t>
            </a:r>
            <a:r>
              <a:rPr lang="en-US" sz="1600" b="0" kern="0" dirty="0"/>
              <a:t>Preamble Design, Rui Cao (Marvell)</a:t>
            </a:r>
            <a:endParaRPr lang="en-US" sz="1600" b="0" kern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[11] </a:t>
            </a:r>
            <a:r>
              <a:rPr lang="en-US" sz="1600" b="0" kern="0" dirty="0"/>
              <a:t>IEEE 802.11-19/1519r0 Forward Compatibility for </a:t>
            </a:r>
            <a:r>
              <a:rPr lang="en-US" sz="1600" b="0" kern="0" dirty="0" err="1"/>
              <a:t>WiFi</a:t>
            </a:r>
            <a:r>
              <a:rPr lang="en-US" sz="1600" b="0" kern="0" dirty="0"/>
              <a:t> Preamble Design, Sameer Vermani (Qualcomm)</a:t>
            </a:r>
            <a:endParaRPr lang="en-US" sz="1600" b="0" kern="0" dirty="0" smtClean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[12] IEEE </a:t>
            </a:r>
            <a:r>
              <a:rPr lang="en-US" sz="1600" b="0" kern="0" dirty="0"/>
              <a:t>802.11-19/1516r0 11be Preamble </a:t>
            </a:r>
            <a:r>
              <a:rPr lang="en-US" sz="1600" b="0" kern="0" dirty="0" smtClean="0"/>
              <a:t>Structure, Xiaogang Chen (Intel)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/>
              <a:t>[13] IEEE 802.11-19/1511r0 preamble </a:t>
            </a:r>
            <a:r>
              <a:rPr lang="en-US" sz="1600" b="0" kern="0" dirty="0" err="1"/>
              <a:t>autodetection</a:t>
            </a:r>
            <a:r>
              <a:rPr lang="en-US" sz="1600" b="0" kern="0" dirty="0"/>
              <a:t> for </a:t>
            </a:r>
            <a:r>
              <a:rPr lang="en-US" sz="1600" b="0" kern="0" dirty="0" smtClean="0"/>
              <a:t>11be, Lei Huang (Panasonic)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[14] IEEE 802.11-19/1497r0 Auto-detection in 11be, Si-Chan Noh (</a:t>
            </a:r>
            <a:r>
              <a:rPr lang="en-US" sz="1600" b="0" kern="0" dirty="0" err="1" smtClean="0"/>
              <a:t>Newratek</a:t>
            </a:r>
            <a:r>
              <a:rPr lang="en-US" sz="1600" b="0" kern="0" dirty="0" smtClean="0"/>
              <a:t>)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[14] IEEE 802.11-19/1488r0 Auto-detection in 11be, Ross Jian Yu (Huawei)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Simulation </a:t>
            </a:r>
            <a:r>
              <a:rPr lang="en-US" altLang="zh-CN" dirty="0">
                <a:solidFill>
                  <a:schemeClr val="tx1"/>
                </a:solidFill>
              </a:rPr>
              <a:t>C</a:t>
            </a:r>
            <a:r>
              <a:rPr lang="en-US" altLang="zh-CN" dirty="0" smtClean="0">
                <a:solidFill>
                  <a:schemeClr val="tx1"/>
                </a:solidFill>
              </a:rPr>
              <a:t>onfigurations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141485"/>
              </p:ext>
            </p:extLst>
          </p:nvPr>
        </p:nvGraphicFramePr>
        <p:xfrm>
          <a:off x="1562100" y="2819400"/>
          <a:ext cx="6096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Bandwidth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20 MHz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Channel model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TGn/TGac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UL/DL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DL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Channel condition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NLOS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Antennas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1x1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CFO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 smtClean="0"/>
                        <a:t>20 ppm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1066800" y="1828800"/>
            <a:ext cx="7086600" cy="73874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To show the performance of different options, we simulate them. Some simulation configurations are shown here.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420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Recap: </a:t>
            </a:r>
            <a:r>
              <a:rPr lang="en-IE" dirty="0" smtClean="0">
                <a:solidFill>
                  <a:schemeClr val="tx1"/>
                </a:solidFill>
              </a:rPr>
              <a:t>Auto-Detection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4744" y="5728494"/>
            <a:ext cx="7315200" cy="838200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dk1"/>
                </a:solidFill>
                <a:ea typeface="Times New Roman"/>
                <a:cs typeface="Times New Roman"/>
              </a:rPr>
              <a:t>Auto-detection is implemented in the dashed rectangle. The main methods include detecting RL-SIG, detecting BPSK/QBPSK, checking SIG, etc.</a:t>
            </a:r>
            <a:endParaRPr lang="en-US" sz="1600" kern="1200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84733"/>
              </p:ext>
            </p:extLst>
          </p:nvPr>
        </p:nvGraphicFramePr>
        <p:xfrm>
          <a:off x="2085786" y="1444522"/>
          <a:ext cx="5048628" cy="412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9" name="Visio" r:id="rId5" imgW="5429250" imgH="4448270" progId="Visio.Drawing.15">
                  <p:embed/>
                </p:oleObj>
              </mc:Choice>
              <mc:Fallback>
                <p:oleObj name="Visio" r:id="rId5" imgW="5429250" imgH="444827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85786" y="1444522"/>
                        <a:ext cx="5048628" cy="4129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22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0010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hape 94"/>
          <p:cNvSpPr txBox="1">
            <a:spLocks noGrp="1"/>
          </p:cNvSpPr>
          <p:nvPr>
            <p:ph idx="1"/>
          </p:nvPr>
        </p:nvSpPr>
        <p:spPr>
          <a:xfrm>
            <a:off x="723900" y="1143001"/>
            <a:ext cx="7772400" cy="3429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Previously, we compare the performance using masked RL-SIG. The masked RL-SIG shows good performance regarding both miss and false probability. </a:t>
            </a:r>
          </a:p>
          <a:p>
            <a:pPr lvl="0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have received some feedbacks that an exact repetition of L-SIG is preferred. Here we further evaluate the performance if RL-SIG is applied.</a:t>
            </a:r>
          </a:p>
          <a:p>
            <a:pPr lvl="0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Here we consider three </a:t>
            </a: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options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Opt 0: L-SIG+RL-SIG with length % 3=0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Opt 1: L-SIG+RL-SIG with length % 3= 1 or 2, and the second symbol after L-SIG is QBPSK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Opt 2: L-SIG+SIG-1+RL-SIG with length %3=1 or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2, exchange the order of RL-SIG and SIG-1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90875" y="4638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648155"/>
              </p:ext>
            </p:extLst>
          </p:nvPr>
        </p:nvGraphicFramePr>
        <p:xfrm>
          <a:off x="2245518" y="4572000"/>
          <a:ext cx="4729163" cy="1762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0" name="Visio" r:id="rId5" imgW="5419820" imgH="2019395" progId="Visio.Drawing.15">
                  <p:embed/>
                </p:oleObj>
              </mc:Choice>
              <mc:Fallback>
                <p:oleObj name="Visio" r:id="rId5" imgW="5419820" imgH="201939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5518" y="4572000"/>
                        <a:ext cx="4729163" cy="17620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Three Options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hape 94"/>
          <p:cNvSpPr txBox="1">
            <a:spLocks noGrp="1"/>
          </p:cNvSpPr>
          <p:nvPr>
            <p:ph idx="1"/>
          </p:nvPr>
        </p:nvSpPr>
        <p:spPr>
          <a:xfrm>
            <a:off x="723900" y="1447800"/>
            <a:ext cx="7772400" cy="3495675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Several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aspects are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analyzed: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For Opt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0: false probability issue caused by 11a, 11ba.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For Opt 1: verify that Opt 1 will not cause any issues to legacy STAs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For Opt 2: an alternative solution, miss and false probability are shown.</a:t>
            </a: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>
              <a:lnSpc>
                <a:spcPct val="110000"/>
              </a:lnSpc>
              <a:spcBef>
                <a:spcPts val="0"/>
              </a:spcBef>
              <a:buSzPct val="100000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Some discussion on the contents of SIG-1 (“pre-SIG”)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90875" y="4638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False probability issue of Opt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66800" y="1447800"/>
            <a:ext cx="6858000" cy="405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Let’s first consider the three formats shown below: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Opt 0: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L-SIG+RL-SIG with length %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3=0+SIG-1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11ba: 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L-SIG+RL-SIG+RL-SIG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 length %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3=0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11a: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  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L-SIG + SYM 1 + SYM 2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can see that by only comparing L-SIG and RL-SIG, it is impossible to differentiate Opt 0 and 11ba.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further consider the two methods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based on the feedback: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0.1 (ED): does energy detection on the four additional tones of L-SIG and RL-SIG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0.2 (2</a:t>
            </a:r>
            <a:r>
              <a:rPr lang="en-US" altLang="zh-CN" sz="1800" baseline="30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nd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repetition check):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further compare the 2</a:t>
            </a:r>
            <a:r>
              <a:rPr lang="en-US" altLang="zh-CN" sz="1800" baseline="300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nd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symbol after L-SIG is different from L-SIG or the 1</a:t>
            </a:r>
            <a:r>
              <a:rPr lang="en-US" altLang="zh-CN" sz="1800" baseline="300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st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symbol after L-SIG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222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We have shown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that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both options can help to reduce the false probability whilst the miss probability becomes terrible.</a:t>
            </a:r>
          </a:p>
          <a:p>
            <a:pPr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Moreover, 11a can be easily false detected as Opt 0, similar as 11ax when the MAC header of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11a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set to some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specific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pattern.</a:t>
            </a:r>
          </a:p>
          <a:p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False probability issue of Opt 0</a:t>
            </a:r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448734"/>
            <a:ext cx="6096000" cy="412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47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67394" y="704688"/>
            <a:ext cx="7632700" cy="871537"/>
          </a:xfrm>
        </p:spPr>
        <p:txBody>
          <a:bodyPr/>
          <a:lstStyle/>
          <a:p>
            <a:pPr eaLnBrk="1" hangingPunct="1"/>
            <a:r>
              <a:rPr lang="en-US" altLang="zh-CN" dirty="0"/>
              <a:t>False probability by </a:t>
            </a:r>
            <a:r>
              <a:rPr lang="en-US" altLang="zh-CN" dirty="0" smtClean="0"/>
              <a:t>11ba</a:t>
            </a:r>
            <a:endParaRPr lang="zh-CN" altLang="en-US" dirty="0" smtClean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/>
          <a:srcRect l="4617" t="9136" b="47823"/>
          <a:stretch/>
        </p:blipFill>
        <p:spPr>
          <a:xfrm>
            <a:off x="457200" y="1905000"/>
            <a:ext cx="8169981" cy="242406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/>
          <a:srcRect l="70660" t="60693" r="4549" b="14865"/>
          <a:stretch/>
        </p:blipFill>
        <p:spPr>
          <a:xfrm>
            <a:off x="6061694" y="4425648"/>
            <a:ext cx="2238400" cy="149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384954"/>
      </p:ext>
    </p:extLst>
  </p:cSld>
  <p:clrMapOvr>
    <a:masterClrMapping/>
  </p:clrMapOvr>
  <p:transition advClick="0" advTm="8000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2"/>
            <a:ext cx="530225" cy="185179"/>
          </a:xfrm>
        </p:spPr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41046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Opt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1: Performance and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7116" y="1319419"/>
            <a:ext cx="8077200" cy="8014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Opt 1: L-SIG+RL-SIG with length % 3= 1 or 2, and the second symbol after L-SIG is QBPSK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Opt 1 follows the same structure as 11ax in the first two symbols, and the Rx further differentiates from 11ax by detecting BPSK/QBPSK of the 2</a:t>
            </a:r>
            <a:r>
              <a:rPr lang="en-US" altLang="zh-CN" sz="1800" b="1" baseline="300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nd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 symbol after L-SIG.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41288"/>
              </p:ext>
            </p:extLst>
          </p:nvPr>
        </p:nvGraphicFramePr>
        <p:xfrm>
          <a:off x="1635125" y="2045877"/>
          <a:ext cx="5419725" cy="705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9" name="Visio" r:id="rId5" imgW="5419820" imgH="695230" progId="Visio.Drawing.15">
                  <p:embed/>
                </p:oleObj>
              </mc:Choice>
              <mc:Fallback>
                <p:oleObj name="Visio" r:id="rId5" imgW="5419820" imgH="69523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2045877"/>
                        <a:ext cx="5419725" cy="70529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7177414" y="4609030"/>
            <a:ext cx="19022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False </a:t>
            </a:r>
            <a:r>
              <a:rPr lang="en-US" dirty="0" err="1" smtClean="0"/>
              <a:t>prob</a:t>
            </a:r>
            <a:r>
              <a:rPr lang="en-US" dirty="0" smtClean="0"/>
              <a:t>: 11ba</a:t>
            </a:r>
            <a:r>
              <a:rPr lang="en-US" dirty="0" smtClean="0">
                <a:sym typeface="Wingdings" panose="05000000000000000000" pitchFamily="2" charset="2"/>
              </a:rPr>
              <a:t>Opt1</a:t>
            </a:r>
            <a:endParaRPr 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33251" y="4609030"/>
            <a:ext cx="17983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False </a:t>
            </a:r>
            <a:r>
              <a:rPr lang="en-US" dirty="0" err="1" smtClean="0"/>
              <a:t>prob</a:t>
            </a:r>
            <a:r>
              <a:rPr lang="en-US" dirty="0" smtClean="0"/>
              <a:t>: 11ax</a:t>
            </a:r>
            <a:r>
              <a:rPr lang="en-US" dirty="0" smtClean="0">
                <a:sym typeface="Wingdings" panose="05000000000000000000" pitchFamily="2" charset="2"/>
              </a:rPr>
              <a:t>Opt1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7"/>
          <a:srcRect l="4549" t="57638" r="63429" b="1117"/>
          <a:stretch/>
        </p:blipFill>
        <p:spPr>
          <a:xfrm>
            <a:off x="1663880" y="4033303"/>
            <a:ext cx="2860675" cy="252726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8"/>
          <a:srcRect l="4282" t="54978" r="62662" b="2249"/>
          <a:stretch/>
        </p:blipFill>
        <p:spPr>
          <a:xfrm>
            <a:off x="4373562" y="3995156"/>
            <a:ext cx="2933451" cy="260356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9"/>
          <a:srcRect l="70660" t="60693" r="4549" b="14865"/>
          <a:stretch/>
        </p:blipFill>
        <p:spPr>
          <a:xfrm>
            <a:off x="6753581" y="4857454"/>
            <a:ext cx="2238400" cy="149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1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Opt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1: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will not cause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issues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to legacy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762000" y="1503071"/>
            <a:ext cx="8077200" cy="405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performance has shown Opt 1 provides good performance for both miss and false probability. </a:t>
            </a: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 doesn’t add any new procedure of auto-detection, relies on the existing procedures. </a:t>
            </a:r>
            <a:endParaRPr lang="en-US" altLang="zh-CN" sz="1800" b="1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1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provides differentiations to all the previous standard.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Another advantage of Opt 1 is that Opt 1 also prevents 11a PPDU falsely detected as 11be PPDU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1 provides one bit signaling in the L-SIG field.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It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said QBPSK after the 2</a:t>
            </a:r>
            <a:r>
              <a:rPr lang="en-US" altLang="zh-CN" sz="1800" b="1" baseline="300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nd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symbol of L-SIG may make VHT Rx detect Opt 1 as a VHT PPDU. </a:t>
            </a:r>
            <a:r>
              <a:rPr lang="en-US" altLang="zh-CN" sz="1800" b="1" dirty="0" smtClean="0">
                <a:ea typeface="Times New Roman"/>
                <a:cs typeface="Times New Roman"/>
                <a:sym typeface="Times New Roman"/>
              </a:rPr>
              <a:t>First of all, we don’t think it is an issue. It is beneficial regarding power save.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Whilst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with length % 3 = 1 or 2, VHT Rx will detect Opt 1 as a non-HT PPDU. Hence Opt 1 will not cause issues to legacy devices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矩形 3"/>
          <p:cNvSpPr/>
          <p:nvPr/>
        </p:nvSpPr>
        <p:spPr bwMode="auto">
          <a:xfrm>
            <a:off x="685800" y="5660080"/>
            <a:ext cx="1828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11be PPDU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3200400" y="5449739"/>
            <a:ext cx="1828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If spoofed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as 1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1a PPDU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3196046" y="6016885"/>
            <a:ext cx="18288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If spoofed </a:t>
            </a:r>
            <a:r>
              <a:rPr lang="en-US" dirty="0"/>
              <a:t>as </a:t>
            </a:r>
            <a:r>
              <a:rPr lang="en-US" dirty="0" smtClean="0"/>
              <a:t>11ac </a:t>
            </a:r>
            <a:r>
              <a:rPr lang="en-US" dirty="0"/>
              <a:t>PPDU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24846" y="5369074"/>
            <a:ext cx="4005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VHT device: the Rx will stop decoding until the end of the PPDU</a:t>
            </a:r>
            <a:endParaRPr 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5024846" y="6041080"/>
            <a:ext cx="4119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VHT device: the Rx stops decoding after “VHT-SIG-A”</a:t>
            </a:r>
            <a:endParaRPr lang="en-US" dirty="0"/>
          </a:p>
        </p:txBody>
      </p:sp>
      <p:sp>
        <p:nvSpPr>
          <p:cNvPr id="9" name="右箭头 8"/>
          <p:cNvSpPr/>
          <p:nvPr/>
        </p:nvSpPr>
        <p:spPr bwMode="auto">
          <a:xfrm>
            <a:off x="2664823" y="5504651"/>
            <a:ext cx="457200" cy="23083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右箭头 11"/>
          <p:cNvSpPr/>
          <p:nvPr/>
        </p:nvSpPr>
        <p:spPr bwMode="auto">
          <a:xfrm>
            <a:off x="2664823" y="6052515"/>
            <a:ext cx="457200" cy="23083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02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1800" dirty="0" smtClean="0"/>
              <a:t>Opt2: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L-SIG+SIG-1+RL-SIG with length %3=1 or 2, exchange the order of RL-SIG and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SIG-1.</a:t>
            </a:r>
          </a:p>
          <a:p>
            <a:endParaRPr lang="en-US" sz="1800" dirty="0" smtClean="0">
              <a:solidFill>
                <a:schemeClr val="dk1"/>
              </a:solidFill>
              <a:cs typeface="Times New Roman"/>
            </a:endParaRPr>
          </a:p>
          <a:p>
            <a:endParaRPr lang="en-US" sz="1100" dirty="0" smtClean="0">
              <a:solidFill>
                <a:schemeClr val="dk1"/>
              </a:solidFill>
              <a:cs typeface="Times New Roman"/>
            </a:endParaRPr>
          </a:p>
          <a:p>
            <a:r>
              <a:rPr lang="en-US" sz="1800" dirty="0" smtClean="0">
                <a:solidFill>
                  <a:schemeClr val="dk1"/>
                </a:solidFill>
                <a:cs typeface="Times New Roman"/>
              </a:rPr>
              <a:t>For Opt2, the different location of repetition provides a differentiation between 11ax and Opt2. Length % 3 = 1 or 2, provides a differentiation between 11be and 11ba. </a:t>
            </a:r>
          </a:p>
          <a:p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 also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provides differentiations to all the previous standard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 </a:t>
            </a:r>
          </a:p>
          <a:p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Opt 2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provides one bit signaling in the L-SIG field.</a:t>
            </a:r>
          </a:p>
          <a:p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533400"/>
          </a:xfrm>
        </p:spPr>
        <p:txBody>
          <a:bodyPr/>
          <a:lstStyle/>
          <a:p>
            <a:r>
              <a:rPr lang="en-US" dirty="0" smtClean="0"/>
              <a:t>Opt 2: exchange the order of RL-SIG and SIG-1</a:t>
            </a:r>
            <a:endParaRPr 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6429679" y="466210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False </a:t>
            </a:r>
            <a:r>
              <a:rPr lang="en-US" dirty="0" err="1" smtClean="0"/>
              <a:t>prob</a:t>
            </a:r>
            <a:r>
              <a:rPr lang="en-US" dirty="0" smtClean="0"/>
              <a:t>: 11ba</a:t>
            </a:r>
            <a:r>
              <a:rPr lang="en-US" dirty="0" smtClean="0">
                <a:sym typeface="Wingdings" panose="05000000000000000000" pitchFamily="2" charset="2"/>
              </a:rPr>
              <a:t>Opt2</a:t>
            </a:r>
            <a:endParaRPr 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-14301" y="480060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False </a:t>
            </a:r>
            <a:r>
              <a:rPr lang="en-US" dirty="0" err="1" smtClean="0"/>
              <a:t>prob</a:t>
            </a:r>
            <a:r>
              <a:rPr lang="en-US" dirty="0" smtClean="0"/>
              <a:t>: 11ax</a:t>
            </a:r>
            <a:r>
              <a:rPr lang="en-US" dirty="0" smtClean="0">
                <a:sym typeface="Wingdings" panose="05000000000000000000" pitchFamily="2" charset="2"/>
              </a:rPr>
              <a:t>Opt2</a:t>
            </a:r>
            <a:endParaRPr lang="en-US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371600" y="209870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854844"/>
              </p:ext>
            </p:extLst>
          </p:nvPr>
        </p:nvGraphicFramePr>
        <p:xfrm>
          <a:off x="1371600" y="2098701"/>
          <a:ext cx="48482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3" name="Visio" r:id="rId4" imgW="4848320" imgH="695230" progId="Visio.Drawing.15">
                  <p:embed/>
                </p:oleObj>
              </mc:Choice>
              <mc:Fallback>
                <p:oleObj name="Visio" r:id="rId4" imgW="4848320" imgH="69523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98701"/>
                        <a:ext cx="48482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6"/>
          <a:srcRect l="35122" t="54776" r="32855" b="923"/>
          <a:stretch/>
        </p:blipFill>
        <p:spPr>
          <a:xfrm>
            <a:off x="1489379" y="4218576"/>
            <a:ext cx="2356066" cy="220406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7"/>
          <a:srcRect l="67561" t="50946" r="13030" b="36251"/>
          <a:stretch/>
        </p:blipFill>
        <p:spPr>
          <a:xfrm>
            <a:off x="6230428" y="5181600"/>
            <a:ext cx="2075372" cy="95726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8"/>
          <a:srcRect l="37604" t="56111" r="31406" b="1117"/>
          <a:stretch/>
        </p:blipFill>
        <p:spPr>
          <a:xfrm>
            <a:off x="3961247" y="4386325"/>
            <a:ext cx="2300458" cy="210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60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48480</TotalTime>
  <Words>1189</Words>
  <Application>Microsoft Office PowerPoint</Application>
  <PresentationFormat>全屏显示(4:3)</PresentationFormat>
  <Paragraphs>180</Paragraphs>
  <Slides>16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MS PGothic</vt:lpstr>
      <vt:lpstr>Arial</vt:lpstr>
      <vt:lpstr>Times New Roman</vt:lpstr>
      <vt:lpstr>Wingdings</vt:lpstr>
      <vt:lpstr>802-11-Submission</vt:lpstr>
      <vt:lpstr>Document</vt:lpstr>
      <vt:lpstr>Visio</vt:lpstr>
      <vt:lpstr>802.11be Preamble and Auto-Detection  Analysis and Comparison</vt:lpstr>
      <vt:lpstr>Introduction</vt:lpstr>
      <vt:lpstr>Three Options</vt:lpstr>
      <vt:lpstr>False probability issue of Opt 0</vt:lpstr>
      <vt:lpstr>False probability issue of Opt 0</vt:lpstr>
      <vt:lpstr>False probability by 11ba</vt:lpstr>
      <vt:lpstr>Opt 1: Performance and Benefits</vt:lpstr>
      <vt:lpstr>Opt 1: will not cause issues to legacy STAs</vt:lpstr>
      <vt:lpstr>Opt 2: exchange the order of RL-SIG and SIG-1</vt:lpstr>
      <vt:lpstr>Contents of SIG-1</vt:lpstr>
      <vt:lpstr>PowerPoint 演示文稿</vt:lpstr>
      <vt:lpstr>Straw Poll 1</vt:lpstr>
      <vt:lpstr>Straw Poll 2</vt:lpstr>
      <vt:lpstr>PowerPoint 演示文稿</vt:lpstr>
      <vt:lpstr>Simulation Configurations</vt:lpstr>
      <vt:lpstr>Recap: Auto-Detection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689</cp:revision>
  <cp:lastPrinted>1998-02-10T13:28:06Z</cp:lastPrinted>
  <dcterms:created xsi:type="dcterms:W3CDTF">2013-11-12T18:41:50Z</dcterms:created>
  <dcterms:modified xsi:type="dcterms:W3CDTF">2019-11-08T01:46:36Z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(3)sS4P0oWdLwdTxLCtT9uWyIhD1Tju3gYZor5DLtSSyu2pLik6hqguvVehZY3fVp6yuoTB55Gz
9oVRBLYZcnW9xu/+/emV9X+B9hM8QIJv1ypRmiqG1qzcywIjD8Hth/lr8eI0mdvdu8eSpptu
bRkQI7MATDL1dEyfURRFAre9dq4BWDMlrnW3lIu+1ercgxKaTe9yL8oYqd8cf2xkEBH7mmPo
PEkF1RlcCiHY1bH0sU</vt:lpwstr>
  </property>
  <property fmtid="{D5CDD505-2E9C-101B-9397-08002B2CF9AE}" pid="4" name="_2015_ms_pID_7253431">
    <vt:lpwstr>0Icv3/wQ+qoXqDG/SFOscU6wfuKJbdKEcM5SU2eFCA+0EwxJR4Htak
Adlfm/Te/TSSIHs3/lqeeX8WWpJPrmEPBk0dqeaAcqxztTxDk2N/7KvKMOyKZKdmsbRBlGq9
TvDHamRWvqKBmMJ1B4WZapHnUSJIk8gYnOzuq6R74GSYemgFpMgIX1LnU5r5+LIw2vkeOpQ9
i7IvCoLHZXxnXz1mGKbNn4aF2TfIAruu5jkY</vt:lpwstr>
  </property>
  <property fmtid="{D5CDD505-2E9C-101B-9397-08002B2CF9AE}" pid="5" name="_2015_ms_pID_7253432">
    <vt:lpwstr>CQ==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1571963937</vt:lpwstr>
  </property>
</Properties>
</file>