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1" r:id="rId4"/>
    <p:sldId id="274" r:id="rId5"/>
    <p:sldId id="301" r:id="rId6"/>
    <p:sldId id="276" r:id="rId7"/>
    <p:sldId id="302" r:id="rId8"/>
    <p:sldId id="303" r:id="rId9"/>
    <p:sldId id="277" r:id="rId10"/>
    <p:sldId id="278" r:id="rId11"/>
    <p:sldId id="279" r:id="rId12"/>
    <p:sldId id="285" r:id="rId13"/>
    <p:sldId id="300" r:id="rId14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96CC9D-DD2E-4B64-B5A6-B62CBFF483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7C579C-9DD8-417A-8C1D-0972751AF6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7F89C-6C5F-4225-8C34-7440B4E62D7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318BC-C6C9-449B-8D28-B9A1535AFF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49686-E76C-4657-BE4B-38945774E2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4B6A-93DB-4C62-93EA-F9EAE3168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63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B1DC3-98DE-4C28-A9CF-5D19109B8E1F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A02F6-C1EE-4EAC-815A-B52D2C929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802.11-xx/yyyyr0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2019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7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3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048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8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4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6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0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2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1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5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December 2019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2110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94A58FE9-34F7-4099-9324-6B05EDD98FCC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7055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ngyua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Joint-MU Performance With Impairments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2209800" y="1618551"/>
            <a:ext cx="7772400" cy="4114800"/>
          </a:xfrm>
        </p:spPr>
        <p:txBody>
          <a:bodyPr/>
          <a:lstStyle/>
          <a:p>
            <a:r>
              <a:rPr lang="en-US" dirty="0">
                <a:latin typeface="+mj-lt"/>
              </a:rPr>
              <a:t>Date: 12/18/2019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E53D75-86A2-40DF-976E-729BEB70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82110" y="6475413"/>
            <a:ext cx="1809791" cy="184666"/>
          </a:xfrm>
        </p:spPr>
        <p:txBody>
          <a:bodyPr/>
          <a:lstStyle/>
          <a:p>
            <a:pPr>
              <a:defRPr/>
            </a:pPr>
            <a:r>
              <a:rPr lang="nb-NO" dirty="0">
                <a:latin typeface="+mj-lt"/>
              </a:rPr>
              <a:t>Sudhir Srinivasa et al (NXP) </a:t>
            </a:r>
            <a:endParaRPr lang="en-US" dirty="0">
              <a:latin typeface="+mj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275613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j-lt"/>
              </a:rPr>
              <a:t>Authors:</a:t>
            </a:r>
            <a:endParaRPr lang="en-US" sz="2000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29497"/>
              </p:ext>
            </p:extLst>
          </p:nvPr>
        </p:nvGraphicFramePr>
        <p:xfrm>
          <a:off x="2209801" y="3027472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Sudhir Srinivasa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sudhir.srinivasas@nxp.com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Hongyuan Zhang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hongyuan.zhang@nxp.com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9D4FD-A6F2-4458-811D-C49F0AAD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December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8E2A0A-8568-4F6E-BB98-DA6CA8DD2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3050116" cy="4114800"/>
          </a:xfrm>
        </p:spPr>
        <p:txBody>
          <a:bodyPr/>
          <a:lstStyle/>
          <a:p>
            <a:r>
              <a:rPr lang="en-US" sz="1600" b="0" dirty="0"/>
              <a:t>Around 1.7-1.9x improvement without any magnitude/phase uncertainty.</a:t>
            </a:r>
          </a:p>
          <a:p>
            <a:endParaRPr lang="en-US" sz="1600" b="0" dirty="0"/>
          </a:p>
          <a:p>
            <a:r>
              <a:rPr lang="en-US" sz="1600" b="0" dirty="0"/>
              <a:t>Around 1.5-1.8x improvement with 5deg of phase uncertainty</a:t>
            </a:r>
          </a:p>
          <a:p>
            <a:endParaRPr lang="en-US" sz="1100" b="0" dirty="0"/>
          </a:p>
          <a:p>
            <a:r>
              <a:rPr lang="en-US" sz="1600" b="0" dirty="0"/>
              <a:t>Delay reduces the throughput in low SNR region.</a:t>
            </a:r>
          </a:p>
          <a:p>
            <a:endParaRPr lang="en-US" sz="1600" b="0" dirty="0"/>
          </a:p>
          <a:p>
            <a:endParaRPr lang="en-US" sz="1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2C43B-1D1C-40E8-A2E0-C8ED4823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7686-88B7-4B57-B6C9-234BDF6C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52A658-221B-4D3D-AB39-DBF17A05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Uncertainty: m = 0 dB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3DF789-30FD-4D9D-987F-DF02974906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3" r="7987"/>
          <a:stretch/>
        </p:blipFill>
        <p:spPr bwMode="auto">
          <a:xfrm>
            <a:off x="4133088" y="1755648"/>
            <a:ext cx="7974387" cy="445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363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8E2A0A-8568-4F6E-BB98-DA6CA8DD2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3050116" cy="4114800"/>
          </a:xfrm>
        </p:spPr>
        <p:txBody>
          <a:bodyPr/>
          <a:lstStyle/>
          <a:p>
            <a:r>
              <a:rPr lang="en-US" sz="1600" b="0" dirty="0"/>
              <a:t>Around (1.4-1.7)x improvement with 1dB magnitude uncertainty</a:t>
            </a:r>
          </a:p>
          <a:p>
            <a:endParaRPr lang="en-US" sz="1600" b="0" dirty="0"/>
          </a:p>
          <a:p>
            <a:r>
              <a:rPr lang="en-US" sz="1600" b="0" dirty="0"/>
              <a:t>Marginal degradation is observed with 5 deg of phase uncertainty. Magnitude difference of 1 dB dominates the performance degradation.</a:t>
            </a:r>
          </a:p>
          <a:p>
            <a:endParaRPr lang="en-US" sz="1600" b="0" dirty="0"/>
          </a:p>
          <a:p>
            <a:r>
              <a:rPr lang="en-US" sz="1600" b="0" dirty="0"/>
              <a:t>Good improvement observed when the secondary AP has 10dB pathloss difference component.</a:t>
            </a:r>
          </a:p>
          <a:p>
            <a:endParaRPr lang="en-US" sz="1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2C43B-1D1C-40E8-A2E0-C8ED4823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7686-88B7-4B57-B6C9-234BDF6C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52A658-221B-4D3D-AB39-DBF17A05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Uncertainty: m = 1 dB</a:t>
            </a: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99D95DA3-BB09-4821-9CF6-8D544A222F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4" r="7396"/>
          <a:stretch/>
        </p:blipFill>
        <p:spPr bwMode="auto">
          <a:xfrm>
            <a:off x="4133088" y="1755648"/>
            <a:ext cx="7991421" cy="445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690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8242CF-8C76-4669-8F18-34A18084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492710"/>
            <a:ext cx="10363200" cy="4384502"/>
          </a:xfrm>
        </p:spPr>
        <p:txBody>
          <a:bodyPr/>
          <a:lstStyle/>
          <a:p>
            <a:r>
              <a:rPr lang="en-US" sz="1600" b="0" dirty="0"/>
              <a:t>Up to 1.9x improvement can be achieved in a 2 AP serving 2 user scenario</a:t>
            </a:r>
          </a:p>
          <a:p>
            <a:pPr lvl="1"/>
            <a:r>
              <a:rPr lang="en-US" sz="1400" dirty="0"/>
              <a:t>E</a:t>
            </a:r>
            <a:r>
              <a:rPr lang="en-US" sz="1400" b="0" dirty="0"/>
              <a:t>ven in the presence of different impairments and uncertainties.</a:t>
            </a:r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b="0" dirty="0"/>
              <a:t>Design Requirements:</a:t>
            </a:r>
          </a:p>
          <a:p>
            <a:pPr lvl="1"/>
            <a:r>
              <a:rPr lang="en-US" sz="1400" b="0" dirty="0"/>
              <a:t>Tight Timing synchronization typically needed for higher rates</a:t>
            </a:r>
          </a:p>
          <a:p>
            <a:pPr lvl="1"/>
            <a:r>
              <a:rPr lang="en-US" sz="1400" dirty="0"/>
              <a:t>Accurate CFO estimation, together with periodic </a:t>
            </a:r>
            <a:r>
              <a:rPr lang="en-US" sz="1400" dirty="0" err="1"/>
              <a:t>midambles</a:t>
            </a:r>
            <a:r>
              <a:rPr lang="en-US" sz="1400" dirty="0"/>
              <a:t> to reset the channel estimate</a:t>
            </a:r>
          </a:p>
          <a:p>
            <a:pPr lvl="1"/>
            <a:r>
              <a:rPr lang="en-US" sz="1400" dirty="0"/>
              <a:t>Highly accurate Tx power calibration required at each AP between NDP &amp; Steered packet transmission.</a:t>
            </a:r>
          </a:p>
          <a:p>
            <a:pPr lvl="2"/>
            <a:r>
              <a:rPr lang="en-US" sz="1400" dirty="0"/>
              <a:t>Necessitates tighter phase control, may need smaller gain steps</a:t>
            </a:r>
            <a:endParaRPr lang="en-US" sz="2800" dirty="0"/>
          </a:p>
          <a:p>
            <a:pPr lvl="1"/>
            <a:r>
              <a:rPr lang="en-US" sz="1400" dirty="0"/>
              <a:t>User selection for joint transmissions is crucial (choice of X)</a:t>
            </a:r>
          </a:p>
          <a:p>
            <a:pPr marL="457200" lvl="1" indent="0">
              <a:buNone/>
            </a:pPr>
            <a:endParaRPr lang="en-US" sz="1600" b="0" dirty="0"/>
          </a:p>
          <a:p>
            <a:r>
              <a:rPr lang="en-US" sz="1600" b="0" dirty="0"/>
              <a:t>Further investigation needed for:</a:t>
            </a:r>
          </a:p>
          <a:p>
            <a:pPr lvl="1"/>
            <a:r>
              <a:rPr lang="en-US" sz="1400" dirty="0"/>
              <a:t>Higher user loading/Longer packets</a:t>
            </a:r>
          </a:p>
          <a:p>
            <a:pPr lvl="1"/>
            <a:r>
              <a:rPr lang="en-US" sz="1400" dirty="0"/>
              <a:t>Quantization effects (tone grouping, compression-decompression)</a:t>
            </a:r>
          </a:p>
          <a:p>
            <a:pPr lvl="1"/>
            <a:r>
              <a:rPr lang="en-US" sz="1400" dirty="0"/>
              <a:t>Efficiency comparison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6D158-A9FB-4BF2-AC1F-DAD84741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AC1A3-5EDA-48C3-8073-04904DA28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4B217-3F71-447C-9C23-F3CD30381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Inferences</a:t>
            </a:r>
          </a:p>
        </p:txBody>
      </p:sp>
    </p:spTree>
    <p:extLst>
      <p:ext uri="{BB962C8B-B14F-4D97-AF65-F5344CB8AC3E}">
        <p14:creationId xmlns:p14="http://schemas.microsoft.com/office/powerpoint/2010/main" val="998894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1E81F-C506-479A-9C0E-90DEDE99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802.11-19/1094r0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802/11-10/1089r0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802.11-19/1597r0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34F46F-4615-44CB-945E-CB0C915F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1E10F-516C-4AD9-8F02-F18E8A92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05E84A-501D-4095-9F0B-DEA56230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09155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A685EF-D750-4ABA-94C6-062136911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In [1] we studied Joint-BF and simulated the effect of CFO and delay</a:t>
            </a:r>
          </a:p>
          <a:p>
            <a:pPr lvl="1"/>
            <a:r>
              <a:rPr lang="en-US" sz="1400" dirty="0"/>
              <a:t>Phase buildup from residual CFO was one of the main factors limiting Joint-BF performance</a:t>
            </a:r>
          </a:p>
          <a:p>
            <a:pPr lvl="1"/>
            <a:r>
              <a:rPr lang="en-US" sz="1400" dirty="0"/>
              <a:t>One solution was to add </a:t>
            </a:r>
            <a:r>
              <a:rPr lang="en-US" sz="1400" dirty="0" err="1"/>
              <a:t>midambles</a:t>
            </a:r>
            <a:r>
              <a:rPr lang="en-US" sz="1400" dirty="0"/>
              <a:t> to obtain a more up-to-date channel estimate</a:t>
            </a:r>
          </a:p>
          <a:p>
            <a:endParaRPr lang="en-US" sz="1800" b="0" dirty="0"/>
          </a:p>
          <a:p>
            <a:r>
              <a:rPr lang="en-US" sz="1800" b="0" dirty="0"/>
              <a:t>In this presentation, we will examine Joint-MU in the presence of different impairments</a:t>
            </a:r>
            <a:endParaRPr lang="en-US" sz="1400" b="0" dirty="0"/>
          </a:p>
          <a:p>
            <a:endParaRPr lang="en-US" sz="1800" b="0" dirty="0"/>
          </a:p>
          <a:p>
            <a:r>
              <a:rPr lang="en-US" sz="1800" b="0" dirty="0"/>
              <a:t>Apart from CFO and non-ideal timing sync, we also consider the following additional non-idealities [2, 3]:</a:t>
            </a:r>
          </a:p>
          <a:p>
            <a:pPr lvl="1"/>
            <a:r>
              <a:rPr lang="en-US" sz="1600" dirty="0"/>
              <a:t>PA gain uncertainty (at secondary AP) between NDP and DATA packets</a:t>
            </a:r>
          </a:p>
          <a:p>
            <a:pPr lvl="1"/>
            <a:r>
              <a:rPr lang="en-US" sz="1600" dirty="0"/>
              <a:t>Phase uncertainty (at secondary AP) between NDP and DATA packets</a:t>
            </a:r>
          </a:p>
          <a:p>
            <a:endParaRPr lang="en-US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006BB-2C18-4097-BF1E-18F8B85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B0521-6FFA-46BE-B23C-CB2A60E9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A94A73-CEF5-494C-9574-FF64D391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Transmission with Multiple Clients</a:t>
            </a:r>
          </a:p>
        </p:txBody>
      </p:sp>
    </p:spTree>
    <p:extLst>
      <p:ext uri="{BB962C8B-B14F-4D97-AF65-F5344CB8AC3E}">
        <p14:creationId xmlns:p14="http://schemas.microsoft.com/office/powerpoint/2010/main" val="76079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586568-9F3B-439E-ABA0-2D9607603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4626367" cy="4114800"/>
          </a:xfrm>
        </p:spPr>
        <p:txBody>
          <a:bodyPr/>
          <a:lstStyle/>
          <a:p>
            <a:r>
              <a:rPr lang="en-US" sz="1600" b="0" dirty="0"/>
              <a:t>Path loss from each STA to its own AP is </a:t>
            </a:r>
            <a:r>
              <a:rPr lang="en-US" sz="1600" b="0" dirty="0" err="1"/>
              <a:t>XdB</a:t>
            </a:r>
            <a:r>
              <a:rPr lang="en-US" sz="1600" b="0" dirty="0"/>
              <a:t> higher than that to other AP(s).</a:t>
            </a:r>
          </a:p>
          <a:p>
            <a:r>
              <a:rPr lang="en-US" sz="1600" b="0" dirty="0"/>
              <a:t>Uncertainties are modeled only on the DATA portion of the secondary AP transmission.</a:t>
            </a:r>
          </a:p>
          <a:p>
            <a:pPr lvl="1"/>
            <a:r>
              <a:rPr lang="en-US" sz="1200" dirty="0"/>
              <a:t>Secondary AP’s PA applies an additional gain of </a:t>
            </a:r>
            <a:r>
              <a:rPr lang="en-US" sz="1200" dirty="0" err="1"/>
              <a:t>m</a:t>
            </a:r>
            <a:r>
              <a:rPr lang="en-US" sz="1200" baseline="-25000" dirty="0" err="1"/>
              <a:t>r</a:t>
            </a:r>
            <a:r>
              <a:rPr lang="en-US" sz="1200" dirty="0"/>
              <a:t> dB during data transmission</a:t>
            </a:r>
          </a:p>
          <a:p>
            <a:pPr lvl="1"/>
            <a:r>
              <a:rPr lang="en-US" sz="1200" dirty="0"/>
              <a:t>Modeling for gain is </a:t>
            </a:r>
            <a:r>
              <a:rPr lang="en-US" sz="1200" dirty="0" err="1"/>
              <a:t>m</a:t>
            </a:r>
            <a:r>
              <a:rPr lang="en-US" sz="1200" baseline="-25000" dirty="0" err="1"/>
              <a:t>r</a:t>
            </a:r>
            <a:r>
              <a:rPr lang="en-US" sz="1200" dirty="0"/>
              <a:t> =  U[-m, m]</a:t>
            </a:r>
            <a:r>
              <a:rPr lang="en-US" sz="1200" dirty="0" err="1"/>
              <a:t>dB.</a:t>
            </a:r>
            <a:endParaRPr lang="en-US" sz="1200" dirty="0"/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Further, secondary AP’s signal also has a random phase component (</a:t>
            </a:r>
            <a:r>
              <a:rPr lang="en-US" sz="1200" dirty="0" err="1"/>
              <a:t>p</a:t>
            </a:r>
            <a:r>
              <a:rPr lang="en-US" sz="1200" baseline="-25000" dirty="0" err="1"/>
              <a:t>r</a:t>
            </a:r>
            <a:r>
              <a:rPr lang="en-US" sz="1200" dirty="0"/>
              <a:t> deg) between NDP and data</a:t>
            </a:r>
          </a:p>
          <a:p>
            <a:pPr lvl="1"/>
            <a:r>
              <a:rPr lang="en-US" sz="1250" dirty="0"/>
              <a:t>This phase is modeled as </a:t>
            </a:r>
            <a:r>
              <a:rPr lang="en-US" sz="1250" dirty="0" err="1"/>
              <a:t>p</a:t>
            </a:r>
            <a:r>
              <a:rPr lang="en-US" sz="1250" baseline="-25000" dirty="0" err="1"/>
              <a:t>r</a:t>
            </a:r>
            <a:r>
              <a:rPr lang="en-US" sz="1250" dirty="0"/>
              <a:t> = U[-p, p].</a:t>
            </a:r>
          </a:p>
          <a:p>
            <a:pPr marL="857250" lvl="2" indent="0">
              <a:buNone/>
            </a:pPr>
            <a:endParaRPr lang="en-US" sz="1050" dirty="0"/>
          </a:p>
          <a:p>
            <a:pPr lvl="1"/>
            <a:r>
              <a:rPr lang="en-US" sz="1200" dirty="0"/>
              <a:t>Note: This is different model from LO initial phase which is being corrected during trigger packet </a:t>
            </a:r>
          </a:p>
          <a:p>
            <a:pPr lvl="1"/>
            <a:r>
              <a:rPr lang="en-US" sz="1200" dirty="0"/>
              <a:t>The residual initial phase error is modeled as in [1].</a:t>
            </a:r>
          </a:p>
          <a:p>
            <a:endParaRPr lang="en-US" sz="32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A95B1-EBE4-4347-BA7A-854EF907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8616E-86FD-4E81-8B2D-222971633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70D929-D986-4D99-B0B2-EA0CE58E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Joint-MU: Model</a:t>
            </a:r>
          </a:p>
        </p:txBody>
      </p:sp>
      <p:pic>
        <p:nvPicPr>
          <p:cNvPr id="6" name="Content Placeholder 6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C3F38A2-16CC-41A6-B265-943C39459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2345120"/>
            <a:ext cx="5082674" cy="281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98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Consider an example where 2 APs with 2 antennas each transmitting to 3 STAs with 1 antenna each.</a:t>
                </a:r>
              </a:p>
              <a:p>
                <a:pPr marL="657225" lvl="1" indent="-257175"/>
                <a:r>
                  <a:rPr lang="en-US" sz="1200" dirty="0">
                    <a:solidFill>
                      <a:srgbClr val="000000"/>
                    </a:solidFill>
                  </a:rPr>
                  <a:t>2 STAs belong to AP1’s BSS and 1 STA belongs to AP2’s BSS</a:t>
                </a:r>
              </a:p>
              <a:p>
                <a:pPr marL="657225" lvl="1" indent="-257175"/>
                <a:r>
                  <a:rPr lang="en-US" sz="1200" dirty="0">
                    <a:solidFill>
                      <a:srgbClr val="000000"/>
                    </a:solidFill>
                  </a:rPr>
                  <a:t>X = 0dB for simplicity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Let’s assume the channel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and the precoder matrix will be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6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600" b="0" dirty="0"/>
                  <a:t>With residual CFO, residual timing synchronization, and the uncertainties being modeled at AP2 on the JT-MU packet, the effective channel will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sz="1600" b="0" dirty="0">
                          <a:solidFill>
                            <a:srgbClr val="000000"/>
                          </a:solidFill>
                        </a:rPr>
                        <m:t>,</m:t>
                      </m:r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n-US" sz="1600" b="0" dirty="0"/>
                  <a:t>     where,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1600" b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func>
                      <m:func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b="0" dirty="0"/>
                  <a:t> represents all the modeled impairments.</a:t>
                </a: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600" b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𝑐𝑓𝑜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𝐵𝑊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𝑁𝑛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𝑠𝑦𝑛𝑐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𝑒𝑒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n-US" sz="1600" b="0" dirty="0"/>
                  <a:t>		      n-n</a:t>
                </a:r>
                <a:r>
                  <a:rPr lang="en-US" sz="1600" b="0" baseline="30000" dirty="0"/>
                  <a:t>th</a:t>
                </a:r>
                <a:r>
                  <a:rPr lang="en-US" sz="1600" b="0" dirty="0"/>
                  <a:t> </a:t>
                </a:r>
                <a:r>
                  <a:rPr lang="en-US" sz="1600" b="0" dirty="0" err="1"/>
                  <a:t>ofdm</a:t>
                </a:r>
                <a:r>
                  <a:rPr lang="en-US" sz="1600" b="0" dirty="0"/>
                  <a:t> symbol, k- k</a:t>
                </a:r>
                <a:r>
                  <a:rPr lang="en-US" sz="1600" b="0" baseline="30000" dirty="0"/>
                  <a:t>th</a:t>
                </a:r>
                <a:r>
                  <a:rPr lang="en-US" sz="1600" b="0" dirty="0"/>
                  <a:t> tone index, N-#samples in an OFDM symbol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 b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CDB27-DD2A-4B92-B5DE-7BFFB27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45A93-2A11-401D-8EBE-AE426DA5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8B4336-3A40-47A1-8977-FF2CC92B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(1)</a:t>
            </a:r>
          </a:p>
        </p:txBody>
      </p:sp>
    </p:spTree>
    <p:extLst>
      <p:ext uri="{BB962C8B-B14F-4D97-AF65-F5344CB8AC3E}">
        <p14:creationId xmlns:p14="http://schemas.microsoft.com/office/powerpoint/2010/main" val="64330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The SIR at STA 1 can be calculated in closed form to be equal to</a:t>
                </a:r>
              </a:p>
              <a:p>
                <a:pPr marL="0" lvl="0" indent="0">
                  <a:buNone/>
                </a:pPr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′2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We can analyze the average SIR across tones after N=15 OFDM symbols</a:t>
                </a:r>
              </a:p>
              <a:p>
                <a:pPr marL="257175" lvl="0" indent="-257175"/>
                <a:endParaRPr lang="en-US" sz="1800" b="0" dirty="0">
                  <a:solidFill>
                    <a:srgbClr val="000000"/>
                  </a:solidFill>
                </a:endParaRPr>
              </a:p>
              <a:p>
                <a:pPr marL="257175" lvl="0" indent="-257175"/>
                <a:r>
                  <a:rPr lang="en-US" sz="1800" b="0" dirty="0">
                    <a:solidFill>
                      <a:srgbClr val="000000"/>
                    </a:solidFill>
                  </a:rPr>
                  <a:t>Impairments we sweep over are:</a:t>
                </a:r>
                <a:endParaRPr lang="en-US" sz="1800" b="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smtClean="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𝑐𝑓𝑜</m:t>
                        </m:r>
                      </m:sub>
                    </m:sSub>
                  </m:oMath>
                </a14:m>
                <a:r>
                  <a:rPr lang="en-US" sz="1400" dirty="0"/>
                  <a:t>={5, 20, 50} Hz.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400" dirty="0"/>
                  <a:t>={0.78, 0.15} ns</a:t>
                </a:r>
              </a:p>
              <a:p>
                <a:pPr lvl="1"/>
                <a:r>
                  <a:rPr lang="en-US" sz="1400" dirty="0" err="1"/>
                  <a:t>m</a:t>
                </a:r>
                <a:r>
                  <a:rPr lang="en-US" sz="1400" baseline="-25000" dirty="0" err="1"/>
                  <a:t>r</a:t>
                </a:r>
                <a:r>
                  <a:rPr lang="en-US" sz="1400" dirty="0"/>
                  <a:t> =  U[-m, m], m = {0, 0.25, 0.5, 0.75, 1} dB</a:t>
                </a:r>
              </a:p>
              <a:p>
                <a:pPr lvl="1"/>
                <a:r>
                  <a:rPr lang="en-US" sz="1400" dirty="0" err="1"/>
                  <a:t>p</a:t>
                </a:r>
                <a:r>
                  <a:rPr lang="en-US" sz="1400" baseline="-25000" dirty="0" err="1"/>
                  <a:t>r</a:t>
                </a:r>
                <a:r>
                  <a:rPr lang="en-US" sz="1400" dirty="0"/>
                  <a:t> =  U[-p, p], p = {0, 2, 5} deg</a:t>
                </a:r>
                <a:endParaRPr lang="en-US" sz="3200" dirty="0"/>
              </a:p>
              <a:p>
                <a:pPr lvl="1"/>
                <a:r>
                  <a:rPr lang="en-US" sz="1400" dirty="0"/>
                  <a:t>Phase sync error = 1deg</a:t>
                </a:r>
                <a:endParaRPr lang="en-US" sz="8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D938647-C6F9-4B7C-8316-E12519906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2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CDB27-DD2A-4B92-B5DE-7BFFB27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45A93-2A11-401D-8EBE-AE426DA5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8B4336-3A40-47A1-8977-FF2CC92B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(2)</a:t>
            </a:r>
          </a:p>
        </p:txBody>
      </p:sp>
    </p:spTree>
    <p:extLst>
      <p:ext uri="{BB962C8B-B14F-4D97-AF65-F5344CB8AC3E}">
        <p14:creationId xmlns:p14="http://schemas.microsoft.com/office/powerpoint/2010/main" val="320608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BDCE118-AFC9-43D3-B7EB-CA65AB6AE1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b="0" dirty="0"/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800" b="0" dirty="0"/>
                  <a:t>= 0.15 ns, considering 15 HE (4x+3.2us) symbols</a:t>
                </a:r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endParaRPr lang="en-US" sz="1400" dirty="0"/>
              </a:p>
              <a:p>
                <a:pPr lvl="1"/>
                <a:r>
                  <a:rPr lang="en-US" sz="1400" dirty="0"/>
                  <a:t>Very stringent requirements to reach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sz="1400" dirty="0"/>
                  <a:t>32 dB (MCS11)</a:t>
                </a:r>
              </a:p>
              <a:p>
                <a:pPr lvl="2"/>
                <a:r>
                  <a:rPr lang="en-US" sz="1200" dirty="0"/>
                  <a:t>With ~20Hz CFO, magnitude uncertainty &lt; 0.5 dB and phase uncertainty &lt; 1 deg needed.</a:t>
                </a:r>
              </a:p>
              <a:p>
                <a:pPr lvl="1"/>
                <a:r>
                  <a:rPr lang="en-US" sz="1400" dirty="0"/>
                  <a:t>To reach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1400" dirty="0"/>
                  <a:t> 28 dB (MCS9)</a:t>
                </a:r>
              </a:p>
              <a:p>
                <a:pPr lvl="2"/>
                <a:r>
                  <a:rPr lang="en-US" sz="1200" dirty="0"/>
                  <a:t>With ~20Hz CFO, magnitude uncertainty &lt; 1 dB and phase uncertainty &lt; 4deg needed.</a:t>
                </a:r>
              </a:p>
              <a:p>
                <a:pPr lvl="1"/>
                <a:endParaRPr lang="en-US" sz="1800" dirty="0"/>
              </a:p>
              <a:p>
                <a:r>
                  <a:rPr lang="en-US" sz="1800" b="0" dirty="0"/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𝑠𝑦𝑛𝑐</m:t>
                        </m:r>
                      </m:sub>
                    </m:sSub>
                  </m:oMath>
                </a14:m>
                <a:r>
                  <a:rPr lang="en-US" sz="1800" b="0" dirty="0"/>
                  <a:t>= 0.78 ns, considering 15 HE 4x+3.2us symbols</a:t>
                </a:r>
              </a:p>
              <a:p>
                <a:pPr lvl="1"/>
                <a:r>
                  <a:rPr lang="en-US" sz="1400" dirty="0"/>
                  <a:t>Only SIR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sz="1400" dirty="0"/>
                  <a:t>28 dB can be achieved at the 15</a:t>
                </a:r>
                <a:r>
                  <a:rPr lang="en-US" sz="1400" baseline="30000" dirty="0"/>
                  <a:t>th</a:t>
                </a:r>
                <a:r>
                  <a:rPr lang="en-US" sz="1400" dirty="0"/>
                  <a:t> OFDM symbol for residual CFO = 20 Hz with magnitude variation less than 0.25 dB and phase variation less than 2 deg.</a:t>
                </a:r>
              </a:p>
              <a:p>
                <a:pPr lvl="1"/>
                <a:r>
                  <a:rPr lang="en-US" sz="1400" dirty="0"/>
                  <a:t>SIR &gt; ~30dB is not achievable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BDCE118-AFC9-43D3-B7EB-CA65AB6AE1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2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DE297-871B-40B1-AB4C-4097A525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409E2-606D-41C7-9D00-B84065D5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286C98-3B45-48DD-BC67-2EFF84D7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Analysis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213E6E-0515-422D-AF68-B4FB60E02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30190"/>
              </p:ext>
            </p:extLst>
          </p:nvPr>
        </p:nvGraphicFramePr>
        <p:xfrm>
          <a:off x="2635813" y="2506916"/>
          <a:ext cx="5384982" cy="670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1042">
                  <a:extLst>
                    <a:ext uri="{9D8B030D-6E8A-4147-A177-3AD203B41FA5}">
                      <a16:colId xmlns:a16="http://schemas.microsoft.com/office/drawing/2014/main" val="3379608028"/>
                    </a:ext>
                  </a:extLst>
                </a:gridCol>
                <a:gridCol w="2300908">
                  <a:extLst>
                    <a:ext uri="{9D8B030D-6E8A-4147-A177-3AD203B41FA5}">
                      <a16:colId xmlns:a16="http://schemas.microsoft.com/office/drawing/2014/main" val="3762977526"/>
                    </a:ext>
                  </a:extLst>
                </a:gridCol>
                <a:gridCol w="936155">
                  <a:extLst>
                    <a:ext uri="{9D8B030D-6E8A-4147-A177-3AD203B41FA5}">
                      <a16:colId xmlns:a16="http://schemas.microsoft.com/office/drawing/2014/main" val="2030222837"/>
                    </a:ext>
                  </a:extLst>
                </a:gridCol>
                <a:gridCol w="1136877">
                  <a:extLst>
                    <a:ext uri="{9D8B030D-6E8A-4147-A177-3AD203B41FA5}">
                      <a16:colId xmlns:a16="http://schemas.microsoft.com/office/drawing/2014/main" val="1307259784"/>
                    </a:ext>
                  </a:extLst>
                </a:gridCol>
              </a:tblGrid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SIR supported = 25 dB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28 dB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32 dB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3965971006"/>
                  </a:ext>
                </a:extLst>
              </a:tr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CFO = 5 Hz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(m (dB), p(deg)) = (1.75 dB, 6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(1dB, 4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(0.75 dB, 1 deg)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3892614689"/>
                  </a:ext>
                </a:extLst>
              </a:tr>
              <a:tr h="139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20Hz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(1.75, 4) or (1.5, 6)</a:t>
                      </a: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(1, 4)</a:t>
                      </a:r>
                      <a:endParaRPr lang="en-US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</a:rPr>
                        <a:t>(0.5, 1)</a:t>
                      </a:r>
                      <a:endParaRPr lang="en-US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2823678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50 Hz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(1.5, 4)</a:t>
                      </a: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(0.25, 4)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(0, 1)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033" marR="57033" marT="0" marB="0"/>
                </a:tc>
                <a:extLst>
                  <a:ext uri="{0D108BD9-81ED-4DB2-BD59-A6C34878D82A}">
                    <a16:rowId xmlns:a16="http://schemas.microsoft.com/office/drawing/2014/main" val="212805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29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Consider a second example where each AP have 2 antenna and 2 STAs each with 1 antenna.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Lets say the effective channel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and the precoder matrix will be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657225" lvl="1" indent="-257175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0.1</m:t>
                        </m:r>
                        <m:r>
                          <a:rPr lang="en-US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p>
                    </m:sSup>
                  </m:oMath>
                </a14:m>
                <a:r>
                  <a:rPr lang="en-US" sz="1200" dirty="0"/>
                  <a:t>, where X is the path loss difference (dB) as specified in slide 4. ‘c’ is the normalizing factor applied at transmitter.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With residual impairments the effective channel is</a:t>
                </a: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d>
                      <m:dPr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√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𝑖𝑧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b="0" dirty="0">
                    <a:solidFill>
                      <a:srgbClr val="000000"/>
                    </a:solidFill>
                  </a:rPr>
                  <a:t>, where z is same as in example-1.</a:t>
                </a:r>
              </a:p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As in example-1 the precoder matrix will remain same and hence the SIR at AP1 is given as</a:t>
                </a:r>
              </a:p>
              <a:p>
                <a:pPr marL="257175" lvl="0" indent="-257175"/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sSup>
                                        <m:sSup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p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sSubSup>
                                    <m:sSub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′2</m:t>
                                          </m:r>
                                        </m:sup>
                                      </m:sSub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(1−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′)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endParaRPr lang="en-US" sz="16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59959-1404-4762-A1A1-032A78D2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F67F3-CFBF-4A1F-ACF1-070D7FE9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370C0-D08F-4F20-BB1A-621703D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133880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57175" lvl="0" indent="-257175"/>
                <a:r>
                  <a:rPr lang="en-US" sz="1600" b="0" dirty="0">
                    <a:solidFill>
                      <a:srgbClr val="000000"/>
                    </a:solidFill>
                  </a:rPr>
                  <a:t>As in Example-1 the precoder matrix will remain same and hence the SIR at AP1 is given as</a:t>
                </a:r>
              </a:p>
              <a:p>
                <a:pPr marL="257175" lvl="0" indent="-257175"/>
                <a:endParaRPr lang="en-US" sz="1600" b="0" dirty="0">
                  <a:solidFill>
                    <a:srgbClr val="00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func>
                                    <m:func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sSubSup>
                                        <m:sSubSupPr>
                                          <m:ctrlP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8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′2</m:t>
                                          </m:r>
                                        </m:sup>
                                      </m:sSub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(1−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′)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000000"/>
                  </a:solidFill>
                </a:endParaRPr>
              </a:p>
              <a:p>
                <a:endParaRPr lang="en-US" sz="1600" b="0" dirty="0"/>
              </a:p>
              <a:p>
                <a:r>
                  <a:rPr lang="en-US" sz="1600" b="0" dirty="0"/>
                  <a:t>For small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b="0" dirty="0"/>
                  <a:t> (very ideal case - small CFO, phase sync, timing sync) this can be further simplified to:</a:t>
                </a:r>
              </a:p>
              <a:p>
                <a:endParaRPr lang="en-US" sz="1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𝑆𝐼𝑅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600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600" b="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6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bSup>
                                          <m:r>
                                            <a:rPr lang="en-US" sz="1600" b="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  <m:r>
                                            <a:rPr lang="en-US" sz="1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US" sz="1600" b="0" dirty="0"/>
                </a:br>
                <a:endParaRPr lang="en-US" sz="1600" b="0" dirty="0"/>
              </a:p>
              <a:p>
                <a:endParaRPr lang="en-US" sz="1600" b="0" dirty="0"/>
              </a:p>
              <a:p>
                <a:r>
                  <a:rPr lang="en-US" sz="1600" b="0" dirty="0"/>
                  <a:t>A higher X directly drives down the influence of impairments and uncertainties.</a:t>
                </a:r>
              </a:p>
              <a:p>
                <a:endParaRPr lang="en-US" sz="16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A0B819D-02DD-4A38-8037-B00A0D5EF9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659959-1404-4762-A1A1-032A78D2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F67F3-CFBF-4A1F-ACF1-070D7FE9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370C0-D08F-4F20-BB1A-621703D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(2)</a:t>
            </a:r>
          </a:p>
        </p:txBody>
      </p:sp>
    </p:spTree>
    <p:extLst>
      <p:ext uri="{BB962C8B-B14F-4D97-AF65-F5344CB8AC3E}">
        <p14:creationId xmlns:p14="http://schemas.microsoft.com/office/powerpoint/2010/main" val="223439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1838DC-2B39-43BC-AC49-87CD7EE9E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Familiar case of two APs each with 4 antennas and serving single client each with 2 receive antennas</a:t>
            </a:r>
          </a:p>
          <a:p>
            <a:r>
              <a:rPr lang="en-US" sz="1800" b="0" dirty="0"/>
              <a:t>Only residual timing/frequency offsets between master – slave APs are modeled</a:t>
            </a:r>
          </a:p>
          <a:p>
            <a:endParaRPr lang="en-US" sz="1800" b="0" dirty="0">
              <a:solidFill>
                <a:srgbClr val="FF0000"/>
              </a:solidFill>
            </a:endParaRPr>
          </a:p>
          <a:p>
            <a:endParaRPr lang="en-US" sz="1800" b="0" dirty="0">
              <a:solidFill>
                <a:srgbClr val="FF0000"/>
              </a:solidFill>
            </a:endParaRPr>
          </a:p>
          <a:p>
            <a:endParaRPr lang="en-US" sz="1800" b="0" dirty="0"/>
          </a:p>
          <a:p>
            <a:r>
              <a:rPr lang="en-US" sz="1800" b="0" dirty="0"/>
              <a:t>IEEE Channel D</a:t>
            </a:r>
          </a:p>
          <a:p>
            <a:r>
              <a:rPr lang="en-US" sz="1800" b="0" dirty="0"/>
              <a:t>Ng=1 feedback without any quantization (no compression/decompression)</a:t>
            </a:r>
          </a:p>
          <a:p>
            <a:r>
              <a:rPr lang="en-US" sz="1800" b="0" dirty="0"/>
              <a:t>15 Data OFDM symbols HEW LDPC packet is considered with 4x+3.2 LTF</a:t>
            </a:r>
          </a:p>
          <a:p>
            <a:pPr lvl="1"/>
            <a:r>
              <a:rPr lang="en-US" sz="1400" dirty="0" err="1"/>
              <a:t>Midambles</a:t>
            </a:r>
            <a:r>
              <a:rPr lang="en-US" sz="1400" dirty="0"/>
              <a:t> are NOT modeled.</a:t>
            </a:r>
          </a:p>
          <a:p>
            <a:r>
              <a:rPr lang="en-US" sz="1800" b="0" dirty="0"/>
              <a:t>Uncertainty values considered (symmetric uniform distribution U[-x, x])</a:t>
            </a:r>
          </a:p>
          <a:p>
            <a:pPr lvl="1"/>
            <a:r>
              <a:rPr lang="en-US" sz="1100" dirty="0"/>
              <a:t>Magnitude: m = {0, 1} dB</a:t>
            </a:r>
          </a:p>
          <a:p>
            <a:pPr lvl="1"/>
            <a:r>
              <a:rPr lang="en-US" sz="1100" dirty="0"/>
              <a:t>Phase: p = {0, 2, 5} deg</a:t>
            </a:r>
          </a:p>
          <a:p>
            <a:r>
              <a:rPr lang="en-US" sz="1800" b="0" dirty="0"/>
              <a:t>Pathloss difference component: x = {0, -3, -6, -10} dB</a:t>
            </a:r>
          </a:p>
          <a:p>
            <a:endParaRPr lang="en-US" sz="36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9B799-3B42-43B8-AD4B-3B1AD968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r>
              <a:rPr lang="en-US" dirty="0"/>
              <a:t>December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7207E-083F-4919-8041-90436B05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Sudhir Srinivasa et al (NXP) 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7B0FCB8-29A8-4877-8A42-0A752111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analysis: </a:t>
            </a:r>
            <a:br>
              <a:rPr lang="en-US" dirty="0"/>
            </a:br>
            <a:r>
              <a:rPr lang="en-US" dirty="0"/>
              <a:t>Simulation Setup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2F47C61-7122-47C2-BCF3-6D573F9E8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80229"/>
              </p:ext>
            </p:extLst>
          </p:nvPr>
        </p:nvGraphicFramePr>
        <p:xfrm>
          <a:off x="1632861" y="2682066"/>
          <a:ext cx="7461522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943">
                  <a:extLst>
                    <a:ext uri="{9D8B030D-6E8A-4147-A177-3AD203B41FA5}">
                      <a16:colId xmlns:a16="http://schemas.microsoft.com/office/drawing/2014/main" val="1823311557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38496399"/>
                    </a:ext>
                  </a:extLst>
                </a:gridCol>
                <a:gridCol w="907868">
                  <a:extLst>
                    <a:ext uri="{9D8B030D-6E8A-4147-A177-3AD203B41FA5}">
                      <a16:colId xmlns:a16="http://schemas.microsoft.com/office/drawing/2014/main" val="746403241"/>
                    </a:ext>
                  </a:extLst>
                </a:gridCol>
                <a:gridCol w="1084217">
                  <a:extLst>
                    <a:ext uri="{9D8B030D-6E8A-4147-A177-3AD203B41FA5}">
                      <a16:colId xmlns:a16="http://schemas.microsoft.com/office/drawing/2014/main" val="3651986432"/>
                    </a:ext>
                  </a:extLst>
                </a:gridCol>
                <a:gridCol w="1658983">
                  <a:extLst>
                    <a:ext uri="{9D8B030D-6E8A-4147-A177-3AD203B41FA5}">
                      <a16:colId xmlns:a16="http://schemas.microsoft.com/office/drawing/2014/main" val="2584288908"/>
                    </a:ext>
                  </a:extLst>
                </a:gridCol>
                <a:gridCol w="1663791">
                  <a:extLst>
                    <a:ext uri="{9D8B030D-6E8A-4147-A177-3AD203B41FA5}">
                      <a16:colId xmlns:a16="http://schemas.microsoft.com/office/drawing/2014/main" val="535780480"/>
                    </a:ext>
                  </a:extLst>
                </a:gridCol>
              </a:tblGrid>
              <a:tr h="217775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Residual CFO at AP2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Carrier drift at AP1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Propagation Delay (us)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Timing synchronization error 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Phase synchronization error (deg)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15786"/>
                  </a:ext>
                </a:extLst>
              </a:tr>
              <a:tr h="21777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deg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721044"/>
                  </a:ext>
                </a:extLst>
              </a:tr>
              <a:tr h="21777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Data packet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0.78 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0.58 deg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60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03453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PPT_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_PPT_theme" id="{C8392DA3-B622-42B3-AC78-2C58C6D3744C}" vid="{63A7AB3F-E7D0-4643-BC14-05BCD9F04D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IEEE_PPT_theme</Template>
  <TotalTime>2</TotalTime>
  <Words>1379</Words>
  <Application>Microsoft Office PowerPoint</Application>
  <PresentationFormat>Widescreen</PresentationFormat>
  <Paragraphs>218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Cambria Math</vt:lpstr>
      <vt:lpstr>Times New Roman</vt:lpstr>
      <vt:lpstr>IEEE_PPT_theme</vt:lpstr>
      <vt:lpstr>Joint-MU Performance With Impairments</vt:lpstr>
      <vt:lpstr>Joint Transmission with Multiple Clients</vt:lpstr>
      <vt:lpstr>Joint-MU: Model</vt:lpstr>
      <vt:lpstr>Example 1 (1)</vt:lpstr>
      <vt:lpstr>Example 1 (2)</vt:lpstr>
      <vt:lpstr>Example 1 Analysis</vt:lpstr>
      <vt:lpstr>Example 2</vt:lpstr>
      <vt:lpstr>Example 2 (2)</vt:lpstr>
      <vt:lpstr>Performance analysis:  Simulation Setup</vt:lpstr>
      <vt:lpstr>Magnitude Uncertainty: m = 0 dB</vt:lpstr>
      <vt:lpstr>Magnitude Uncertainty: m = 1 dB</vt:lpstr>
      <vt:lpstr>Inferences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Transmission MU analysis</dc:title>
  <dc:creator>Sudhir S</dc:creator>
  <cp:lastModifiedBy>Sudhir Srinivasa</cp:lastModifiedBy>
  <cp:revision>356</cp:revision>
  <dcterms:created xsi:type="dcterms:W3CDTF">2019-10-25T09:00:40Z</dcterms:created>
  <dcterms:modified xsi:type="dcterms:W3CDTF">2019-12-18T23:43:20Z</dcterms:modified>
</cp:coreProperties>
</file>