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sldIdLst>
    <p:sldId id="331" r:id="rId2"/>
    <p:sldId id="257" r:id="rId3"/>
    <p:sldId id="1316" r:id="rId4"/>
    <p:sldId id="1319" r:id="rId5"/>
    <p:sldId id="1322" r:id="rId6"/>
    <p:sldId id="1320" r:id="rId7"/>
    <p:sldId id="1321" r:id="rId8"/>
    <p:sldId id="1326" r:id="rId9"/>
    <p:sldId id="1323" r:id="rId10"/>
    <p:sldId id="1324" r:id="rId11"/>
    <p:sldId id="1330" r:id="rId12"/>
    <p:sldId id="133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A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508" autoAdjust="0"/>
    <p:restoredTop sz="94667" autoAdjust="0"/>
  </p:normalViewPr>
  <p:slideViewPr>
    <p:cSldViewPr snapToGrid="0">
      <p:cViewPr varScale="1">
        <p:scale>
          <a:sx n="115" d="100"/>
          <a:sy n="115" d="100"/>
        </p:scale>
        <p:origin x="8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78C23D6E-FB81-4219-A969-2732BDD91085}"/>
    <pc:docChg chg="modMainMaster">
      <pc:chgData name="Sameer Vermani" userId="9be839be-9431-4430-9a85-afa36f2ea81d" providerId="ADAL" clId="{78C23D6E-FB81-4219-A969-2732BDD91085}" dt="2019-11-14T02:18:34.173" v="1" actId="20577"/>
      <pc:docMkLst>
        <pc:docMk/>
      </pc:docMkLst>
      <pc:sldMasterChg chg="modSp">
        <pc:chgData name="Sameer Vermani" userId="9be839be-9431-4430-9a85-afa36f2ea81d" providerId="ADAL" clId="{78C23D6E-FB81-4219-A969-2732BDD91085}" dt="2019-11-14T02:18:34.173" v="1" actId="20577"/>
        <pc:sldMasterMkLst>
          <pc:docMk/>
          <pc:sldMasterMk cId="3811369639" sldId="2147483751"/>
        </pc:sldMasterMkLst>
        <pc:spChg chg="mod">
          <ac:chgData name="Sameer Vermani" userId="9be839be-9431-4430-9a85-afa36f2ea81d" providerId="ADAL" clId="{78C23D6E-FB81-4219-A969-2732BDD91085}" dt="2019-11-14T02:18:34.173" v="1" actId="20577"/>
          <ac:spMkLst>
            <pc:docMk/>
            <pc:sldMasterMk cId="3811369639" sldId="2147483751"/>
            <ac:spMk id="1031" creationId="{F47EBAF5-52AC-49CF-A3FD-31E596F2D8C6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149BB-706A-5A46-8C1D-4B3C6D2CB408}" type="datetimeFigureOut"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6D631-A368-2A4D-90E3-DD3E771074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9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2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03146" y="6497447"/>
            <a:ext cx="487313" cy="169277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021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79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8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9060" y="1931780"/>
            <a:ext cx="114300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83541" y="671290"/>
            <a:ext cx="11432977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83541" y="1426467"/>
            <a:ext cx="11432977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70365" y="504825"/>
            <a:ext cx="11451271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/>
        </p:nvGrpSpPr>
        <p:grpSpPr>
          <a:xfrm>
            <a:off x="10288860" y="6546300"/>
            <a:ext cx="961544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89980" y="6477716"/>
            <a:ext cx="2595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95671" y="6477716"/>
            <a:ext cx="3600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38394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3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08974" y="6497447"/>
            <a:ext cx="535403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179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40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1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32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98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6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95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53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26015" y="6475413"/>
            <a:ext cx="27658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26577" y="6497447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802.11-19/1870r2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1136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Further Ideas on EHT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76343"/>
              </p:ext>
            </p:extLst>
          </p:nvPr>
        </p:nvGraphicFramePr>
        <p:xfrm>
          <a:off x="2676525" y="2998720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689764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429586-B3DE-4275-85C9-8EEA2902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80FBE-C7A2-4B04-952C-67D1FDC2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AF903-E418-4FC6-BD95-7E34BC06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having a variable MCS and variable length EHT-SIG (immediately after the 2 symbol SIG that carries universal fields)  in an EHT PPDU sent to multiple users?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A07F5-3AEE-48D3-9DDE-D27354BF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C6405-E1EF-49F3-822A-D72B76B9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8D944-7BF0-4B0A-A9B3-EFF12FCF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72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AB99-D636-45AB-90AB-67548707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694CE-99DA-473D-A4A1-2E5C21EA4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EHT-SIG (immediately after the 2 symbol SIG that carries universal fields) in an EHT PPDU sent to multiple users will have a common field and user-specific field(s) 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BF6AA-28DA-40C7-B9F6-59FBE59B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2B79-EBAB-4F46-895B-6806CFE2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B460E6-BDAE-4CC1-A51F-250A4296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02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36C4-C135-4A0A-BAEC-419A89E3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80FE3-5B9D-4B6D-8F65-EFF53CE0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</a:t>
            </a:r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  <a:r>
              <a:rPr lang="en-US" dirty="0"/>
              <a:t>” , IEEE Document 11/19-1519r0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0E40B-519E-4F5F-8C27-87D8F823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1954F-D033-4468-9887-1481208A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19A61-BA98-43B5-ADE4-D6E7FF38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084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37E8-FE73-45DD-848E-5629522C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2E35-DD53-44D0-896E-2F7D77B4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6431"/>
            <a:ext cx="10363200" cy="4114800"/>
          </a:xfrm>
        </p:spPr>
        <p:txBody>
          <a:bodyPr>
            <a:normAutofit/>
          </a:bodyPr>
          <a:lstStyle/>
          <a:p>
            <a:r>
              <a:rPr lang="en-US" sz="2000" dirty="0"/>
              <a:t>In [1] we proposed to bring future compatibility to </a:t>
            </a:r>
            <a:r>
              <a:rPr lang="en-US" sz="2000" dirty="0" err="1"/>
              <a:t>WiFi</a:t>
            </a:r>
            <a:r>
              <a:rPr lang="en-US" sz="20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pPr lvl="1"/>
            <a:r>
              <a:rPr lang="en-US" sz="1600" dirty="0"/>
              <a:t>Proposed a 2 symbol Pre-SIG with a mix of universal (version independent) and version dependent fields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 this contribution, we give some more thoughts on preamble design for EHT</a:t>
            </a:r>
          </a:p>
          <a:p>
            <a:pPr lvl="1"/>
            <a:r>
              <a:rPr lang="en-US" sz="1600" dirty="0"/>
              <a:t>Pre-SIG Contents</a:t>
            </a:r>
          </a:p>
          <a:p>
            <a:pPr lvl="1"/>
            <a:r>
              <a:rPr lang="en-US" sz="1600" dirty="0"/>
              <a:t>High Level SIG field structure for EHT</a:t>
            </a:r>
          </a:p>
          <a:p>
            <a:pPr lvl="1"/>
            <a:endParaRPr lang="en-US" sz="1600" dirty="0"/>
          </a:p>
          <a:p>
            <a:pPr lvl="1"/>
            <a:endParaRPr lang="en-US" sz="1800" dirty="0">
              <a:sym typeface="Wingdings" panose="05000000000000000000" pitchFamily="2" charset="2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773B94F-B9ED-8445-B4BE-F12762C7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4465E-2B0A-4D96-BA39-EC98956D452B}" type="slidenum">
              <a:rPr lang="en-GB" altLang="en-US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D3B10-5C98-46E5-BF7F-C35BA34B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A1FF5-33E9-4BBE-B994-35C88E6D9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088587-D52C-4930-A2E2-79A921F68071}"/>
              </a:ext>
            </a:extLst>
          </p:cNvPr>
          <p:cNvSpPr/>
          <p:nvPr/>
        </p:nvSpPr>
        <p:spPr bwMode="auto">
          <a:xfrm>
            <a:off x="2498854" y="385465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428FE3-3121-45E3-A4DF-18C1737AE91B}"/>
              </a:ext>
            </a:extLst>
          </p:cNvPr>
          <p:cNvSpPr/>
          <p:nvPr/>
        </p:nvSpPr>
        <p:spPr bwMode="auto">
          <a:xfrm>
            <a:off x="3335763" y="385465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D909B7-C4DF-4D17-B772-0F5853B06F46}"/>
              </a:ext>
            </a:extLst>
          </p:cNvPr>
          <p:cNvSpPr/>
          <p:nvPr/>
        </p:nvSpPr>
        <p:spPr bwMode="auto">
          <a:xfrm>
            <a:off x="4172672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656D56-53CD-4309-AF54-C58183537E0B}"/>
              </a:ext>
            </a:extLst>
          </p:cNvPr>
          <p:cNvSpPr/>
          <p:nvPr/>
        </p:nvSpPr>
        <p:spPr bwMode="auto">
          <a:xfrm>
            <a:off x="6569879" y="385622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 (?)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792B26-B84B-4EF6-856A-45126B60AA74}"/>
              </a:ext>
            </a:extLst>
          </p:cNvPr>
          <p:cNvSpPr/>
          <p:nvPr/>
        </p:nvSpPr>
        <p:spPr bwMode="auto">
          <a:xfrm>
            <a:off x="4774919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023DA4-3FDD-400F-8C43-26D4CDCD534A}"/>
              </a:ext>
            </a:extLst>
          </p:cNvPr>
          <p:cNvSpPr/>
          <p:nvPr/>
        </p:nvSpPr>
        <p:spPr bwMode="auto">
          <a:xfrm>
            <a:off x="5377166" y="384958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576795E-D26E-4D2B-8460-30DC4A70C4C5}"/>
              </a:ext>
            </a:extLst>
          </p:cNvPr>
          <p:cNvCxnSpPr/>
          <p:nvPr/>
        </p:nvCxnSpPr>
        <p:spPr bwMode="auto">
          <a:xfrm>
            <a:off x="5377166" y="4300263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7F70507-B849-4CDA-BB08-6B7F04D46217}"/>
              </a:ext>
            </a:extLst>
          </p:cNvPr>
          <p:cNvSpPr txBox="1"/>
          <p:nvPr/>
        </p:nvSpPr>
        <p:spPr>
          <a:xfrm>
            <a:off x="4433922" y="4278473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9E89A3-2E7C-4D39-9DDA-7D39D8BBF924}"/>
              </a:ext>
            </a:extLst>
          </p:cNvPr>
          <p:cNvCxnSpPr/>
          <p:nvPr/>
        </p:nvCxnSpPr>
        <p:spPr bwMode="auto">
          <a:xfrm>
            <a:off x="2498854" y="374737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1A33DF3-45CD-4B58-9903-B77B77A15375}"/>
              </a:ext>
            </a:extLst>
          </p:cNvPr>
          <p:cNvSpPr txBox="1"/>
          <p:nvPr/>
        </p:nvSpPr>
        <p:spPr>
          <a:xfrm>
            <a:off x="3192996" y="353433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</p:spTree>
    <p:extLst>
      <p:ext uri="{BB962C8B-B14F-4D97-AF65-F5344CB8AC3E}">
        <p14:creationId xmlns:p14="http://schemas.microsoft.com/office/powerpoint/2010/main" val="4222964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EF8C-A290-4D54-93AA-6990BD5F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Pre-SIG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F955-4D45-47C2-9D31-C8C054C4E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sz="1600" dirty="0"/>
              <a:t>The version independent fields in Pre-SIG carry information that could be </a:t>
            </a:r>
          </a:p>
          <a:p>
            <a:pPr lvl="1"/>
            <a:r>
              <a:rPr lang="en-US" sz="1400" dirty="0"/>
              <a:t>Understood by </a:t>
            </a:r>
            <a:r>
              <a:rPr lang="en-US" sz="1400" dirty="0" err="1"/>
              <a:t>WiFi</a:t>
            </a:r>
            <a:r>
              <a:rPr lang="en-US" sz="1400" dirty="0"/>
              <a:t> devices starting from 11be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WiFi</a:t>
            </a:r>
            <a:r>
              <a:rPr lang="en-US" sz="1200" dirty="0"/>
              <a:t> version identifier starting from 11be</a:t>
            </a:r>
          </a:p>
          <a:p>
            <a:pPr lvl="1"/>
            <a:r>
              <a:rPr lang="en-US" sz="1400" dirty="0"/>
              <a:t>Beneficial to by-standers</a:t>
            </a:r>
          </a:p>
          <a:p>
            <a:pPr lvl="2"/>
            <a:r>
              <a:rPr lang="en-US" sz="1200" dirty="0"/>
              <a:t>E.g., Info about channel occupancy and coexistence (in time/frequency/link direction)</a:t>
            </a:r>
          </a:p>
          <a:p>
            <a:endParaRPr lang="en-US" sz="1600" dirty="0"/>
          </a:p>
          <a:p>
            <a:r>
              <a:rPr lang="en-US" sz="1600" dirty="0"/>
              <a:t>We propose to include the following version-independent fields </a:t>
            </a:r>
          </a:p>
          <a:p>
            <a:pPr lvl="1"/>
            <a:r>
              <a:rPr lang="en-US" sz="1400" dirty="0"/>
              <a:t>Version identifier: 3 bits</a:t>
            </a:r>
          </a:p>
          <a:p>
            <a:pPr lvl="1"/>
            <a:r>
              <a:rPr lang="en-US" sz="1400" dirty="0"/>
              <a:t>PPDU BW and puncturing information: TBD bits</a:t>
            </a:r>
          </a:p>
          <a:p>
            <a:pPr lvl="1"/>
            <a:r>
              <a:rPr lang="en-US" sz="1400" dirty="0"/>
              <a:t>UL/DL: 1 bit</a:t>
            </a:r>
          </a:p>
          <a:p>
            <a:pPr lvl="1"/>
            <a:r>
              <a:rPr lang="en-US" sz="1400" dirty="0"/>
              <a:t>TXOP: &gt;=7 bits</a:t>
            </a:r>
          </a:p>
          <a:p>
            <a:pPr lvl="1"/>
            <a:r>
              <a:rPr lang="en-US" sz="1400" dirty="0"/>
              <a:t>BSS color: &gt;=6 bits</a:t>
            </a:r>
          </a:p>
          <a:p>
            <a:endParaRPr lang="en-US" sz="1600" dirty="0"/>
          </a:p>
          <a:p>
            <a:r>
              <a:rPr lang="en-US" sz="1600" dirty="0"/>
              <a:t>Also propose to carry PPDU type as a version dependent field (present in all PPDU types)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pPr lvl="1"/>
            <a:endParaRPr lang="en-US" sz="14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A5539-56EB-42BB-B5AE-62500566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1F456-40BC-4A9A-B19E-DCF7C398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F29BF7-BD76-4555-9258-36940C003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29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88378-09D6-466B-8C1D-F258FDDC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High Level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E227D-D025-46BA-946C-E11D57080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799"/>
            <a:ext cx="10363200" cy="4114800"/>
          </a:xfrm>
        </p:spPr>
        <p:txBody>
          <a:bodyPr/>
          <a:lstStyle/>
          <a:p>
            <a:r>
              <a:rPr lang="en-US" sz="2000" dirty="0"/>
              <a:t>Take the following design principles</a:t>
            </a:r>
          </a:p>
          <a:p>
            <a:pPr lvl="1"/>
            <a:r>
              <a:rPr lang="en-US" sz="1800" dirty="0"/>
              <a:t>Minimal additional overhead when compared to 11ax</a:t>
            </a:r>
          </a:p>
          <a:p>
            <a:pPr lvl="1"/>
            <a:r>
              <a:rPr lang="en-US" sz="1800" dirty="0"/>
              <a:t>Borrow as much of the SIG-B design as possible</a:t>
            </a:r>
          </a:p>
          <a:p>
            <a:pPr lvl="1"/>
            <a:endParaRPr lang="en-US" sz="1600" dirty="0"/>
          </a:p>
          <a:p>
            <a:r>
              <a:rPr lang="en-US" sz="2000" dirty="0"/>
              <a:t>Proposal on high level SIG field structure </a:t>
            </a:r>
          </a:p>
          <a:p>
            <a:pPr lvl="1"/>
            <a:r>
              <a:rPr lang="en-US" sz="1600" dirty="0"/>
              <a:t>An EHT PPDU sent to multiple users</a:t>
            </a:r>
            <a:endParaRPr lang="en-US" sz="1400" dirty="0"/>
          </a:p>
          <a:p>
            <a:pPr lvl="2"/>
            <a:r>
              <a:rPr lang="en-US" sz="1600" dirty="0"/>
              <a:t>Propose a variable length, variable MCS EHT-SIG after the 2 symbol pre-SIG</a:t>
            </a:r>
          </a:p>
          <a:p>
            <a:pPr lvl="3"/>
            <a:r>
              <a:rPr lang="en-US" sz="1400" dirty="0"/>
              <a:t>EHT-SIG has a common section and a per-user section</a:t>
            </a:r>
          </a:p>
          <a:p>
            <a:pPr lvl="3"/>
            <a:r>
              <a:rPr lang="en-US" sz="1400" dirty="0"/>
              <a:t>Content channel structure TBD</a:t>
            </a:r>
            <a:endParaRPr lang="en-US" sz="1800" dirty="0"/>
          </a:p>
          <a:p>
            <a:pPr lvl="1"/>
            <a:r>
              <a:rPr lang="en-US" sz="1600" dirty="0"/>
              <a:t>For SU PPDU, we have the following 2 options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Re-use the MU PPDU format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Have a separate SU PPDU format </a:t>
            </a:r>
          </a:p>
          <a:p>
            <a:pPr lvl="3"/>
            <a:r>
              <a:rPr lang="en-US" sz="1200" dirty="0"/>
              <a:t>In this </a:t>
            </a:r>
            <a:r>
              <a:rPr lang="en-US" sz="1200"/>
              <a:t>option, the </a:t>
            </a:r>
            <a:r>
              <a:rPr lang="en-US" sz="1200" dirty="0"/>
              <a:t>EHT-SIG (after 2 symbol pre-SIG) can be just one symbol long and be sent at MCS0</a:t>
            </a:r>
          </a:p>
          <a:p>
            <a:pPr lvl="1"/>
            <a:r>
              <a:rPr lang="en-US" sz="1600" dirty="0"/>
              <a:t>For TB PPDU</a:t>
            </a:r>
          </a:p>
          <a:p>
            <a:pPr lvl="2"/>
            <a:r>
              <a:rPr lang="en-US" sz="1600" dirty="0"/>
              <a:t>Possible to avoid having any EHT-SIG, just pre-SIG maybe enough 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8703A-8373-4D78-967E-EDDED41F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4C09-5027-43F3-B4F1-C59AD7DE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D3E2A0-E4D1-4502-B24B-27F1DCE6A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11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96EB-B2A1-4AB7-BEA7-4056438E5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PPDU to multiple users: SIG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C2667-D980-4F90-96FC-375030694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26932"/>
            <a:ext cx="10363200" cy="2277005"/>
          </a:xfrm>
        </p:spPr>
        <p:txBody>
          <a:bodyPr/>
          <a:lstStyle/>
          <a:p>
            <a:r>
              <a:rPr lang="en-US" sz="2000" dirty="0"/>
              <a:t>Divide the EHT-SIG into two sections</a:t>
            </a:r>
          </a:p>
          <a:p>
            <a:pPr lvl="1"/>
            <a:r>
              <a:rPr lang="en-US" sz="1800" dirty="0"/>
              <a:t>EHT-SIG-common and EHT-SIG-per-user</a:t>
            </a:r>
          </a:p>
          <a:p>
            <a:r>
              <a:rPr lang="en-US" sz="2000" dirty="0"/>
              <a:t>EHT SIG is variable length and variable MCS</a:t>
            </a:r>
          </a:p>
          <a:p>
            <a:pPr lvl="1"/>
            <a:r>
              <a:rPr lang="en-US" sz="1800" dirty="0"/>
              <a:t>Just like HE-SIG-B</a:t>
            </a:r>
          </a:p>
          <a:p>
            <a:r>
              <a:rPr lang="en-US" sz="2000" dirty="0"/>
              <a:t>EHT-SIG-common is bigger in size as it needs to accommodate overflow from the 2 symbol pre-SIG as well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92ABE-5E41-42C0-8031-B6A7BDAB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A8EDF-7DA2-4BE4-A3B8-F63DA826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FBE56-B35C-44A7-BEAC-6705396DA438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5CA00A-A014-44FB-8128-AC44B1E11FC0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34ADA8-8D83-4983-B198-A522D7DF68A2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155A1A-82F0-4C97-B845-5E13AF3AEDEA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DF7CE-0CEB-4E47-A28A-B81BBD624C57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07500-5B2F-4AA7-88A6-7E0A11D29206}"/>
              </a:ext>
            </a:extLst>
          </p:cNvPr>
          <p:cNvSpPr/>
          <p:nvPr/>
        </p:nvSpPr>
        <p:spPr bwMode="auto">
          <a:xfrm>
            <a:off x="6817716" y="3111733"/>
            <a:ext cx="1428432" cy="3531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Common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388486-6AC6-47E7-9F45-48D828D2303D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53920-E86F-4835-95DF-E7D65C74F473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FE47EB-CC46-47D4-93E8-DB44DB7743B8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4B00A8-8173-4613-8ABD-753E09DC6B47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EF0F28-08A1-4E21-AF8D-6E525902286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EB62E0-3667-486B-86A1-D17F3C6AF91F}"/>
              </a:ext>
            </a:extLst>
          </p:cNvPr>
          <p:cNvSpPr txBox="1"/>
          <p:nvPr/>
        </p:nvSpPr>
        <p:spPr>
          <a:xfrm>
            <a:off x="1393217" y="1712607"/>
            <a:ext cx="1702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MU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D2C8F3-8864-48B3-BA13-638927763B3F}"/>
              </a:ext>
            </a:extLst>
          </p:cNvPr>
          <p:cNvSpPr txBox="1"/>
          <p:nvPr/>
        </p:nvSpPr>
        <p:spPr>
          <a:xfrm>
            <a:off x="793817" y="2957450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PPDU sent</a:t>
            </a:r>
          </a:p>
          <a:p>
            <a:r>
              <a:rPr lang="en-US" dirty="0"/>
              <a:t> to multiple users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419B7B-DEF6-4D76-949E-4DA675F8035D}"/>
              </a:ext>
            </a:extLst>
          </p:cNvPr>
          <p:cNvSpPr/>
          <p:nvPr/>
        </p:nvSpPr>
        <p:spPr bwMode="auto">
          <a:xfrm>
            <a:off x="6409145" y="2473637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1381AE-2A14-44A3-BA29-CD1551EA025E}"/>
              </a:ext>
            </a:extLst>
          </p:cNvPr>
          <p:cNvSpPr txBox="1"/>
          <p:nvPr/>
        </p:nvSpPr>
        <p:spPr>
          <a:xfrm>
            <a:off x="6766023" y="206313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7340E10-2846-4446-95B8-9A7CF6E5289F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44E502-FAB0-46C3-B23F-4819E4267F6E}"/>
              </a:ext>
            </a:extLst>
          </p:cNvPr>
          <p:cNvCxnSpPr>
            <a:cxnSpLocks/>
          </p:cNvCxnSpPr>
          <p:nvPr/>
        </p:nvCxnSpPr>
        <p:spPr bwMode="auto">
          <a:xfrm>
            <a:off x="8102613" y="2119458"/>
            <a:ext cx="143535" cy="9187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77B2BA7-DE6F-4034-AC99-02A2F46704EE}"/>
              </a:ext>
            </a:extLst>
          </p:cNvPr>
          <p:cNvSpPr/>
          <p:nvPr/>
        </p:nvSpPr>
        <p:spPr bwMode="auto">
          <a:xfrm>
            <a:off x="7337003" y="1776391"/>
            <a:ext cx="752111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Times New Roman" pitchFamily="18" charset="0"/>
              </a:rPr>
              <a:t>HE-SIG-B Common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9EDDDE-F2FE-4627-AECE-6A6BD0FBC6FD}"/>
              </a:ext>
            </a:extLst>
          </p:cNvPr>
          <p:cNvSpPr/>
          <p:nvPr/>
        </p:nvSpPr>
        <p:spPr bwMode="auto">
          <a:xfrm>
            <a:off x="8089114" y="1776391"/>
            <a:ext cx="2397206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HE-SIG-B per-user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CCAD05D-C324-4151-8A77-7342ADAD1965}"/>
              </a:ext>
            </a:extLst>
          </p:cNvPr>
          <p:cNvSpPr/>
          <p:nvPr/>
        </p:nvSpPr>
        <p:spPr bwMode="auto">
          <a:xfrm>
            <a:off x="8238150" y="3114991"/>
            <a:ext cx="2397206" cy="34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per-user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35A1BFA9-5972-4DC7-9D60-66CC1FB2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32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B4125-AD7C-4A50-9DB4-585DAC64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SU PPDU SIG structure (</a:t>
            </a:r>
            <a:r>
              <a:rPr lang="en-US" dirty="0">
                <a:solidFill>
                  <a:srgbClr val="FF0000"/>
                </a:solidFill>
              </a:rPr>
              <a:t>only if a separate SU PPDU format is desired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C8E73-1A98-4346-A928-AF13ADA0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691" y="3698444"/>
            <a:ext cx="10363200" cy="3159556"/>
          </a:xfrm>
        </p:spPr>
        <p:txBody>
          <a:bodyPr/>
          <a:lstStyle/>
          <a:p>
            <a:r>
              <a:rPr lang="en-US" sz="1400" dirty="0"/>
              <a:t>New fields (those not present in 11ax) in EHT SU preamble can be</a:t>
            </a:r>
          </a:p>
          <a:p>
            <a:pPr lvl="1"/>
            <a:r>
              <a:rPr lang="en-US" sz="1200" dirty="0"/>
              <a:t>Universal Fields</a:t>
            </a:r>
          </a:p>
          <a:p>
            <a:pPr lvl="2"/>
            <a:r>
              <a:rPr lang="en-US" sz="1100" dirty="0"/>
              <a:t>Version Identifier ~ 3 bits</a:t>
            </a:r>
          </a:p>
          <a:p>
            <a:pPr lvl="2"/>
            <a:r>
              <a:rPr lang="en-US" sz="1100" dirty="0"/>
              <a:t>Punctured channel info </a:t>
            </a:r>
          </a:p>
          <a:p>
            <a:pPr lvl="2"/>
            <a:r>
              <a:rPr lang="en-US" sz="1100" dirty="0"/>
              <a:t>More bits in BSS Color, </a:t>
            </a:r>
            <a:r>
              <a:rPr lang="en-US" sz="1100" dirty="0" err="1"/>
              <a:t>TxOP</a:t>
            </a:r>
            <a:r>
              <a:rPr lang="en-US" sz="1100" dirty="0"/>
              <a:t>, BW (if needed)</a:t>
            </a:r>
          </a:p>
          <a:p>
            <a:pPr lvl="1"/>
            <a:r>
              <a:rPr lang="en-US" sz="1200" dirty="0"/>
              <a:t>Version dependent fields</a:t>
            </a:r>
          </a:p>
          <a:p>
            <a:pPr lvl="2"/>
            <a:r>
              <a:rPr lang="en-US" sz="1100" dirty="0"/>
              <a:t>PPDU type ~ 2 bits</a:t>
            </a:r>
          </a:p>
          <a:p>
            <a:pPr lvl="2"/>
            <a:r>
              <a:rPr lang="en-US" sz="1100" dirty="0"/>
              <a:t>New feature bits</a:t>
            </a:r>
          </a:p>
          <a:p>
            <a:r>
              <a:rPr lang="en-US" sz="1400" dirty="0"/>
              <a:t>2 symbol Pre-SIG not enough to accommodate new fields and the 11ax-SIG-A-like information</a:t>
            </a:r>
          </a:p>
          <a:p>
            <a:r>
              <a:rPr lang="en-US" sz="1400" dirty="0"/>
              <a:t>Need an additional EHT-SIG symbol  to accommodate the overflow from the 2 symbol pre-SIG </a:t>
            </a:r>
          </a:p>
          <a:p>
            <a:pPr lvl="1"/>
            <a:r>
              <a:rPr lang="en-US" sz="1200" dirty="0"/>
              <a:t>Can be MCS0</a:t>
            </a:r>
          </a:p>
          <a:p>
            <a:pPr lvl="1"/>
            <a:r>
              <a:rPr lang="en-US" sz="1200" dirty="0"/>
              <a:t>One symbol provides 16 more bits (after removing 6 bits tail and 4 bit CRC) which should be enough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265AC-83BC-48DB-90E5-979C7484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F2A48-7AF4-4912-9B62-AB9A222F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EAF53-CAEE-4F31-9534-75FCF31D9527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BD6FEF-E935-40C8-9E54-AE980B430027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34810A-3586-48F8-AA04-0F43DCE790F9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2F4383-911E-4F49-9E38-D87D73E49A5F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043F5F-A716-4335-81C1-EEE65C9407C5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B834E8-5906-4E99-A605-BC7DA199D16D}"/>
              </a:ext>
            </a:extLst>
          </p:cNvPr>
          <p:cNvSpPr/>
          <p:nvPr/>
        </p:nvSpPr>
        <p:spPr bwMode="auto">
          <a:xfrm>
            <a:off x="6817716" y="3111734"/>
            <a:ext cx="693903" cy="3563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7E6826-8FF6-40EA-88FE-13D8070E8B6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D9BB3F-C533-45B9-8AAD-C9F74DA6E7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5505F3-C78A-43A0-A5E2-6E5F3589484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AA4499-AF2C-45A8-82B0-B04C61D85F94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64DA5E-9074-4151-9AFD-0F1DF392747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5A855D-0885-4D22-B6E9-0B53DDF8257E}"/>
              </a:ext>
            </a:extLst>
          </p:cNvPr>
          <p:cNvSpPr txBox="1"/>
          <p:nvPr/>
        </p:nvSpPr>
        <p:spPr>
          <a:xfrm>
            <a:off x="1393217" y="1712607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SU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4DBE67-3B57-4510-AD9E-2001194322ED}"/>
              </a:ext>
            </a:extLst>
          </p:cNvPr>
          <p:cNvSpPr txBox="1"/>
          <p:nvPr/>
        </p:nvSpPr>
        <p:spPr>
          <a:xfrm>
            <a:off x="658750" y="3083922"/>
            <a:ext cx="1629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SU PPDU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7479DB3-7E21-4156-ADE2-4CD2BE6ED647}"/>
              </a:ext>
            </a:extLst>
          </p:cNvPr>
          <p:cNvSpPr/>
          <p:nvPr/>
        </p:nvSpPr>
        <p:spPr bwMode="auto">
          <a:xfrm>
            <a:off x="6025906" y="2388536"/>
            <a:ext cx="1192713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9F8C35-E0E2-4661-9A23-1C32812DC210}"/>
              </a:ext>
            </a:extLst>
          </p:cNvPr>
          <p:cNvSpPr txBox="1"/>
          <p:nvPr/>
        </p:nvSpPr>
        <p:spPr>
          <a:xfrm>
            <a:off x="6471339" y="198624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A9484DA-C8FB-4904-8611-679E5070F5ED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F8504A-B5C6-4423-BA98-D6A56247A4B5}"/>
              </a:ext>
            </a:extLst>
          </p:cNvPr>
          <p:cNvCxnSpPr>
            <a:cxnSpLocks/>
          </p:cNvCxnSpPr>
          <p:nvPr/>
        </p:nvCxnSpPr>
        <p:spPr bwMode="auto">
          <a:xfrm>
            <a:off x="7337003" y="2164801"/>
            <a:ext cx="174616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FC249FB-04C8-4D89-A121-42B68E610C35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3AE7893-3CCA-44AE-A88D-8BEB9CE0F2AF}"/>
              </a:ext>
            </a:extLst>
          </p:cNvPr>
          <p:cNvCxnSpPr>
            <a:cxnSpLocks/>
          </p:cNvCxnSpPr>
          <p:nvPr/>
        </p:nvCxnSpPr>
        <p:spPr bwMode="auto">
          <a:xfrm>
            <a:off x="7670266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4E172229-4623-464E-8E0F-980C92C0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617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DCD2-2E4C-4D99-B12B-CB93487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TB PPDU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4F912-D17E-4976-991D-277AE7F25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63094"/>
            <a:ext cx="10363200" cy="2379662"/>
          </a:xfrm>
        </p:spPr>
        <p:txBody>
          <a:bodyPr/>
          <a:lstStyle/>
          <a:p>
            <a:r>
              <a:rPr lang="en-US" sz="1600" dirty="0"/>
              <a:t>Recall that in HE-SIG-A in HE TB PPDU </a:t>
            </a:r>
          </a:p>
          <a:p>
            <a:pPr lvl="1"/>
            <a:r>
              <a:rPr lang="en-US" sz="1400" dirty="0"/>
              <a:t>We had a lot of reserved bits (9  which were copied from trigger frame and 1 more)</a:t>
            </a:r>
          </a:p>
          <a:p>
            <a:endParaRPr lang="en-US" sz="1600" dirty="0"/>
          </a:p>
          <a:p>
            <a:r>
              <a:rPr lang="en-US" sz="1600" dirty="0"/>
              <a:t>Bottom line: For TB PPDU, have a lot of free bits to accommodate any new fields of EHT</a:t>
            </a:r>
          </a:p>
          <a:p>
            <a:pPr lvl="1"/>
            <a:r>
              <a:rPr lang="en-US" sz="1400" dirty="0"/>
              <a:t>No new SIG symbol is needed</a:t>
            </a:r>
            <a:r>
              <a:rPr lang="en-US" sz="1400" dirty="0">
                <a:sym typeface="Wingdings" panose="05000000000000000000" pitchFamily="2" charset="2"/>
              </a:rPr>
              <a:t> Can keep the same preamble overhead as 11ax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FAD08-DA00-4250-8F92-E31F258A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94A7F-B15E-49DA-8E1A-BA9C9948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A4C733-100E-4269-B230-EC6D6B5265CD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58DB56-E2B0-4139-BFF9-6865E770FBBA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CDC0B-0632-4F4E-82AB-CBF0A94EFB0A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ADC6F8-0C55-403C-9814-8967F9579D3B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81D163-9B29-4B8D-A687-6FA2EA6D0D18}"/>
              </a:ext>
            </a:extLst>
          </p:cNvPr>
          <p:cNvSpPr/>
          <p:nvPr/>
        </p:nvSpPr>
        <p:spPr bwMode="auto">
          <a:xfrm>
            <a:off x="5625003" y="3116368"/>
            <a:ext cx="1404454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A1AF3E-C520-464A-8C34-CDFE58528C7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C1DC1D-C7D0-4D77-9435-84C4C06098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B2DE37-72EA-47CD-B4A7-D55126C2AED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6F22C2-D30A-48EB-97D5-17B7ABE51D30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AED398-D467-4834-A578-32E364551E0F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17C0C3-64CE-49B4-ACBC-55E57A95E7DF}"/>
              </a:ext>
            </a:extLst>
          </p:cNvPr>
          <p:cNvSpPr txBox="1"/>
          <p:nvPr/>
        </p:nvSpPr>
        <p:spPr>
          <a:xfrm>
            <a:off x="1393217" y="1712607"/>
            <a:ext cx="162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TB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2B546-CF58-43F8-A4E1-542EE2D32FB9}"/>
              </a:ext>
            </a:extLst>
          </p:cNvPr>
          <p:cNvSpPr txBox="1"/>
          <p:nvPr/>
        </p:nvSpPr>
        <p:spPr>
          <a:xfrm>
            <a:off x="658750" y="3083922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TB PPDU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C532DC8-F311-4739-83E9-9CA88A80CFEC}"/>
              </a:ext>
            </a:extLst>
          </p:cNvPr>
          <p:cNvSpPr/>
          <p:nvPr/>
        </p:nvSpPr>
        <p:spPr bwMode="auto">
          <a:xfrm>
            <a:off x="5836744" y="2545082"/>
            <a:ext cx="1192713" cy="526628"/>
          </a:xfrm>
          <a:prstGeom prst="ellipse">
            <a:avLst/>
          </a:prstGeom>
          <a:solidFill>
            <a:srgbClr val="E1AD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bits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5B18FE-9CF9-473B-A9EB-AF52E3EB4843}"/>
              </a:ext>
            </a:extLst>
          </p:cNvPr>
          <p:cNvSpPr/>
          <p:nvPr/>
        </p:nvSpPr>
        <p:spPr bwMode="auto">
          <a:xfrm>
            <a:off x="6307653" y="2188592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3BBBEE-5F79-4B13-922B-86A87E01C207}"/>
              </a:ext>
            </a:extLst>
          </p:cNvPr>
          <p:cNvSpPr txBox="1"/>
          <p:nvPr/>
        </p:nvSpPr>
        <p:spPr>
          <a:xfrm>
            <a:off x="5917804" y="22281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934B92-865A-4392-AB1B-21708AFFA996}"/>
              </a:ext>
            </a:extLst>
          </p:cNvPr>
          <p:cNvSpPr txBox="1"/>
          <p:nvPr/>
        </p:nvSpPr>
        <p:spPr>
          <a:xfrm>
            <a:off x="6175348" y="2019843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7F537DA-0C8B-49BF-80CE-323FD2558165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2CEF966-D057-4FC5-9FFA-A253925D4694}"/>
              </a:ext>
            </a:extLst>
          </p:cNvPr>
          <p:cNvCxnSpPr>
            <a:cxnSpLocks/>
          </p:cNvCxnSpPr>
          <p:nvPr/>
        </p:nvCxnSpPr>
        <p:spPr bwMode="auto">
          <a:xfrm flipH="1">
            <a:off x="7023831" y="2164801"/>
            <a:ext cx="313172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4897808-BB4B-4335-BA8C-CC5A321875AB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357C9EA-7B8D-48A3-8067-44AC77BACFDE}"/>
              </a:ext>
            </a:extLst>
          </p:cNvPr>
          <p:cNvCxnSpPr>
            <a:cxnSpLocks/>
          </p:cNvCxnSpPr>
          <p:nvPr/>
        </p:nvCxnSpPr>
        <p:spPr bwMode="auto">
          <a:xfrm>
            <a:off x="7220587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2991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1E4C-5BBD-4727-A537-4D979E7E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C742-526A-4EFC-B527-241A8E9ED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 for EHT preamble design</a:t>
            </a:r>
          </a:p>
          <a:p>
            <a:pPr lvl="1"/>
            <a:r>
              <a:rPr lang="en-US" dirty="0"/>
              <a:t>Pre-SIG contents</a:t>
            </a:r>
          </a:p>
          <a:p>
            <a:pPr lvl="1"/>
            <a:r>
              <a:rPr lang="en-US" dirty="0"/>
              <a:t>EHT-SIG after Pre-SIG</a:t>
            </a:r>
          </a:p>
          <a:p>
            <a:pPr lvl="2"/>
            <a:r>
              <a:rPr lang="en-US" dirty="0"/>
              <a:t>Variable length and variable MCS in case of an EHT PPDU sent to multiple users</a:t>
            </a:r>
          </a:p>
          <a:p>
            <a:pPr lvl="3"/>
            <a:r>
              <a:rPr lang="en-US" dirty="0"/>
              <a:t>Split into common and per-user sections like HE-SIG-B</a:t>
            </a:r>
          </a:p>
          <a:p>
            <a:pPr lvl="2"/>
            <a:r>
              <a:rPr lang="en-US" dirty="0"/>
              <a:t>One symbol at MCS0, for the SU PPDU if a separate SU PPDU format is needed</a:t>
            </a:r>
          </a:p>
          <a:p>
            <a:pPr lvl="2"/>
            <a:r>
              <a:rPr lang="en-US" dirty="0"/>
              <a:t>May not be needed for the TB PPDU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70EB8-F4B8-4A23-99B2-3F0190B7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BDBA4D-3CE5-4FCC-9E69-4332030F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BDF9D8-3C34-4678-8ABE-C3B4CCEC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61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C6AE-C954-4A3C-BFA5-5DCF0D1C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654D-B428-4F85-85F8-37A79E565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including the following version independent fields in the 2 symbol SIG field that goes immediately after the RL-SIG?</a:t>
            </a:r>
          </a:p>
          <a:p>
            <a:pPr lvl="1"/>
            <a:r>
              <a:rPr lang="en-US" dirty="0"/>
              <a:t>PHY version identifier: 3 bits</a:t>
            </a:r>
            <a:endParaRPr lang="en-US" strike="sngStrike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UL/DL: 1 bit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9B5D9-D638-4EDD-86D1-686CA574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75C1E-EA11-4171-93B8-91ED8DFD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B94738-6029-42FE-BB94-F33DA8812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39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2017_Qualcomm_4x3_Corporate_External_Template_12.19.2017_D</Template>
  <TotalTime>68550</TotalTime>
  <Words>1015</Words>
  <Application>Microsoft Office PowerPoint</Application>
  <PresentationFormat>Widescreen</PresentationFormat>
  <Paragraphs>205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Qualcomm Office Regular</vt:lpstr>
      <vt:lpstr>Qualcomm Regular</vt:lpstr>
      <vt:lpstr>Times New Roman</vt:lpstr>
      <vt:lpstr>802-11-Submission</vt:lpstr>
      <vt:lpstr>Further Ideas on EHT Preamble Design</vt:lpstr>
      <vt:lpstr>Introduction</vt:lpstr>
      <vt:lpstr>Pre-SIG Contents</vt:lpstr>
      <vt:lpstr>EHT SIG High Level Design</vt:lpstr>
      <vt:lpstr>EHT PPDU to multiple users: SIG Structure </vt:lpstr>
      <vt:lpstr>EHT SU PPDU SIG structure (only if a separate SU PPDU format is desired)</vt:lpstr>
      <vt:lpstr>EHT TB PPDU structure</vt:lpstr>
      <vt:lpstr>Summary</vt:lpstr>
      <vt:lpstr>Straw-poll 1</vt:lpstr>
      <vt:lpstr>Straw-poll 2</vt:lpstr>
      <vt:lpstr>Straw-poll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Sameer Vermani</dc:creator>
  <cp:lastModifiedBy>Sameer Vermani</cp:lastModifiedBy>
  <cp:revision>497</cp:revision>
  <dcterms:created xsi:type="dcterms:W3CDTF">2019-04-24T18:12:20Z</dcterms:created>
  <dcterms:modified xsi:type="dcterms:W3CDTF">2019-11-14T02:18:44Z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-394498009</vt:i4>
  </property>
  <property fmtid="{D5CDD505-2E9C-101B-9397-08002B2CF9AE}" pid="3" name="_NewReviewCycle">
    <vt:lpwstr/>
  </property>
  <property fmtid="{D5CDD505-2E9C-101B-9397-08002B2CF9AE}" pid="4" name="_EmailSubject">
    <vt:lpwstr>Agenda of Syzygy PHY System meeting with QCT on 5/7</vt:lpwstr>
  </property>
  <property fmtid="{D5CDD505-2E9C-101B-9397-08002B2CF9AE}" pid="5" name="_AuthorEmail">
    <vt:lpwstr>svverman@qti.qualcomm.com</vt:lpwstr>
  </property>
  <property fmtid="{D5CDD505-2E9C-101B-9397-08002B2CF9AE}" pid="6" name="_AuthorEmailDisplayName">
    <vt:lpwstr>Sameer Vermani</vt:lpwstr>
  </property>
</Properties>
</file>