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theme/themeOverride1.xml" ContentType="application/vnd.openxmlformats-officedocument.themeOverr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1" r:id="rId1"/>
  </p:sldMasterIdLst>
  <p:notesMasterIdLst>
    <p:notesMasterId r:id="rId14"/>
  </p:notesMasterIdLst>
  <p:sldIdLst>
    <p:sldId id="331" r:id="rId2"/>
    <p:sldId id="257" r:id="rId3"/>
    <p:sldId id="1316" r:id="rId4"/>
    <p:sldId id="1319" r:id="rId5"/>
    <p:sldId id="1322" r:id="rId6"/>
    <p:sldId id="1320" r:id="rId7"/>
    <p:sldId id="1321" r:id="rId8"/>
    <p:sldId id="1326" r:id="rId9"/>
    <p:sldId id="1323" r:id="rId10"/>
    <p:sldId id="1324" r:id="rId11"/>
    <p:sldId id="1330" r:id="rId12"/>
    <p:sldId id="1331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1AD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8C23D6E-FB81-4219-A969-2732BDD91085}" v="1" dt="2019-11-13T23:27:18.31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508" autoAdjust="0"/>
    <p:restoredTop sz="94667" autoAdjust="0"/>
  </p:normalViewPr>
  <p:slideViewPr>
    <p:cSldViewPr snapToGrid="0">
      <p:cViewPr varScale="1">
        <p:scale>
          <a:sx n="108" d="100"/>
          <a:sy n="108" d="100"/>
        </p:scale>
        <p:origin x="108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meer Vermani" userId="9be839be-9431-4430-9a85-afa36f2ea81d" providerId="ADAL" clId="{93DC65D0-4416-49FB-A14E-689E3D61A674}"/>
    <pc:docChg chg="modSld modMainMaster">
      <pc:chgData name="Sameer Vermani" userId="9be839be-9431-4430-9a85-afa36f2ea81d" providerId="ADAL" clId="{93DC65D0-4416-49FB-A14E-689E3D61A674}" dt="2019-11-13T23:28:55.692" v="96" actId="20577"/>
      <pc:docMkLst>
        <pc:docMk/>
      </pc:docMkLst>
      <pc:sldChg chg="modSp">
        <pc:chgData name="Sameer Vermani" userId="9be839be-9431-4430-9a85-afa36f2ea81d" providerId="ADAL" clId="{93DC65D0-4416-49FB-A14E-689E3D61A674}" dt="2019-11-13T23:27:40.304" v="94" actId="20577"/>
        <pc:sldMkLst>
          <pc:docMk/>
          <pc:sldMk cId="17439587" sldId="1323"/>
        </pc:sldMkLst>
        <pc:spChg chg="mod">
          <ac:chgData name="Sameer Vermani" userId="9be839be-9431-4430-9a85-afa36f2ea81d" providerId="ADAL" clId="{93DC65D0-4416-49FB-A14E-689E3D61A674}" dt="2019-11-13T23:27:40.304" v="94" actId="20577"/>
          <ac:spMkLst>
            <pc:docMk/>
            <pc:sldMk cId="17439587" sldId="1323"/>
            <ac:spMk id="3" creationId="{44B3654D-B428-4F85-85F8-37A79E5656DC}"/>
          </ac:spMkLst>
        </pc:spChg>
      </pc:sldChg>
      <pc:sldChg chg="modSp">
        <pc:chgData name="Sameer Vermani" userId="9be839be-9431-4430-9a85-afa36f2ea81d" providerId="ADAL" clId="{93DC65D0-4416-49FB-A14E-689E3D61A674}" dt="2019-11-13T23:25:55.110" v="71" actId="20577"/>
        <pc:sldMkLst>
          <pc:docMk/>
          <pc:sldMk cId="2975722423" sldId="1324"/>
        </pc:sldMkLst>
        <pc:spChg chg="mod">
          <ac:chgData name="Sameer Vermani" userId="9be839be-9431-4430-9a85-afa36f2ea81d" providerId="ADAL" clId="{93DC65D0-4416-49FB-A14E-689E3D61A674}" dt="2019-11-13T23:25:55.110" v="71" actId="20577"/>
          <ac:spMkLst>
            <pc:docMk/>
            <pc:sldMk cId="2975722423" sldId="1324"/>
            <ac:spMk id="3" creationId="{B36AF903-E418-4FC6-BD95-7E34BC06B759}"/>
          </ac:spMkLst>
        </pc:spChg>
      </pc:sldChg>
      <pc:sldChg chg="modSp">
        <pc:chgData name="Sameer Vermani" userId="9be839be-9431-4430-9a85-afa36f2ea81d" providerId="ADAL" clId="{93DC65D0-4416-49FB-A14E-689E3D61A674}" dt="2019-11-13T23:27:18.314" v="72"/>
        <pc:sldMkLst>
          <pc:docMk/>
          <pc:sldMk cId="3604025355" sldId="1330"/>
        </pc:sldMkLst>
        <pc:spChg chg="mod">
          <ac:chgData name="Sameer Vermani" userId="9be839be-9431-4430-9a85-afa36f2ea81d" providerId="ADAL" clId="{93DC65D0-4416-49FB-A14E-689E3D61A674}" dt="2019-11-13T23:27:18.314" v="72"/>
          <ac:spMkLst>
            <pc:docMk/>
            <pc:sldMk cId="3604025355" sldId="1330"/>
            <ac:spMk id="3" creationId="{A45694CE-99DA-473D-A4A1-2E5C21EA462E}"/>
          </ac:spMkLst>
        </pc:spChg>
      </pc:sldChg>
      <pc:sldMasterChg chg="modSp">
        <pc:chgData name="Sameer Vermani" userId="9be839be-9431-4430-9a85-afa36f2ea81d" providerId="ADAL" clId="{93DC65D0-4416-49FB-A14E-689E3D61A674}" dt="2019-11-13T23:28:55.692" v="96" actId="20577"/>
        <pc:sldMasterMkLst>
          <pc:docMk/>
          <pc:sldMasterMk cId="3811369639" sldId="2147483751"/>
        </pc:sldMasterMkLst>
        <pc:spChg chg="mod">
          <ac:chgData name="Sameer Vermani" userId="9be839be-9431-4430-9a85-afa36f2ea81d" providerId="ADAL" clId="{93DC65D0-4416-49FB-A14E-689E3D61A674}" dt="2019-11-13T23:28:55.692" v="96" actId="20577"/>
          <ac:spMkLst>
            <pc:docMk/>
            <pc:sldMasterMk cId="3811369639" sldId="2147483751"/>
            <ac:spMk id="1031" creationId="{F47EBAF5-52AC-49CF-A3FD-31E596F2D8C6}"/>
          </ac:spMkLst>
        </pc:sp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0149BB-706A-5A46-8C1D-4B3C6D2CB408}" type="datetimeFigureOut">
              <a:t>11/13/2019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C6D631-A368-2A4D-90E3-DD3E771074FC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38953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>
            <a:extLst>
              <a:ext uri="{FF2B5EF4-FFF2-40B4-BE49-F238E27FC236}">
                <a16:creationId xmlns:a16="http://schemas.microsoft.com/office/drawing/2014/main" id="{F360D31C-0BCD-4994-837B-7A36503701B9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49943552-E89A-4A9E-AAEF-4B47750FB3F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802.11-12/0866r0</a:t>
            </a:r>
          </a:p>
        </p:txBody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6389D189-BBDC-4D3B-87C2-07BBB8BCAA06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September 2012</a:t>
            </a:r>
          </a:p>
        </p:txBody>
      </p:sp>
      <p:sp>
        <p:nvSpPr>
          <p:cNvPr id="16389" name="Rectangle 6">
            <a:extLst>
              <a:ext uri="{FF2B5EF4-FFF2-40B4-BE49-F238E27FC236}">
                <a16:creationId xmlns:a16="http://schemas.microsoft.com/office/drawing/2014/main" id="{44F662B7-7009-4912-B6F1-2566616E04F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16390" name="Rectangle 7">
            <a:extLst>
              <a:ext uri="{FF2B5EF4-FFF2-40B4-BE49-F238E27FC236}">
                <a16:creationId xmlns:a16="http://schemas.microsoft.com/office/drawing/2014/main" id="{B391E2D3-A1E1-4C5E-92B9-D1E2EC5F3D3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5BBD4055-202F-46DB-9486-BD49C6FC6D52}" type="slidenum">
              <a:rPr lang="en-GB" altLang="en-US" smtClean="0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16391" name="Rectangle 2">
            <a:extLst>
              <a:ext uri="{FF2B5EF4-FFF2-40B4-BE49-F238E27FC236}">
                <a16:creationId xmlns:a16="http://schemas.microsoft.com/office/drawing/2014/main" id="{580814C7-1F51-4760-8C05-47A916B4AC3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8425" y="750888"/>
            <a:ext cx="6597650" cy="3711575"/>
          </a:xfrm>
          <a:ln/>
        </p:spPr>
      </p:sp>
      <p:sp>
        <p:nvSpPr>
          <p:cNvPr id="16392" name="Rectangle 3">
            <a:extLst>
              <a:ext uri="{FF2B5EF4-FFF2-40B4-BE49-F238E27FC236}">
                <a16:creationId xmlns:a16="http://schemas.microsoft.com/office/drawing/2014/main" id="{BE9BB772-6625-4649-81F5-E381AB6E634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6CFF25A-AE5D-4878-BC4A-E0F2E0863D1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November 2019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3CA8882-3F16-471A-B8DB-2643B3170DF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542612" y="6475413"/>
            <a:ext cx="1849288" cy="184666"/>
          </a:xfrm>
        </p:spPr>
        <p:txBody>
          <a:bodyPr/>
          <a:lstStyle>
            <a:lvl1pPr>
              <a:defRPr sz="1200"/>
            </a:lvl1pPr>
          </a:lstStyle>
          <a:p>
            <a:pPr>
              <a:defRPr/>
            </a:pPr>
            <a:r>
              <a:rPr lang="en-GB"/>
              <a:t>Sameer Vermani (Qualcomm)</a:t>
            </a:r>
            <a:endParaRPr lang="en-GB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24A0396-1A4E-4409-96DE-494DDD5FDCE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5903146" y="6497447"/>
            <a:ext cx="487313" cy="169277"/>
          </a:xfrm>
        </p:spPr>
        <p:txBody>
          <a:bodyPr/>
          <a:lstStyle>
            <a:lvl1pPr>
              <a:defRPr sz="110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4724FB4-94AE-4750-B841-108DEBC86DEF}" type="slidenum">
              <a:rPr lang="en-GB" altLang="en-US" smtClean="0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8402198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62F9BB0-1D78-4E92-8AB5-CCA6C81C81B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November 2019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5E53EAD-1C78-4110-B6B7-5E5CDC6B791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3A629FD-4ED0-4725-8B45-82D2B3BFEFF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64CBFA8-9A69-4D2E-AFF7-F3FA7A729FD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427977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85800"/>
            <a:ext cx="25908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5692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DC25286-F119-41CC-B936-A99D615BEBF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November 2019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0AE9D73-7428-4ADB-9D8D-FB2ECC5BA0E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FE0F447-7DAF-4F40-945E-510B714F88B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9830A6D-8C9E-4B26-958C-BFDE032B009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844841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89060" y="1931780"/>
            <a:ext cx="11430000" cy="1375761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 lang="en-US" sz="1600" kern="1200" baseline="0" dirty="0">
                <a:solidFill>
                  <a:prstClr val="black">
                    <a:lumMod val="75000"/>
                    <a:lumOff val="25000"/>
                  </a:prstClr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4pPr>
            <a:lvl5pPr marL="1200150" indent="-260604">
              <a:buFont typeface="Qualcomm Regular" pitchFamily="34" charset="0"/>
              <a:buChar char="−"/>
              <a:defRPr/>
            </a:lvl5pPr>
            <a:lvl6pPr marL="1628775" indent="0">
              <a:buNone/>
              <a:defRPr sz="1200"/>
            </a:lvl6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283541" y="671290"/>
            <a:ext cx="11432977" cy="623248"/>
          </a:xfrm>
          <a:prstGeom prst="rect">
            <a:avLst/>
          </a:prstGeom>
        </p:spPr>
        <p:txBody>
          <a:bodyPr vert="horz" wrap="square" lIns="68580" tIns="34290" rIns="68580" bIns="34290" rtlCol="0" anchor="ctr">
            <a:spAutoFit/>
          </a:bodyPr>
          <a:lstStyle>
            <a:lvl1pPr>
              <a:defRPr sz="3600">
                <a:latin typeface="Qualcomm Office Regular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2"/>
          <p:cNvSpPr>
            <a:spLocks noGrp="1"/>
          </p:cNvSpPr>
          <p:nvPr>
            <p:ph type="body" idx="13"/>
          </p:nvPr>
        </p:nvSpPr>
        <p:spPr>
          <a:xfrm>
            <a:off x="283541" y="1426467"/>
            <a:ext cx="11432977" cy="350865"/>
          </a:xfrm>
        </p:spPr>
        <p:txBody>
          <a:bodyPr tIns="0" bIns="0" anchor="t"/>
          <a:lstStyle>
            <a:lvl1pPr marL="0" indent="0" algn="l" defTabSz="914400" rtl="0" eaLnBrk="1" latinLnBrk="0" hangingPunct="1">
              <a:lnSpc>
                <a:spcPct val="95000"/>
              </a:lnSpc>
              <a:spcBef>
                <a:spcPct val="20000"/>
              </a:spcBef>
              <a:buFontTx/>
              <a:buNone/>
              <a:defRPr lang="en-US" sz="2400" b="0" kern="1200" dirty="0" smtClean="0">
                <a:solidFill>
                  <a:schemeClr val="bg2"/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4" name="Straight Connector 13"/>
          <p:cNvCxnSpPr/>
          <p:nvPr/>
        </p:nvCxnSpPr>
        <p:spPr>
          <a:xfrm>
            <a:off x="370365" y="504825"/>
            <a:ext cx="11451271" cy="0"/>
          </a:xfrm>
          <a:prstGeom prst="line">
            <a:avLst/>
          </a:prstGeom>
          <a:ln w="47625">
            <a:gradFill flip="none" rotWithShape="1">
              <a:gsLst>
                <a:gs pos="100000">
                  <a:srgbClr val="004274"/>
                </a:gs>
                <a:gs pos="0">
                  <a:srgbClr val="008E95"/>
                </a:gs>
              </a:gsLst>
              <a:lin ang="108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0" name="Group 39"/>
          <p:cNvGrpSpPr>
            <a:grpSpLocks noChangeAspect="1"/>
          </p:cNvGrpSpPr>
          <p:nvPr/>
        </p:nvGrpSpPr>
        <p:grpSpPr>
          <a:xfrm>
            <a:off x="10288860" y="6546300"/>
            <a:ext cx="961544" cy="157272"/>
            <a:chOff x="187326" y="5085556"/>
            <a:chExt cx="8393112" cy="1830388"/>
          </a:xfrm>
          <a:solidFill>
            <a:schemeClr val="bg1">
              <a:lumMod val="75000"/>
            </a:schemeClr>
          </a:solidFill>
        </p:grpSpPr>
        <p:sp>
          <p:nvSpPr>
            <p:cNvPr id="41" name="Freeform 7"/>
            <p:cNvSpPr>
              <a:spLocks/>
            </p:cNvSpPr>
            <p:nvPr userDrawn="1"/>
          </p:nvSpPr>
          <p:spPr bwMode="auto">
            <a:xfrm>
              <a:off x="3603626" y="5388769"/>
              <a:ext cx="585787" cy="892175"/>
            </a:xfrm>
            <a:custGeom>
              <a:avLst/>
              <a:gdLst>
                <a:gd name="T0" fmla="*/ 0 w 156"/>
                <a:gd name="T1" fmla="*/ 218 h 238"/>
                <a:gd name="T2" fmla="*/ 20 w 156"/>
                <a:gd name="T3" fmla="*/ 238 h 238"/>
                <a:gd name="T4" fmla="*/ 156 w 156"/>
                <a:gd name="T5" fmla="*/ 238 h 238"/>
                <a:gd name="T6" fmla="*/ 126 w 156"/>
                <a:gd name="T7" fmla="*/ 189 h 238"/>
                <a:gd name="T8" fmla="*/ 47 w 156"/>
                <a:gd name="T9" fmla="*/ 189 h 238"/>
                <a:gd name="T10" fmla="*/ 47 w 156"/>
                <a:gd name="T11" fmla="*/ 0 h 238"/>
                <a:gd name="T12" fmla="*/ 0 w 156"/>
                <a:gd name="T13" fmla="*/ 0 h 238"/>
                <a:gd name="T14" fmla="*/ 0 w 156"/>
                <a:gd name="T15" fmla="*/ 21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6" h="238">
                  <a:moveTo>
                    <a:pt x="0" y="218"/>
                  </a:moveTo>
                  <a:cubicBezTo>
                    <a:pt x="0" y="227"/>
                    <a:pt x="11" y="238"/>
                    <a:pt x="20" y="238"/>
                  </a:cubicBezTo>
                  <a:cubicBezTo>
                    <a:pt x="156" y="238"/>
                    <a:pt x="156" y="238"/>
                    <a:pt x="156" y="238"/>
                  </a:cubicBezTo>
                  <a:cubicBezTo>
                    <a:pt x="126" y="189"/>
                    <a:pt x="126" y="189"/>
                    <a:pt x="126" y="189"/>
                  </a:cubicBezTo>
                  <a:cubicBezTo>
                    <a:pt x="47" y="189"/>
                    <a:pt x="47" y="189"/>
                    <a:pt x="47" y="189"/>
                  </a:cubicBezTo>
                  <a:cubicBezTo>
                    <a:pt x="47" y="0"/>
                    <a:pt x="47" y="0"/>
                    <a:pt x="47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21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2" name="Freeform 8"/>
            <p:cNvSpPr>
              <a:spLocks noEditPoints="1"/>
            </p:cNvSpPr>
            <p:nvPr userDrawn="1"/>
          </p:nvSpPr>
          <p:spPr bwMode="auto">
            <a:xfrm>
              <a:off x="187326" y="5085556"/>
              <a:ext cx="1541462" cy="1830388"/>
            </a:xfrm>
            <a:custGeom>
              <a:avLst/>
              <a:gdLst>
                <a:gd name="T0" fmla="*/ 411 w 411"/>
                <a:gd name="T1" fmla="*/ 206 h 488"/>
                <a:gd name="T2" fmla="*/ 206 w 411"/>
                <a:gd name="T3" fmla="*/ 0 h 488"/>
                <a:gd name="T4" fmla="*/ 0 w 411"/>
                <a:gd name="T5" fmla="*/ 206 h 488"/>
                <a:gd name="T6" fmla="*/ 206 w 411"/>
                <a:gd name="T7" fmla="*/ 412 h 488"/>
                <a:gd name="T8" fmla="*/ 241 w 411"/>
                <a:gd name="T9" fmla="*/ 408 h 488"/>
                <a:gd name="T10" fmla="*/ 240 w 411"/>
                <a:gd name="T11" fmla="*/ 488 h 488"/>
                <a:gd name="T12" fmla="*/ 298 w 411"/>
                <a:gd name="T13" fmla="*/ 488 h 488"/>
                <a:gd name="T14" fmla="*/ 298 w 411"/>
                <a:gd name="T15" fmla="*/ 389 h 488"/>
                <a:gd name="T16" fmla="*/ 411 w 411"/>
                <a:gd name="T17" fmla="*/ 206 h 488"/>
                <a:gd name="T18" fmla="*/ 298 w 411"/>
                <a:gd name="T19" fmla="*/ 302 h 488"/>
                <a:gd name="T20" fmla="*/ 298 w 411"/>
                <a:gd name="T21" fmla="*/ 236 h 488"/>
                <a:gd name="T22" fmla="*/ 240 w 411"/>
                <a:gd name="T23" fmla="*/ 252 h 488"/>
                <a:gd name="T24" fmla="*/ 241 w 411"/>
                <a:gd name="T25" fmla="*/ 334 h 488"/>
                <a:gd name="T26" fmla="*/ 206 w 411"/>
                <a:gd name="T27" fmla="*/ 339 h 488"/>
                <a:gd name="T28" fmla="*/ 73 w 411"/>
                <a:gd name="T29" fmla="*/ 206 h 488"/>
                <a:gd name="T30" fmla="*/ 206 w 411"/>
                <a:gd name="T31" fmla="*/ 73 h 488"/>
                <a:gd name="T32" fmla="*/ 339 w 411"/>
                <a:gd name="T33" fmla="*/ 206 h 488"/>
                <a:gd name="T34" fmla="*/ 298 w 411"/>
                <a:gd name="T35" fmla="*/ 302 h 4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11" h="488">
                  <a:moveTo>
                    <a:pt x="411" y="206"/>
                  </a:moveTo>
                  <a:cubicBezTo>
                    <a:pt x="411" y="92"/>
                    <a:pt x="319" y="0"/>
                    <a:pt x="206" y="0"/>
                  </a:cubicBezTo>
                  <a:cubicBezTo>
                    <a:pt x="92" y="0"/>
                    <a:pt x="0" y="92"/>
                    <a:pt x="0" y="206"/>
                  </a:cubicBezTo>
                  <a:cubicBezTo>
                    <a:pt x="0" y="319"/>
                    <a:pt x="92" y="412"/>
                    <a:pt x="206" y="412"/>
                  </a:cubicBezTo>
                  <a:cubicBezTo>
                    <a:pt x="218" y="412"/>
                    <a:pt x="229" y="410"/>
                    <a:pt x="241" y="408"/>
                  </a:cubicBezTo>
                  <a:cubicBezTo>
                    <a:pt x="240" y="488"/>
                    <a:pt x="240" y="488"/>
                    <a:pt x="240" y="488"/>
                  </a:cubicBezTo>
                  <a:cubicBezTo>
                    <a:pt x="298" y="488"/>
                    <a:pt x="298" y="488"/>
                    <a:pt x="298" y="488"/>
                  </a:cubicBezTo>
                  <a:cubicBezTo>
                    <a:pt x="298" y="389"/>
                    <a:pt x="298" y="389"/>
                    <a:pt x="298" y="389"/>
                  </a:cubicBezTo>
                  <a:cubicBezTo>
                    <a:pt x="365" y="355"/>
                    <a:pt x="411" y="286"/>
                    <a:pt x="411" y="206"/>
                  </a:cubicBezTo>
                  <a:close/>
                  <a:moveTo>
                    <a:pt x="298" y="302"/>
                  </a:moveTo>
                  <a:cubicBezTo>
                    <a:pt x="298" y="236"/>
                    <a:pt x="298" y="236"/>
                    <a:pt x="298" y="236"/>
                  </a:cubicBezTo>
                  <a:cubicBezTo>
                    <a:pt x="240" y="252"/>
                    <a:pt x="240" y="252"/>
                    <a:pt x="240" y="252"/>
                  </a:cubicBezTo>
                  <a:cubicBezTo>
                    <a:pt x="241" y="334"/>
                    <a:pt x="241" y="334"/>
                    <a:pt x="241" y="334"/>
                  </a:cubicBezTo>
                  <a:cubicBezTo>
                    <a:pt x="229" y="337"/>
                    <a:pt x="218" y="339"/>
                    <a:pt x="206" y="339"/>
                  </a:cubicBezTo>
                  <a:cubicBezTo>
                    <a:pt x="132" y="339"/>
                    <a:pt x="73" y="279"/>
                    <a:pt x="73" y="206"/>
                  </a:cubicBezTo>
                  <a:cubicBezTo>
                    <a:pt x="73" y="132"/>
                    <a:pt x="132" y="73"/>
                    <a:pt x="206" y="73"/>
                  </a:cubicBezTo>
                  <a:cubicBezTo>
                    <a:pt x="279" y="73"/>
                    <a:pt x="339" y="132"/>
                    <a:pt x="339" y="206"/>
                  </a:cubicBezTo>
                  <a:cubicBezTo>
                    <a:pt x="339" y="244"/>
                    <a:pt x="323" y="278"/>
                    <a:pt x="298" y="3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3" name="Freeform 9"/>
            <p:cNvSpPr>
              <a:spLocks/>
            </p:cNvSpPr>
            <p:nvPr userDrawn="1"/>
          </p:nvSpPr>
          <p:spPr bwMode="auto">
            <a:xfrm>
              <a:off x="1863726" y="5388769"/>
              <a:ext cx="652462" cy="892175"/>
            </a:xfrm>
            <a:custGeom>
              <a:avLst/>
              <a:gdLst>
                <a:gd name="T0" fmla="*/ 154 w 174"/>
                <a:gd name="T1" fmla="*/ 238 h 238"/>
                <a:gd name="T2" fmla="*/ 20 w 174"/>
                <a:gd name="T3" fmla="*/ 238 h 238"/>
                <a:gd name="T4" fmla="*/ 0 w 174"/>
                <a:gd name="T5" fmla="*/ 218 h 238"/>
                <a:gd name="T6" fmla="*/ 0 w 174"/>
                <a:gd name="T7" fmla="*/ 0 h 238"/>
                <a:gd name="T8" fmla="*/ 46 w 174"/>
                <a:gd name="T9" fmla="*/ 0 h 238"/>
                <a:gd name="T10" fmla="*/ 46 w 174"/>
                <a:gd name="T11" fmla="*/ 189 h 238"/>
                <a:gd name="T12" fmla="*/ 127 w 174"/>
                <a:gd name="T13" fmla="*/ 189 h 238"/>
                <a:gd name="T14" fmla="*/ 127 w 174"/>
                <a:gd name="T15" fmla="*/ 0 h 238"/>
                <a:gd name="T16" fmla="*/ 174 w 174"/>
                <a:gd name="T17" fmla="*/ 0 h 238"/>
                <a:gd name="T18" fmla="*/ 174 w 174"/>
                <a:gd name="T19" fmla="*/ 218 h 238"/>
                <a:gd name="T20" fmla="*/ 154 w 174"/>
                <a:gd name="T21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4" h="238">
                  <a:moveTo>
                    <a:pt x="154" y="238"/>
                  </a:moveTo>
                  <a:cubicBezTo>
                    <a:pt x="20" y="238"/>
                    <a:pt x="20" y="238"/>
                    <a:pt x="20" y="238"/>
                  </a:cubicBezTo>
                  <a:cubicBezTo>
                    <a:pt x="11" y="238"/>
                    <a:pt x="0" y="228"/>
                    <a:pt x="0" y="218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6" y="0"/>
                    <a:pt x="46" y="0"/>
                    <a:pt x="46" y="0"/>
                  </a:cubicBezTo>
                  <a:cubicBezTo>
                    <a:pt x="46" y="189"/>
                    <a:pt x="46" y="189"/>
                    <a:pt x="46" y="189"/>
                  </a:cubicBezTo>
                  <a:cubicBezTo>
                    <a:pt x="127" y="189"/>
                    <a:pt x="127" y="189"/>
                    <a:pt x="127" y="189"/>
                  </a:cubicBezTo>
                  <a:cubicBezTo>
                    <a:pt x="127" y="0"/>
                    <a:pt x="127" y="0"/>
                    <a:pt x="127" y="0"/>
                  </a:cubicBezTo>
                  <a:cubicBezTo>
                    <a:pt x="174" y="0"/>
                    <a:pt x="174" y="0"/>
                    <a:pt x="174" y="0"/>
                  </a:cubicBezTo>
                  <a:cubicBezTo>
                    <a:pt x="174" y="218"/>
                    <a:pt x="174" y="218"/>
                    <a:pt x="174" y="218"/>
                  </a:cubicBezTo>
                  <a:cubicBezTo>
                    <a:pt x="174" y="228"/>
                    <a:pt x="163" y="238"/>
                    <a:pt x="154" y="23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4" name="Freeform 10"/>
            <p:cNvSpPr>
              <a:spLocks/>
            </p:cNvSpPr>
            <p:nvPr userDrawn="1"/>
          </p:nvSpPr>
          <p:spPr bwMode="auto">
            <a:xfrm>
              <a:off x="4079876" y="5358606"/>
              <a:ext cx="712787" cy="946150"/>
            </a:xfrm>
            <a:custGeom>
              <a:avLst/>
              <a:gdLst>
                <a:gd name="T0" fmla="*/ 190 w 190"/>
                <a:gd name="T1" fmla="*/ 17 h 252"/>
                <a:gd name="T2" fmla="*/ 126 w 190"/>
                <a:gd name="T3" fmla="*/ 0 h 252"/>
                <a:gd name="T4" fmla="*/ 0 w 190"/>
                <a:gd name="T5" fmla="*/ 126 h 252"/>
                <a:gd name="T6" fmla="*/ 126 w 190"/>
                <a:gd name="T7" fmla="*/ 252 h 252"/>
                <a:gd name="T8" fmla="*/ 187 w 190"/>
                <a:gd name="T9" fmla="*/ 237 h 252"/>
                <a:gd name="T10" fmla="*/ 164 w 190"/>
                <a:gd name="T11" fmla="*/ 196 h 252"/>
                <a:gd name="T12" fmla="*/ 126 w 190"/>
                <a:gd name="T13" fmla="*/ 205 h 252"/>
                <a:gd name="T14" fmla="*/ 47 w 190"/>
                <a:gd name="T15" fmla="*/ 126 h 252"/>
                <a:gd name="T16" fmla="*/ 126 w 190"/>
                <a:gd name="T17" fmla="*/ 46 h 252"/>
                <a:gd name="T18" fmla="*/ 167 w 190"/>
                <a:gd name="T19" fmla="*/ 58 h 252"/>
                <a:gd name="T20" fmla="*/ 190 w 190"/>
                <a:gd name="T21" fmla="*/ 17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90" h="252">
                  <a:moveTo>
                    <a:pt x="190" y="17"/>
                  </a:moveTo>
                  <a:cubicBezTo>
                    <a:pt x="171" y="6"/>
                    <a:pt x="149" y="0"/>
                    <a:pt x="126" y="0"/>
                  </a:cubicBezTo>
                  <a:cubicBezTo>
                    <a:pt x="57" y="0"/>
                    <a:pt x="0" y="56"/>
                    <a:pt x="0" y="126"/>
                  </a:cubicBezTo>
                  <a:cubicBezTo>
                    <a:pt x="0" y="196"/>
                    <a:pt x="57" y="252"/>
                    <a:pt x="126" y="252"/>
                  </a:cubicBezTo>
                  <a:cubicBezTo>
                    <a:pt x="148" y="252"/>
                    <a:pt x="169" y="246"/>
                    <a:pt x="187" y="237"/>
                  </a:cubicBezTo>
                  <a:cubicBezTo>
                    <a:pt x="164" y="196"/>
                    <a:pt x="164" y="196"/>
                    <a:pt x="164" y="196"/>
                  </a:cubicBezTo>
                  <a:cubicBezTo>
                    <a:pt x="153" y="202"/>
                    <a:pt x="140" y="205"/>
                    <a:pt x="126" y="205"/>
                  </a:cubicBezTo>
                  <a:cubicBezTo>
                    <a:pt x="82" y="205"/>
                    <a:pt x="47" y="170"/>
                    <a:pt x="47" y="126"/>
                  </a:cubicBezTo>
                  <a:cubicBezTo>
                    <a:pt x="47" y="82"/>
                    <a:pt x="82" y="46"/>
                    <a:pt x="126" y="46"/>
                  </a:cubicBezTo>
                  <a:cubicBezTo>
                    <a:pt x="141" y="46"/>
                    <a:pt x="155" y="51"/>
                    <a:pt x="167" y="58"/>
                  </a:cubicBezTo>
                  <a:lnTo>
                    <a:pt x="190" y="1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5" name="Freeform 11"/>
            <p:cNvSpPr>
              <a:spLocks noEditPoints="1"/>
            </p:cNvSpPr>
            <p:nvPr userDrawn="1"/>
          </p:nvSpPr>
          <p:spPr bwMode="auto">
            <a:xfrm>
              <a:off x="4725988" y="5358606"/>
              <a:ext cx="944562" cy="949325"/>
            </a:xfrm>
            <a:custGeom>
              <a:avLst/>
              <a:gdLst>
                <a:gd name="T0" fmla="*/ 126 w 252"/>
                <a:gd name="T1" fmla="*/ 0 h 253"/>
                <a:gd name="T2" fmla="*/ 0 w 252"/>
                <a:gd name="T3" fmla="*/ 127 h 253"/>
                <a:gd name="T4" fmla="*/ 126 w 252"/>
                <a:gd name="T5" fmla="*/ 253 h 253"/>
                <a:gd name="T6" fmla="*/ 252 w 252"/>
                <a:gd name="T7" fmla="*/ 127 h 253"/>
                <a:gd name="T8" fmla="*/ 126 w 252"/>
                <a:gd name="T9" fmla="*/ 0 h 253"/>
                <a:gd name="T10" fmla="*/ 126 w 252"/>
                <a:gd name="T11" fmla="*/ 206 h 253"/>
                <a:gd name="T12" fmla="*/ 47 w 252"/>
                <a:gd name="T13" fmla="*/ 127 h 253"/>
                <a:gd name="T14" fmla="*/ 126 w 252"/>
                <a:gd name="T15" fmla="*/ 47 h 253"/>
                <a:gd name="T16" fmla="*/ 206 w 252"/>
                <a:gd name="T17" fmla="*/ 127 h 253"/>
                <a:gd name="T18" fmla="*/ 126 w 252"/>
                <a:gd name="T19" fmla="*/ 206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2" h="253">
                  <a:moveTo>
                    <a:pt x="126" y="0"/>
                  </a:moveTo>
                  <a:cubicBezTo>
                    <a:pt x="56" y="0"/>
                    <a:pt x="0" y="57"/>
                    <a:pt x="0" y="127"/>
                  </a:cubicBezTo>
                  <a:cubicBezTo>
                    <a:pt x="0" y="197"/>
                    <a:pt x="56" y="253"/>
                    <a:pt x="126" y="253"/>
                  </a:cubicBezTo>
                  <a:cubicBezTo>
                    <a:pt x="196" y="253"/>
                    <a:pt x="252" y="196"/>
                    <a:pt x="252" y="127"/>
                  </a:cubicBezTo>
                  <a:cubicBezTo>
                    <a:pt x="252" y="57"/>
                    <a:pt x="196" y="0"/>
                    <a:pt x="126" y="0"/>
                  </a:cubicBezTo>
                  <a:close/>
                  <a:moveTo>
                    <a:pt x="126" y="206"/>
                  </a:moveTo>
                  <a:cubicBezTo>
                    <a:pt x="82" y="206"/>
                    <a:pt x="47" y="171"/>
                    <a:pt x="47" y="127"/>
                  </a:cubicBezTo>
                  <a:cubicBezTo>
                    <a:pt x="47" y="83"/>
                    <a:pt x="82" y="47"/>
                    <a:pt x="126" y="47"/>
                  </a:cubicBezTo>
                  <a:cubicBezTo>
                    <a:pt x="170" y="47"/>
                    <a:pt x="206" y="83"/>
                    <a:pt x="206" y="127"/>
                  </a:cubicBezTo>
                  <a:cubicBezTo>
                    <a:pt x="206" y="170"/>
                    <a:pt x="170" y="206"/>
                    <a:pt x="126" y="20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6" name="Freeform 12"/>
            <p:cNvSpPr>
              <a:spLocks noEditPoints="1"/>
            </p:cNvSpPr>
            <p:nvPr userDrawn="1"/>
          </p:nvSpPr>
          <p:spPr bwMode="auto">
            <a:xfrm>
              <a:off x="2584451" y="5393531"/>
              <a:ext cx="952500" cy="884238"/>
            </a:xfrm>
            <a:custGeom>
              <a:avLst/>
              <a:gdLst>
                <a:gd name="T0" fmla="*/ 354 w 600"/>
                <a:gd name="T1" fmla="*/ 0 h 557"/>
                <a:gd name="T2" fmla="*/ 245 w 600"/>
                <a:gd name="T3" fmla="*/ 0 h 557"/>
                <a:gd name="T4" fmla="*/ 0 w 600"/>
                <a:gd name="T5" fmla="*/ 557 h 557"/>
                <a:gd name="T6" fmla="*/ 115 w 600"/>
                <a:gd name="T7" fmla="*/ 557 h 557"/>
                <a:gd name="T8" fmla="*/ 174 w 600"/>
                <a:gd name="T9" fmla="*/ 434 h 557"/>
                <a:gd name="T10" fmla="*/ 430 w 600"/>
                <a:gd name="T11" fmla="*/ 434 h 557"/>
                <a:gd name="T12" fmla="*/ 434 w 600"/>
                <a:gd name="T13" fmla="*/ 446 h 557"/>
                <a:gd name="T14" fmla="*/ 484 w 600"/>
                <a:gd name="T15" fmla="*/ 557 h 557"/>
                <a:gd name="T16" fmla="*/ 600 w 600"/>
                <a:gd name="T17" fmla="*/ 557 h 557"/>
                <a:gd name="T18" fmla="*/ 354 w 600"/>
                <a:gd name="T19" fmla="*/ 0 h 557"/>
                <a:gd name="T20" fmla="*/ 210 w 600"/>
                <a:gd name="T21" fmla="*/ 342 h 557"/>
                <a:gd name="T22" fmla="*/ 300 w 600"/>
                <a:gd name="T23" fmla="*/ 141 h 557"/>
                <a:gd name="T24" fmla="*/ 389 w 600"/>
                <a:gd name="T25" fmla="*/ 342 h 557"/>
                <a:gd name="T26" fmla="*/ 210 w 600"/>
                <a:gd name="T27" fmla="*/ 342 h 5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00" h="557">
                  <a:moveTo>
                    <a:pt x="354" y="0"/>
                  </a:moveTo>
                  <a:lnTo>
                    <a:pt x="245" y="0"/>
                  </a:lnTo>
                  <a:lnTo>
                    <a:pt x="0" y="557"/>
                  </a:lnTo>
                  <a:lnTo>
                    <a:pt x="115" y="557"/>
                  </a:lnTo>
                  <a:lnTo>
                    <a:pt x="174" y="434"/>
                  </a:lnTo>
                  <a:lnTo>
                    <a:pt x="430" y="434"/>
                  </a:lnTo>
                  <a:lnTo>
                    <a:pt x="434" y="446"/>
                  </a:lnTo>
                  <a:lnTo>
                    <a:pt x="484" y="557"/>
                  </a:lnTo>
                  <a:lnTo>
                    <a:pt x="600" y="557"/>
                  </a:lnTo>
                  <a:lnTo>
                    <a:pt x="354" y="0"/>
                  </a:lnTo>
                  <a:close/>
                  <a:moveTo>
                    <a:pt x="210" y="342"/>
                  </a:moveTo>
                  <a:lnTo>
                    <a:pt x="300" y="141"/>
                  </a:lnTo>
                  <a:lnTo>
                    <a:pt x="389" y="342"/>
                  </a:lnTo>
                  <a:lnTo>
                    <a:pt x="210" y="34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7" name="Freeform 13"/>
            <p:cNvSpPr>
              <a:spLocks/>
            </p:cNvSpPr>
            <p:nvPr userDrawn="1"/>
          </p:nvSpPr>
          <p:spPr bwMode="auto">
            <a:xfrm>
              <a:off x="5599113" y="5382419"/>
              <a:ext cx="2932112" cy="966788"/>
            </a:xfrm>
            <a:custGeom>
              <a:avLst/>
              <a:gdLst>
                <a:gd name="T0" fmla="*/ 770 w 782"/>
                <a:gd name="T1" fmla="*/ 211 h 258"/>
                <a:gd name="T2" fmla="*/ 685 w 782"/>
                <a:gd name="T3" fmla="*/ 14 h 258"/>
                <a:gd name="T4" fmla="*/ 658 w 782"/>
                <a:gd name="T5" fmla="*/ 0 h 258"/>
                <a:gd name="T6" fmla="*/ 632 w 782"/>
                <a:gd name="T7" fmla="*/ 14 h 258"/>
                <a:gd name="T8" fmla="*/ 569 w 782"/>
                <a:gd name="T9" fmla="*/ 158 h 258"/>
                <a:gd name="T10" fmla="*/ 506 w 782"/>
                <a:gd name="T11" fmla="*/ 14 h 258"/>
                <a:gd name="T12" fmla="*/ 480 w 782"/>
                <a:gd name="T13" fmla="*/ 0 h 258"/>
                <a:gd name="T14" fmla="*/ 454 w 782"/>
                <a:gd name="T15" fmla="*/ 14 h 258"/>
                <a:gd name="T16" fmla="*/ 391 w 782"/>
                <a:gd name="T17" fmla="*/ 159 h 258"/>
                <a:gd name="T18" fmla="*/ 328 w 782"/>
                <a:gd name="T19" fmla="*/ 14 h 258"/>
                <a:gd name="T20" fmla="*/ 302 w 782"/>
                <a:gd name="T21" fmla="*/ 0 h 258"/>
                <a:gd name="T22" fmla="*/ 276 w 782"/>
                <a:gd name="T23" fmla="*/ 14 h 258"/>
                <a:gd name="T24" fmla="*/ 213 w 782"/>
                <a:gd name="T25" fmla="*/ 158 h 258"/>
                <a:gd name="T26" fmla="*/ 150 w 782"/>
                <a:gd name="T27" fmla="*/ 14 h 258"/>
                <a:gd name="T28" fmla="*/ 124 w 782"/>
                <a:gd name="T29" fmla="*/ 0 h 258"/>
                <a:gd name="T30" fmla="*/ 97 w 782"/>
                <a:gd name="T31" fmla="*/ 14 h 258"/>
                <a:gd name="T32" fmla="*/ 12 w 782"/>
                <a:gd name="T33" fmla="*/ 211 h 258"/>
                <a:gd name="T34" fmla="*/ 56 w 782"/>
                <a:gd name="T35" fmla="*/ 233 h 258"/>
                <a:gd name="T36" fmla="*/ 124 w 782"/>
                <a:gd name="T37" fmla="*/ 76 h 258"/>
                <a:gd name="T38" fmla="*/ 191 w 782"/>
                <a:gd name="T39" fmla="*/ 233 h 258"/>
                <a:gd name="T40" fmla="*/ 235 w 782"/>
                <a:gd name="T41" fmla="*/ 233 h 258"/>
                <a:gd name="T42" fmla="*/ 302 w 782"/>
                <a:gd name="T43" fmla="*/ 76 h 258"/>
                <a:gd name="T44" fmla="*/ 369 w 782"/>
                <a:gd name="T45" fmla="*/ 233 h 258"/>
                <a:gd name="T46" fmla="*/ 388 w 782"/>
                <a:gd name="T47" fmla="*/ 245 h 258"/>
                <a:gd name="T48" fmla="*/ 391 w 782"/>
                <a:gd name="T49" fmla="*/ 245 h 258"/>
                <a:gd name="T50" fmla="*/ 394 w 782"/>
                <a:gd name="T51" fmla="*/ 245 h 258"/>
                <a:gd name="T52" fmla="*/ 413 w 782"/>
                <a:gd name="T53" fmla="*/ 233 h 258"/>
                <a:gd name="T54" fmla="*/ 480 w 782"/>
                <a:gd name="T55" fmla="*/ 76 h 258"/>
                <a:gd name="T56" fmla="*/ 547 w 782"/>
                <a:gd name="T57" fmla="*/ 233 h 258"/>
                <a:gd name="T58" fmla="*/ 591 w 782"/>
                <a:gd name="T59" fmla="*/ 233 h 258"/>
                <a:gd name="T60" fmla="*/ 658 w 782"/>
                <a:gd name="T61" fmla="*/ 76 h 258"/>
                <a:gd name="T62" fmla="*/ 726 w 782"/>
                <a:gd name="T63" fmla="*/ 233 h 258"/>
                <a:gd name="T64" fmla="*/ 770 w 782"/>
                <a:gd name="T65" fmla="*/ 211 h 2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82" h="258">
                  <a:moveTo>
                    <a:pt x="770" y="211"/>
                  </a:moveTo>
                  <a:cubicBezTo>
                    <a:pt x="685" y="14"/>
                    <a:pt x="685" y="14"/>
                    <a:pt x="685" y="14"/>
                  </a:cubicBezTo>
                  <a:cubicBezTo>
                    <a:pt x="680" y="4"/>
                    <a:pt x="671" y="0"/>
                    <a:pt x="658" y="0"/>
                  </a:cubicBezTo>
                  <a:cubicBezTo>
                    <a:pt x="646" y="0"/>
                    <a:pt x="637" y="4"/>
                    <a:pt x="632" y="14"/>
                  </a:cubicBezTo>
                  <a:cubicBezTo>
                    <a:pt x="569" y="158"/>
                    <a:pt x="569" y="158"/>
                    <a:pt x="569" y="158"/>
                  </a:cubicBezTo>
                  <a:cubicBezTo>
                    <a:pt x="506" y="14"/>
                    <a:pt x="506" y="14"/>
                    <a:pt x="506" y="14"/>
                  </a:cubicBezTo>
                  <a:cubicBezTo>
                    <a:pt x="501" y="4"/>
                    <a:pt x="493" y="0"/>
                    <a:pt x="480" y="0"/>
                  </a:cubicBezTo>
                  <a:cubicBezTo>
                    <a:pt x="468" y="0"/>
                    <a:pt x="459" y="4"/>
                    <a:pt x="454" y="14"/>
                  </a:cubicBezTo>
                  <a:cubicBezTo>
                    <a:pt x="391" y="159"/>
                    <a:pt x="391" y="159"/>
                    <a:pt x="391" y="159"/>
                  </a:cubicBezTo>
                  <a:cubicBezTo>
                    <a:pt x="328" y="14"/>
                    <a:pt x="328" y="14"/>
                    <a:pt x="328" y="14"/>
                  </a:cubicBezTo>
                  <a:cubicBezTo>
                    <a:pt x="323" y="4"/>
                    <a:pt x="314" y="0"/>
                    <a:pt x="302" y="0"/>
                  </a:cubicBezTo>
                  <a:cubicBezTo>
                    <a:pt x="289" y="0"/>
                    <a:pt x="281" y="4"/>
                    <a:pt x="276" y="14"/>
                  </a:cubicBezTo>
                  <a:cubicBezTo>
                    <a:pt x="213" y="158"/>
                    <a:pt x="213" y="158"/>
                    <a:pt x="213" y="158"/>
                  </a:cubicBezTo>
                  <a:cubicBezTo>
                    <a:pt x="150" y="14"/>
                    <a:pt x="150" y="14"/>
                    <a:pt x="150" y="14"/>
                  </a:cubicBezTo>
                  <a:cubicBezTo>
                    <a:pt x="145" y="4"/>
                    <a:pt x="136" y="0"/>
                    <a:pt x="124" y="0"/>
                  </a:cubicBezTo>
                  <a:cubicBezTo>
                    <a:pt x="111" y="0"/>
                    <a:pt x="102" y="4"/>
                    <a:pt x="97" y="14"/>
                  </a:cubicBezTo>
                  <a:cubicBezTo>
                    <a:pt x="12" y="211"/>
                    <a:pt x="12" y="211"/>
                    <a:pt x="12" y="211"/>
                  </a:cubicBezTo>
                  <a:cubicBezTo>
                    <a:pt x="0" y="242"/>
                    <a:pt x="42" y="258"/>
                    <a:pt x="56" y="233"/>
                  </a:cubicBezTo>
                  <a:cubicBezTo>
                    <a:pt x="124" y="76"/>
                    <a:pt x="124" y="76"/>
                    <a:pt x="124" y="76"/>
                  </a:cubicBezTo>
                  <a:cubicBezTo>
                    <a:pt x="191" y="233"/>
                    <a:pt x="191" y="233"/>
                    <a:pt x="191" y="233"/>
                  </a:cubicBezTo>
                  <a:cubicBezTo>
                    <a:pt x="200" y="249"/>
                    <a:pt x="227" y="248"/>
                    <a:pt x="235" y="233"/>
                  </a:cubicBezTo>
                  <a:cubicBezTo>
                    <a:pt x="302" y="76"/>
                    <a:pt x="302" y="76"/>
                    <a:pt x="302" y="76"/>
                  </a:cubicBezTo>
                  <a:cubicBezTo>
                    <a:pt x="369" y="233"/>
                    <a:pt x="369" y="233"/>
                    <a:pt x="369" y="233"/>
                  </a:cubicBezTo>
                  <a:cubicBezTo>
                    <a:pt x="373" y="241"/>
                    <a:pt x="381" y="244"/>
                    <a:pt x="388" y="245"/>
                  </a:cubicBezTo>
                  <a:cubicBezTo>
                    <a:pt x="389" y="245"/>
                    <a:pt x="390" y="245"/>
                    <a:pt x="391" y="245"/>
                  </a:cubicBezTo>
                  <a:cubicBezTo>
                    <a:pt x="392" y="245"/>
                    <a:pt x="393" y="245"/>
                    <a:pt x="394" y="245"/>
                  </a:cubicBezTo>
                  <a:cubicBezTo>
                    <a:pt x="401" y="244"/>
                    <a:pt x="409" y="241"/>
                    <a:pt x="413" y="233"/>
                  </a:cubicBezTo>
                  <a:cubicBezTo>
                    <a:pt x="480" y="76"/>
                    <a:pt x="480" y="76"/>
                    <a:pt x="480" y="76"/>
                  </a:cubicBezTo>
                  <a:cubicBezTo>
                    <a:pt x="547" y="233"/>
                    <a:pt x="547" y="233"/>
                    <a:pt x="547" y="233"/>
                  </a:cubicBezTo>
                  <a:cubicBezTo>
                    <a:pt x="555" y="248"/>
                    <a:pt x="582" y="249"/>
                    <a:pt x="591" y="233"/>
                  </a:cubicBezTo>
                  <a:cubicBezTo>
                    <a:pt x="658" y="76"/>
                    <a:pt x="658" y="76"/>
                    <a:pt x="658" y="76"/>
                  </a:cubicBezTo>
                  <a:cubicBezTo>
                    <a:pt x="726" y="233"/>
                    <a:pt x="726" y="233"/>
                    <a:pt x="726" y="233"/>
                  </a:cubicBezTo>
                  <a:cubicBezTo>
                    <a:pt x="740" y="258"/>
                    <a:pt x="782" y="242"/>
                    <a:pt x="770" y="21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8" name="Freeform 14"/>
            <p:cNvSpPr>
              <a:spLocks noEditPoints="1"/>
            </p:cNvSpPr>
            <p:nvPr userDrawn="1"/>
          </p:nvSpPr>
          <p:spPr bwMode="auto">
            <a:xfrm>
              <a:off x="8370888" y="5396706"/>
              <a:ext cx="209550" cy="206375"/>
            </a:xfrm>
            <a:custGeom>
              <a:avLst/>
              <a:gdLst>
                <a:gd name="T0" fmla="*/ 29 w 56"/>
                <a:gd name="T1" fmla="*/ 0 h 55"/>
                <a:gd name="T2" fmla="*/ 0 w 56"/>
                <a:gd name="T3" fmla="*/ 28 h 55"/>
                <a:gd name="T4" fmla="*/ 29 w 56"/>
                <a:gd name="T5" fmla="*/ 55 h 55"/>
                <a:gd name="T6" fmla="*/ 56 w 56"/>
                <a:gd name="T7" fmla="*/ 28 h 55"/>
                <a:gd name="T8" fmla="*/ 29 w 56"/>
                <a:gd name="T9" fmla="*/ 0 h 55"/>
                <a:gd name="T10" fmla="*/ 29 w 56"/>
                <a:gd name="T11" fmla="*/ 51 h 55"/>
                <a:gd name="T12" fmla="*/ 6 w 56"/>
                <a:gd name="T13" fmla="*/ 28 h 55"/>
                <a:gd name="T14" fmla="*/ 29 w 56"/>
                <a:gd name="T15" fmla="*/ 5 h 55"/>
                <a:gd name="T16" fmla="*/ 51 w 56"/>
                <a:gd name="T17" fmla="*/ 28 h 55"/>
                <a:gd name="T18" fmla="*/ 29 w 56"/>
                <a:gd name="T19" fmla="*/ 51 h 55"/>
                <a:gd name="T20" fmla="*/ 41 w 56"/>
                <a:gd name="T21" fmla="*/ 21 h 55"/>
                <a:gd name="T22" fmla="*/ 30 w 56"/>
                <a:gd name="T23" fmla="*/ 12 h 55"/>
                <a:gd name="T24" fmla="*/ 18 w 56"/>
                <a:gd name="T25" fmla="*/ 12 h 55"/>
                <a:gd name="T26" fmla="*/ 18 w 56"/>
                <a:gd name="T27" fmla="*/ 44 h 55"/>
                <a:gd name="T28" fmla="*/ 23 w 56"/>
                <a:gd name="T29" fmla="*/ 44 h 55"/>
                <a:gd name="T30" fmla="*/ 23 w 56"/>
                <a:gd name="T31" fmla="*/ 30 h 55"/>
                <a:gd name="T32" fmla="*/ 28 w 56"/>
                <a:gd name="T33" fmla="*/ 30 h 55"/>
                <a:gd name="T34" fmla="*/ 37 w 56"/>
                <a:gd name="T35" fmla="*/ 44 h 55"/>
                <a:gd name="T36" fmla="*/ 42 w 56"/>
                <a:gd name="T37" fmla="*/ 44 h 55"/>
                <a:gd name="T38" fmla="*/ 33 w 56"/>
                <a:gd name="T39" fmla="*/ 30 h 55"/>
                <a:gd name="T40" fmla="*/ 41 w 56"/>
                <a:gd name="T41" fmla="*/ 21 h 55"/>
                <a:gd name="T42" fmla="*/ 23 w 56"/>
                <a:gd name="T43" fmla="*/ 26 h 55"/>
                <a:gd name="T44" fmla="*/ 23 w 56"/>
                <a:gd name="T45" fmla="*/ 16 h 55"/>
                <a:gd name="T46" fmla="*/ 29 w 56"/>
                <a:gd name="T47" fmla="*/ 16 h 55"/>
                <a:gd name="T48" fmla="*/ 36 w 56"/>
                <a:gd name="T49" fmla="*/ 21 h 55"/>
                <a:gd name="T50" fmla="*/ 28 w 56"/>
                <a:gd name="T51" fmla="*/ 26 h 55"/>
                <a:gd name="T52" fmla="*/ 23 w 56"/>
                <a:gd name="T53" fmla="*/ 26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56" h="55">
                  <a:moveTo>
                    <a:pt x="29" y="0"/>
                  </a:moveTo>
                  <a:cubicBezTo>
                    <a:pt x="13" y="0"/>
                    <a:pt x="0" y="12"/>
                    <a:pt x="0" y="28"/>
                  </a:cubicBezTo>
                  <a:cubicBezTo>
                    <a:pt x="0" y="44"/>
                    <a:pt x="13" y="55"/>
                    <a:pt x="29" y="55"/>
                  </a:cubicBezTo>
                  <a:cubicBezTo>
                    <a:pt x="44" y="55"/>
                    <a:pt x="56" y="44"/>
                    <a:pt x="56" y="28"/>
                  </a:cubicBezTo>
                  <a:cubicBezTo>
                    <a:pt x="56" y="12"/>
                    <a:pt x="44" y="0"/>
                    <a:pt x="29" y="0"/>
                  </a:cubicBezTo>
                  <a:close/>
                  <a:moveTo>
                    <a:pt x="29" y="51"/>
                  </a:moveTo>
                  <a:cubicBezTo>
                    <a:pt x="16" y="51"/>
                    <a:pt x="6" y="41"/>
                    <a:pt x="6" y="28"/>
                  </a:cubicBezTo>
                  <a:cubicBezTo>
                    <a:pt x="6" y="15"/>
                    <a:pt x="16" y="5"/>
                    <a:pt x="29" y="5"/>
                  </a:cubicBezTo>
                  <a:cubicBezTo>
                    <a:pt x="41" y="5"/>
                    <a:pt x="51" y="15"/>
                    <a:pt x="51" y="28"/>
                  </a:cubicBezTo>
                  <a:cubicBezTo>
                    <a:pt x="51" y="41"/>
                    <a:pt x="41" y="51"/>
                    <a:pt x="29" y="51"/>
                  </a:cubicBezTo>
                  <a:close/>
                  <a:moveTo>
                    <a:pt x="41" y="21"/>
                  </a:moveTo>
                  <a:cubicBezTo>
                    <a:pt x="41" y="15"/>
                    <a:pt x="38" y="12"/>
                    <a:pt x="30" y="12"/>
                  </a:cubicBezTo>
                  <a:cubicBezTo>
                    <a:pt x="18" y="12"/>
                    <a:pt x="18" y="12"/>
                    <a:pt x="18" y="12"/>
                  </a:cubicBezTo>
                  <a:cubicBezTo>
                    <a:pt x="18" y="44"/>
                    <a:pt x="18" y="44"/>
                    <a:pt x="18" y="44"/>
                  </a:cubicBezTo>
                  <a:cubicBezTo>
                    <a:pt x="23" y="44"/>
                    <a:pt x="23" y="44"/>
                    <a:pt x="23" y="44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8" y="30"/>
                    <a:pt x="28" y="30"/>
                    <a:pt x="28" y="30"/>
                  </a:cubicBezTo>
                  <a:cubicBezTo>
                    <a:pt x="37" y="44"/>
                    <a:pt x="37" y="44"/>
                    <a:pt x="37" y="44"/>
                  </a:cubicBezTo>
                  <a:cubicBezTo>
                    <a:pt x="42" y="44"/>
                    <a:pt x="42" y="44"/>
                    <a:pt x="42" y="44"/>
                  </a:cubicBezTo>
                  <a:cubicBezTo>
                    <a:pt x="33" y="30"/>
                    <a:pt x="33" y="30"/>
                    <a:pt x="33" y="30"/>
                  </a:cubicBezTo>
                  <a:cubicBezTo>
                    <a:pt x="38" y="29"/>
                    <a:pt x="41" y="27"/>
                    <a:pt x="41" y="21"/>
                  </a:cubicBezTo>
                  <a:close/>
                  <a:moveTo>
                    <a:pt x="23" y="26"/>
                  </a:moveTo>
                  <a:cubicBezTo>
                    <a:pt x="23" y="16"/>
                    <a:pt x="23" y="16"/>
                    <a:pt x="23" y="16"/>
                  </a:cubicBezTo>
                  <a:cubicBezTo>
                    <a:pt x="29" y="16"/>
                    <a:pt x="29" y="16"/>
                    <a:pt x="29" y="16"/>
                  </a:cubicBezTo>
                  <a:cubicBezTo>
                    <a:pt x="33" y="16"/>
                    <a:pt x="36" y="17"/>
                    <a:pt x="36" y="21"/>
                  </a:cubicBezTo>
                  <a:cubicBezTo>
                    <a:pt x="36" y="26"/>
                    <a:pt x="33" y="26"/>
                    <a:pt x="28" y="26"/>
                  </a:cubicBezTo>
                  <a:lnTo>
                    <a:pt x="23" y="2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>
                <a:solidFill>
                  <a:schemeClr val="bg1">
                    <a:lumMod val="75000"/>
                  </a:schemeClr>
                </a:solidFill>
              </a:endParaRPr>
            </a:p>
          </p:txBody>
        </p:sp>
      </p:grpSp>
      <p:sp>
        <p:nvSpPr>
          <p:cNvPr id="4" name="TextBox 3"/>
          <p:cNvSpPr txBox="1"/>
          <p:nvPr/>
        </p:nvSpPr>
        <p:spPr>
          <a:xfrm>
            <a:off x="289980" y="6477716"/>
            <a:ext cx="2595667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6858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fld id="{AB307C75-CA2F-4BA6-858A-60F533452F31}" type="datetimeFigureOut">
              <a:rPr lang="en-US" sz="1000" kern="1200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pPr marL="0" marR="0" indent="0" algn="l" defTabSz="685800" rtl="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t>11/13/2019</a:t>
            </a:fld>
            <a:endParaRPr lang="en-US" sz="1000" kern="1200" dirty="0">
              <a:solidFill>
                <a:schemeClr val="bg1">
                  <a:lumMod val="7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4295671" y="6477716"/>
            <a:ext cx="360066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6858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lang="en-US" sz="1000" kern="1200" dirty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Qualcomm Confidential and Proprietary</a:t>
            </a:r>
          </a:p>
        </p:txBody>
      </p:sp>
    </p:spTree>
    <p:extLst>
      <p:ext uri="{BB962C8B-B14F-4D97-AF65-F5344CB8AC3E}">
        <p14:creationId xmlns:p14="http://schemas.microsoft.com/office/powerpoint/2010/main" val="38394441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346AB4A-F2D2-4CAE-A247-7BBB1DA6E2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November 2019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FBBCEAB-3AB2-4B43-892C-9CC9AB0F996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542613" y="6475413"/>
            <a:ext cx="1849288" cy="184666"/>
          </a:xfrm>
        </p:spPr>
        <p:txBody>
          <a:bodyPr/>
          <a:lstStyle>
            <a:lvl1pPr>
              <a:defRPr sz="1200"/>
            </a:lvl1pPr>
          </a:lstStyle>
          <a:p>
            <a:pPr>
              <a:defRPr/>
            </a:pPr>
            <a:r>
              <a:rPr lang="en-GB"/>
              <a:t>Sameer Vermani (Qualcomm)</a:t>
            </a:r>
            <a:endParaRPr lang="en-GB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E2C725E-CEC6-4239-BAB5-230F69D8940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5708974" y="6497447"/>
            <a:ext cx="535403" cy="184666"/>
          </a:xfrm>
        </p:spPr>
        <p:txBody>
          <a:bodyPr/>
          <a:lstStyle>
            <a:lvl1pPr>
              <a:defRPr sz="120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3517956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2C5AA8A-721E-4701-979E-BF5C4138F95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November 2019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B6A99CE-AF1B-49DE-AF80-A702BAA04D6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75855FF-BF19-459E-A397-045CECD5D68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1A8E2A3D-E627-4495-87FA-07CADBD1A4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184068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47B849B-93E3-4CC8-9DB0-6FACE6085CC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November 2019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09D8205-394C-426D-8FC1-81C9ED9A72F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6F7E5C-8145-4D78-8DFD-A73CB80D81A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4FD36828-69CB-428A-B4D6-804E25381CB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281245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07747953-910E-41D0-B426-83211257758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November 2019</a:t>
            </a:r>
            <a:endParaRPr lang="en-GB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7A8A164E-69A0-4853-A527-D828C50BA87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AC392964-DCA8-4B8C-A88B-DD33598E9DC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28B5B38-3CA6-4065-9CD5-5260489CB60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5533214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14D0DD47-63E1-499C-8731-3DDE6710EC4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November 2019</a:t>
            </a:r>
            <a:endParaRPr lang="en-GB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14C39687-C892-4869-B452-F4F727B58AB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3FEC452D-85C8-46D2-93FA-90CCD7DE0B0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2E413AC-0033-4B91-B3E5-414687900E6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149882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E3C34B0A-1C2A-4887-9294-5C1D0A38A82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November 2019</a:t>
            </a:r>
            <a:endParaRPr lang="en-GB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E2FFC688-9613-4E32-80B7-218FD81F5AD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Sameer Vermani (Qualcomm)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3933CA27-7287-4786-B3D2-342F4ACB5C7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6058778-6F47-4E07-8D0C-6A1D61C757E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946512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2FA0C2D-5E95-4491-9BC6-02C2914C903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November 2019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4CF86C1-D1B0-41E8-8B66-737E10ACF6E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D30F5B-BAFC-419E-8586-A86CFFD6A7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A2EEC17A-EAB1-4A41-96DA-8B291E61E5F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939575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4EF4FFA-7CBB-4BED-8002-05D415428ED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November 2019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E9ED55F-DE47-4B7D-B013-E46C4750922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4228FD3-0ADC-4BF3-9A41-2994D88922A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97E2182-2EB9-4C7C-9FBE-667E76C7165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195376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CB4A7A8C-72DF-41BA-8169-B042054B5E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58C2B0C1-6B28-42F7-BBBE-C47739494A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2284" y="1989138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29218" y="332602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en-US"/>
              <a:t>November 2019</a:t>
            </a:r>
            <a:endParaRPr lang="en-GB" alt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38AB3E98-49DA-464A-B03C-7E5902DC0D5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626015" y="6475413"/>
            <a:ext cx="276588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  <a:endParaRPr lang="en-GB" dirty="0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DEC7A05B-326C-4C35-B0D7-96B86EFC799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026577" y="6497447"/>
            <a:ext cx="240450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600"/>
            </a:lvl1pPr>
          </a:lstStyle>
          <a:p>
            <a:pPr>
              <a:defRPr/>
            </a:pPr>
            <a:fld id="{B49C4EAE-3D00-4EB7-8462-25329E06137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31" name="Rectangle 7">
            <a:extLst>
              <a:ext uri="{FF2B5EF4-FFF2-40B4-BE49-F238E27FC236}">
                <a16:creationId xmlns:a16="http://schemas.microsoft.com/office/drawing/2014/main" id="{F47EBAF5-52AC-49CF-A3FD-31E596F2D8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33203" y="331015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IEEE 802.11-19/1870r1</a:t>
            </a:r>
          </a:p>
        </p:txBody>
      </p:sp>
      <p:sp>
        <p:nvSpPr>
          <p:cNvPr id="1032" name="Line 8">
            <a:extLst>
              <a:ext uri="{FF2B5EF4-FFF2-40B4-BE49-F238E27FC236}">
                <a16:creationId xmlns:a16="http://schemas.microsoft.com/office/drawing/2014/main" id="{FDC60003-D664-41D3-9C89-AA78BAF9E527}"/>
              </a:ext>
            </a:extLst>
          </p:cNvPr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1033" name="Rectangle 9">
            <a:extLst>
              <a:ext uri="{FF2B5EF4-FFF2-40B4-BE49-F238E27FC236}">
                <a16:creationId xmlns:a16="http://schemas.microsoft.com/office/drawing/2014/main" id="{8031D55B-1F73-4D59-B8F1-227F435EA8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4401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sz="1200" dirty="0"/>
              <a:t>Submission</a:t>
            </a:r>
          </a:p>
        </p:txBody>
      </p:sp>
      <p:sp>
        <p:nvSpPr>
          <p:cNvPr id="1034" name="Line 10">
            <a:extLst>
              <a:ext uri="{FF2B5EF4-FFF2-40B4-BE49-F238E27FC236}">
                <a16:creationId xmlns:a16="http://schemas.microsoft.com/office/drawing/2014/main" id="{A5E172D9-FA67-45B8-9FE7-7DF4FC3AC9D3}"/>
              </a:ext>
            </a:extLst>
          </p:cNvPr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38113696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2" r:id="rId1"/>
    <p:sldLayoutId id="2147483753" r:id="rId2"/>
    <p:sldLayoutId id="2147483754" r:id="rId3"/>
    <p:sldLayoutId id="2147483755" r:id="rId4"/>
    <p:sldLayoutId id="2147483756" r:id="rId5"/>
    <p:sldLayoutId id="2147483757" r:id="rId6"/>
    <p:sldLayoutId id="2147483758" r:id="rId7"/>
    <p:sldLayoutId id="2147483759" r:id="rId8"/>
    <p:sldLayoutId id="2147483760" r:id="rId9"/>
    <p:sldLayoutId id="2147483761" r:id="rId10"/>
    <p:sldLayoutId id="2147483762" r:id="rId11"/>
    <p:sldLayoutId id="2147483763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2">
            <a:extLst>
              <a:ext uri="{FF2B5EF4-FFF2-40B4-BE49-F238E27FC236}">
                <a16:creationId xmlns:a16="http://schemas.microsoft.com/office/drawing/2014/main" id="{5EB80220-6DDA-46D8-A532-4F8294B75F3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altLang="en-US" dirty="0"/>
              <a:t>Further Ideas on EHT Preamble Design</a:t>
            </a:r>
          </a:p>
        </p:txBody>
      </p:sp>
      <p:sp>
        <p:nvSpPr>
          <p:cNvPr id="15366" name="Rectangle 4">
            <a:extLst>
              <a:ext uri="{FF2B5EF4-FFF2-40B4-BE49-F238E27FC236}">
                <a16:creationId xmlns:a16="http://schemas.microsoft.com/office/drawing/2014/main" id="{AAB4AADD-B9F4-45B4-B9D2-5B5E3506EF55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2000" dirty="0"/>
              <a:t>Date:</a:t>
            </a:r>
            <a:r>
              <a:rPr lang="en-GB" altLang="en-US" sz="2000" b="0" dirty="0"/>
              <a:t> 2019-11-11</a:t>
            </a:r>
          </a:p>
        </p:txBody>
      </p:sp>
      <p:sp>
        <p:nvSpPr>
          <p:cNvPr id="15363" name="Footer Placeholder 4">
            <a:extLst>
              <a:ext uri="{FF2B5EF4-FFF2-40B4-BE49-F238E27FC236}">
                <a16:creationId xmlns:a16="http://schemas.microsoft.com/office/drawing/2014/main" id="{847A99CA-C5E5-4B9C-A2B5-1603C75E0C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/>
              <a:t>Sameer Vermani (Qualcomm)</a:t>
            </a:r>
          </a:p>
        </p:txBody>
      </p:sp>
      <p:sp>
        <p:nvSpPr>
          <p:cNvPr id="15364" name="Slide Number Placeholder 5">
            <a:extLst>
              <a:ext uri="{FF2B5EF4-FFF2-40B4-BE49-F238E27FC236}">
                <a16:creationId xmlns:a16="http://schemas.microsoft.com/office/drawing/2014/main" id="{4DFE3077-6BFB-4E1C-9218-0E8E2CEA90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9B20EFD3-9F87-4CC4-BE12-53B84810E182}" type="slidenum">
              <a:rPr lang="en-GB" altLang="en-US" sz="1200" b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GB" altLang="en-US" sz="1200" b="0"/>
          </a:p>
        </p:txBody>
      </p:sp>
      <p:sp>
        <p:nvSpPr>
          <p:cNvPr id="15368" name="Rectangle 6">
            <a:extLst>
              <a:ext uri="{FF2B5EF4-FFF2-40B4-BE49-F238E27FC236}">
                <a16:creationId xmlns:a16="http://schemas.microsoft.com/office/drawing/2014/main" id="{1F254AD5-AF47-4227-BA6A-AD2DFF84AC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19300" y="2352369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2000"/>
              <a:t>Authors:</a:t>
            </a:r>
            <a:endParaRPr lang="en-GB" altLang="en-US" sz="2000" b="0"/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1EEAD0EE-0DFD-4F81-B0C3-618EF9CBFB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4376343"/>
              </p:ext>
            </p:extLst>
          </p:nvPr>
        </p:nvGraphicFramePr>
        <p:xfrm>
          <a:off x="2676525" y="2998720"/>
          <a:ext cx="7391400" cy="151249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47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09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44563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0689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Sameer Vermani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3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Qualcomm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Alice Chen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Bin Tian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3428302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Youhan Kim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34689764"/>
                  </a:ext>
                </a:extLst>
              </a:tr>
            </a:tbl>
          </a:graphicData>
        </a:graphic>
      </p:graphicFrame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0429586-B3DE-4275-85C9-8EEA2902A9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November 2019</a:t>
            </a:r>
            <a:endParaRPr lang="en-GB" alt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80FBE-C7A2-4B04-952C-67D1FDC272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Straw-poll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6AF903-E418-4FC6-BD95-7E34BC06B7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with having a variable MCS and variable length EHT-SIG (immediately after the 2 symbol SIG that carries universal fields)  in an EHT PPDU sent to multiple users?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CCA07F5-3AEE-48D3-9DDE-D27354BF4A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Sameer Vermani (Qualcomm)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1FC6405-E1EF-49F3-822A-D72B76B99A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10</a:t>
            </a:fld>
            <a:endParaRPr lang="en-GB" alt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C38D944-7BF0-4B0A-A9B3-EFF12FCF2A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November 2019</a:t>
            </a:r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757224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B1AB99-D636-45AB-90AB-6754870789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Straw-poll 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5694CE-99DA-473D-A4A1-2E5C21EA46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that the EHT-SIG (immediately after the 2 symbol SIG that carries universal fields) in an EHT PPDU sent to multiple users will have a common field and user-specific field(s) ?</a:t>
            </a:r>
          </a:p>
          <a:p>
            <a:pPr marL="457200" lvl="1" indent="0">
              <a:buNone/>
            </a:pPr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ABF6AA-28DA-40C7-B9F6-59FBE59B41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Sameer Vermani (Qualcomm)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0412B79-EBAB-4F46-895B-6806CFE256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11</a:t>
            </a:fld>
            <a:endParaRPr lang="en-GB" alt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0B460E6-BDAE-4CC1-A51F-250A429680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November 2019</a:t>
            </a:r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040253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3736C4-C135-4A0A-BAEC-419A89E3C7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280FE3-5B9D-4B6D-8F65-EFF53CE001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[1] Sameer Vermani et al, “</a:t>
            </a:r>
            <a:r>
              <a:rPr lang="en-GB" altLang="en-US" dirty="0"/>
              <a:t>Forward Compatibility for </a:t>
            </a:r>
            <a:r>
              <a:rPr lang="en-GB" altLang="en-US" dirty="0" err="1"/>
              <a:t>WiFi</a:t>
            </a:r>
            <a:r>
              <a:rPr lang="en-GB" altLang="en-US" dirty="0"/>
              <a:t> Preamble Design</a:t>
            </a:r>
            <a:r>
              <a:rPr lang="en-US" dirty="0"/>
              <a:t>” , IEEE Document 11/19-1519r0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80E40B-519E-4F5F-8C27-87D8F823B4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November 2019</a:t>
            </a:r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C1954F-D033-4468-9887-1481208AFC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Sameer Vermani (Qualcomm)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419A61-BA98-43B5-ADE4-D6E7FF38FD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12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3508411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4937E8-FE73-45DD-848E-5629522C02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B12E35-DD53-44D0-896E-2F7D77B4E8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2206431"/>
            <a:ext cx="10363200" cy="4114800"/>
          </a:xfrm>
        </p:spPr>
        <p:txBody>
          <a:bodyPr>
            <a:normAutofit/>
          </a:bodyPr>
          <a:lstStyle/>
          <a:p>
            <a:r>
              <a:rPr lang="en-US" sz="2000" dirty="0"/>
              <a:t>In [1] we proposed to bring future compatibility to </a:t>
            </a:r>
            <a:r>
              <a:rPr lang="en-US" sz="2000" dirty="0" err="1"/>
              <a:t>WiFi</a:t>
            </a:r>
            <a:r>
              <a:rPr lang="en-US" sz="2000" dirty="0"/>
              <a:t> preambles starting with 802.11be</a:t>
            </a:r>
          </a:p>
          <a:p>
            <a:pPr lvl="1"/>
            <a:r>
              <a:rPr lang="en-US" sz="1600" dirty="0"/>
              <a:t>Solve the auto-detection issue for multiple standards starting with EHT, together</a:t>
            </a:r>
          </a:p>
          <a:p>
            <a:pPr lvl="1"/>
            <a:r>
              <a:rPr lang="en-US" sz="1600" dirty="0"/>
              <a:t>Better coexistence than just L-SIG based deferral among future generations of 802.11</a:t>
            </a:r>
          </a:p>
          <a:p>
            <a:pPr lvl="1"/>
            <a:r>
              <a:rPr lang="en-US" sz="1600" dirty="0"/>
              <a:t>Proposed a 2 symbol Pre-SIG with a mix of universal (version independent) and version dependent fields </a:t>
            </a:r>
          </a:p>
          <a:p>
            <a:pPr marL="0" indent="0">
              <a:buNone/>
            </a:pPr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In this contribution, we give some more thoughts on preamble design for EHT</a:t>
            </a:r>
          </a:p>
          <a:p>
            <a:pPr lvl="1"/>
            <a:r>
              <a:rPr lang="en-US" sz="1600" dirty="0"/>
              <a:t>Pre-SIG Contents</a:t>
            </a:r>
          </a:p>
          <a:p>
            <a:pPr lvl="1"/>
            <a:r>
              <a:rPr lang="en-US" sz="1600" dirty="0"/>
              <a:t>High Level SIG field structure for EHT</a:t>
            </a:r>
          </a:p>
          <a:p>
            <a:pPr lvl="1"/>
            <a:endParaRPr lang="en-US" sz="1600" dirty="0"/>
          </a:p>
          <a:p>
            <a:pPr lvl="1"/>
            <a:endParaRPr lang="en-US" sz="1800" dirty="0">
              <a:sym typeface="Wingdings" panose="05000000000000000000" pitchFamily="2" charset="2"/>
            </a:endParaRPr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D773B94F-B9ED-8445-B4BE-F12762C79C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D24465E-2B0A-4D96-BA39-EC98956D452B}" type="slidenum">
              <a:rPr lang="en-GB" altLang="en-US"/>
              <a:pPr>
                <a:defRPr/>
              </a:pPr>
              <a:t>2</a:t>
            </a:fld>
            <a:endParaRPr lang="en-GB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07D3B10-5C98-46E5-BF7F-C35BA34B7F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77A1FF5-33E9-4BBE-B994-35C88E6D91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November 2019</a:t>
            </a:r>
            <a:endParaRPr lang="en-GB" alt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F1088587-D52C-4930-A2E2-79A921F68071}"/>
              </a:ext>
            </a:extLst>
          </p:cNvPr>
          <p:cNvSpPr/>
          <p:nvPr/>
        </p:nvSpPr>
        <p:spPr bwMode="auto">
          <a:xfrm>
            <a:off x="2498854" y="3854657"/>
            <a:ext cx="836909" cy="346775"/>
          </a:xfrm>
          <a:prstGeom prst="rect">
            <a:avLst/>
          </a:prstGeom>
          <a:ln/>
          <a:ex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L-STF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AD428FE3-3121-45E3-A4DF-18C1737AE91B}"/>
              </a:ext>
            </a:extLst>
          </p:cNvPr>
          <p:cNvSpPr/>
          <p:nvPr/>
        </p:nvSpPr>
        <p:spPr bwMode="auto">
          <a:xfrm>
            <a:off x="3335763" y="3854656"/>
            <a:ext cx="836909" cy="346775"/>
          </a:xfrm>
          <a:prstGeom prst="rect">
            <a:avLst/>
          </a:prstGeom>
          <a:ln/>
          <a:ex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L-LTF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BFD909B7-C4DF-4D17-B772-0F5853B06F46}"/>
              </a:ext>
            </a:extLst>
          </p:cNvPr>
          <p:cNvSpPr/>
          <p:nvPr/>
        </p:nvSpPr>
        <p:spPr bwMode="auto">
          <a:xfrm>
            <a:off x="4172672" y="3849582"/>
            <a:ext cx="602247" cy="346775"/>
          </a:xfrm>
          <a:prstGeom prst="rect">
            <a:avLst/>
          </a:prstGeom>
          <a:solidFill>
            <a:srgbClr val="00B0F0"/>
          </a:solidFill>
          <a:ln/>
          <a:ex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L-SIG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0F656D56-53CD-4309-AF54-C58183537E0B}"/>
              </a:ext>
            </a:extLst>
          </p:cNvPr>
          <p:cNvSpPr/>
          <p:nvPr/>
        </p:nvSpPr>
        <p:spPr bwMode="auto">
          <a:xfrm>
            <a:off x="6569879" y="3856226"/>
            <a:ext cx="2278357" cy="334571"/>
          </a:xfrm>
          <a:prstGeom prst="rect">
            <a:avLst/>
          </a:prstGeom>
          <a:ln/>
          <a:ex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EHT SIG fields (?)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22792B26-B84B-4EF6-856A-45126B60AA74}"/>
              </a:ext>
            </a:extLst>
          </p:cNvPr>
          <p:cNvSpPr/>
          <p:nvPr/>
        </p:nvSpPr>
        <p:spPr bwMode="auto">
          <a:xfrm>
            <a:off x="4774919" y="3849582"/>
            <a:ext cx="602247" cy="346775"/>
          </a:xfrm>
          <a:prstGeom prst="rect">
            <a:avLst/>
          </a:prstGeom>
          <a:solidFill>
            <a:srgbClr val="00B0F0"/>
          </a:solidFill>
          <a:ln/>
          <a:ex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RL SIG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3B023DA4-3FDD-400F-8C43-26D4CDCD534A}"/>
              </a:ext>
            </a:extLst>
          </p:cNvPr>
          <p:cNvSpPr/>
          <p:nvPr/>
        </p:nvSpPr>
        <p:spPr bwMode="auto">
          <a:xfrm>
            <a:off x="5377166" y="3849582"/>
            <a:ext cx="1192713" cy="341215"/>
          </a:xfrm>
          <a:prstGeom prst="rect">
            <a:avLst/>
          </a:prstGeom>
          <a:solidFill>
            <a:srgbClr val="00B0F0"/>
          </a:solidFill>
          <a:ln/>
          <a:ex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Pre- SIG</a:t>
            </a:r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A576795E-D26E-4D2B-8460-30DC4A70C4C5}"/>
              </a:ext>
            </a:extLst>
          </p:cNvPr>
          <p:cNvCxnSpPr/>
          <p:nvPr/>
        </p:nvCxnSpPr>
        <p:spPr bwMode="auto">
          <a:xfrm>
            <a:off x="5377166" y="4300263"/>
            <a:ext cx="1192713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/>
          </a:ln>
          <a:effectLst/>
        </p:spPr>
      </p:cxnSp>
      <p:sp>
        <p:nvSpPr>
          <p:cNvPr id="23" name="TextBox 22">
            <a:extLst>
              <a:ext uri="{FF2B5EF4-FFF2-40B4-BE49-F238E27FC236}">
                <a16:creationId xmlns:a16="http://schemas.microsoft.com/office/drawing/2014/main" id="{37F70507-B849-4CDA-BB08-6B7F04D46217}"/>
              </a:ext>
            </a:extLst>
          </p:cNvPr>
          <p:cNvSpPr txBox="1"/>
          <p:nvPr/>
        </p:nvSpPr>
        <p:spPr>
          <a:xfrm>
            <a:off x="4433922" y="4278473"/>
            <a:ext cx="334925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i="1" dirty="0"/>
              <a:t>2 symbols jointly encoded.</a:t>
            </a:r>
          </a:p>
          <a:p>
            <a:pPr algn="ctr"/>
            <a:r>
              <a:rPr lang="en-US" sz="1000" i="1" dirty="0"/>
              <a:t>Contains universal and</a:t>
            </a:r>
          </a:p>
          <a:p>
            <a:pPr algn="ctr"/>
            <a:r>
              <a:rPr lang="en-US" sz="1000" i="1" dirty="0"/>
              <a:t> version dependent fields</a:t>
            </a:r>
          </a:p>
        </p:txBody>
      </p: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159E89A3-2E7C-4D39-9DDA-7D39D8BBF924}"/>
              </a:ext>
            </a:extLst>
          </p:cNvPr>
          <p:cNvCxnSpPr/>
          <p:nvPr/>
        </p:nvCxnSpPr>
        <p:spPr bwMode="auto">
          <a:xfrm>
            <a:off x="2498854" y="3747374"/>
            <a:ext cx="4071025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D1A33DF3-45CD-4B58-9903-B77B77A15375}"/>
              </a:ext>
            </a:extLst>
          </p:cNvPr>
          <p:cNvSpPr txBox="1"/>
          <p:nvPr/>
        </p:nvSpPr>
        <p:spPr>
          <a:xfrm>
            <a:off x="3192996" y="3534331"/>
            <a:ext cx="242887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i="1" dirty="0"/>
              <a:t>Common structure for EHT and beyond</a:t>
            </a:r>
          </a:p>
        </p:txBody>
      </p:sp>
    </p:spTree>
    <p:extLst>
      <p:ext uri="{BB962C8B-B14F-4D97-AF65-F5344CB8AC3E}">
        <p14:creationId xmlns:p14="http://schemas.microsoft.com/office/powerpoint/2010/main" val="422296413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D2EF8C-A290-4D54-93AA-6990BD5FFB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Pre-SIG Contents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97F955-4D45-47C2-9D31-C8C054C4EE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752600"/>
            <a:ext cx="10363200" cy="4114800"/>
          </a:xfrm>
        </p:spPr>
        <p:txBody>
          <a:bodyPr/>
          <a:lstStyle/>
          <a:p>
            <a:r>
              <a:rPr lang="en-US" sz="1600" dirty="0"/>
              <a:t>The version independent fields in Pre-SIG carry information that could be </a:t>
            </a:r>
          </a:p>
          <a:p>
            <a:pPr lvl="1"/>
            <a:r>
              <a:rPr lang="en-US" sz="1400" dirty="0"/>
              <a:t>Understood by </a:t>
            </a:r>
            <a:r>
              <a:rPr lang="en-US" sz="1400" dirty="0" err="1"/>
              <a:t>WiFi</a:t>
            </a:r>
            <a:r>
              <a:rPr lang="en-US" sz="1400" dirty="0"/>
              <a:t> devices starting from 11be</a:t>
            </a:r>
          </a:p>
          <a:p>
            <a:pPr lvl="2"/>
            <a:r>
              <a:rPr lang="en-US" sz="1200" dirty="0"/>
              <a:t>E.g., </a:t>
            </a:r>
            <a:r>
              <a:rPr lang="en-US" sz="1200" dirty="0" err="1"/>
              <a:t>WiFi</a:t>
            </a:r>
            <a:r>
              <a:rPr lang="en-US" sz="1200" dirty="0"/>
              <a:t> version identifier starting from 11be</a:t>
            </a:r>
          </a:p>
          <a:p>
            <a:pPr lvl="1"/>
            <a:r>
              <a:rPr lang="en-US" sz="1400" dirty="0"/>
              <a:t>Beneficial to by-standers</a:t>
            </a:r>
          </a:p>
          <a:p>
            <a:pPr lvl="2"/>
            <a:r>
              <a:rPr lang="en-US" sz="1200" dirty="0"/>
              <a:t>E.g., Info about channel occupancy and coexistence (in time/frequency/link direction)</a:t>
            </a:r>
          </a:p>
          <a:p>
            <a:endParaRPr lang="en-US" sz="1600" dirty="0"/>
          </a:p>
          <a:p>
            <a:r>
              <a:rPr lang="en-US" sz="1600" dirty="0"/>
              <a:t>We propose to include the following version-independent fields </a:t>
            </a:r>
          </a:p>
          <a:p>
            <a:pPr lvl="1"/>
            <a:r>
              <a:rPr lang="en-US" sz="1400" dirty="0"/>
              <a:t>Version identifier: 3 bits</a:t>
            </a:r>
          </a:p>
          <a:p>
            <a:pPr lvl="1"/>
            <a:r>
              <a:rPr lang="en-US" sz="1400" dirty="0"/>
              <a:t>PPDU BW and puncturing information: TBD bits</a:t>
            </a:r>
          </a:p>
          <a:p>
            <a:pPr lvl="1"/>
            <a:r>
              <a:rPr lang="en-US" sz="1400" dirty="0"/>
              <a:t>UL/DL: 1 bit</a:t>
            </a:r>
          </a:p>
          <a:p>
            <a:pPr lvl="1"/>
            <a:r>
              <a:rPr lang="en-US" sz="1400" dirty="0"/>
              <a:t>TXOP: &gt;=7 bits</a:t>
            </a:r>
          </a:p>
          <a:p>
            <a:pPr lvl="1"/>
            <a:r>
              <a:rPr lang="en-US" sz="1400" dirty="0"/>
              <a:t>BSS color: &gt;=6 bits</a:t>
            </a:r>
          </a:p>
          <a:p>
            <a:endParaRPr lang="en-US" sz="1600" dirty="0"/>
          </a:p>
          <a:p>
            <a:r>
              <a:rPr lang="en-US" sz="1600" dirty="0"/>
              <a:t>Also propose to carry PPDU type as a version dependent field (present in all PPDU types)</a:t>
            </a:r>
          </a:p>
          <a:p>
            <a:pPr lvl="1"/>
            <a:r>
              <a:rPr lang="en-US" sz="1400" dirty="0"/>
              <a:t>Every PHY version might have a different set of PPDU types</a:t>
            </a:r>
          </a:p>
          <a:p>
            <a:pPr lvl="1"/>
            <a:r>
              <a:rPr lang="en-US" sz="1400" dirty="0"/>
              <a:t>This information is mainly useful for intended receivers and not by-standers</a:t>
            </a:r>
          </a:p>
          <a:p>
            <a:pPr lvl="1"/>
            <a:endParaRPr lang="en-US" sz="1400" dirty="0"/>
          </a:p>
          <a:p>
            <a:endParaRPr lang="en-US" sz="20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18A5539-56EB-42BB-B5AE-62500566FF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Sameer Vermani (Qualcomm)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121F456-40BC-4A9A-B19E-DCF7C398CA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3</a:t>
            </a:fld>
            <a:endParaRPr lang="en-GB" alt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BF29BF7-BD76-4555-9258-36940C0030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November 2019</a:t>
            </a:r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722927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F88378-09D6-466B-8C1D-F258FDDCBF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EHT SIG High Level Design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7E227D-D025-46BA-946C-E11D57080B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828799"/>
            <a:ext cx="10363200" cy="4114800"/>
          </a:xfrm>
        </p:spPr>
        <p:txBody>
          <a:bodyPr/>
          <a:lstStyle/>
          <a:p>
            <a:r>
              <a:rPr lang="en-US" sz="2000" dirty="0"/>
              <a:t>Take the following design principles</a:t>
            </a:r>
          </a:p>
          <a:p>
            <a:pPr lvl="1"/>
            <a:r>
              <a:rPr lang="en-US" sz="1800" dirty="0"/>
              <a:t>Minimal additional overhead when compared to 11ax</a:t>
            </a:r>
          </a:p>
          <a:p>
            <a:pPr lvl="1"/>
            <a:r>
              <a:rPr lang="en-US" sz="1800" dirty="0"/>
              <a:t>Borrow as much of the SIG-B design as possible</a:t>
            </a:r>
          </a:p>
          <a:p>
            <a:pPr lvl="1"/>
            <a:endParaRPr lang="en-US" sz="1600" dirty="0"/>
          </a:p>
          <a:p>
            <a:r>
              <a:rPr lang="en-US" sz="2000" dirty="0"/>
              <a:t>Proposal on high level SIG field structure </a:t>
            </a:r>
          </a:p>
          <a:p>
            <a:pPr lvl="1"/>
            <a:r>
              <a:rPr lang="en-US" sz="1600" dirty="0"/>
              <a:t>An EHT PPDU sent to multiple users</a:t>
            </a:r>
            <a:endParaRPr lang="en-US" sz="1400" dirty="0"/>
          </a:p>
          <a:p>
            <a:pPr lvl="2"/>
            <a:r>
              <a:rPr lang="en-US" sz="1600" dirty="0"/>
              <a:t>Propose a variable length, variable MCS EHT-SIG after the 2 symbol pre-SIG</a:t>
            </a:r>
          </a:p>
          <a:p>
            <a:pPr lvl="3"/>
            <a:r>
              <a:rPr lang="en-US" sz="1400" dirty="0"/>
              <a:t>EHT-SIG has a common section and a per-user section</a:t>
            </a:r>
          </a:p>
          <a:p>
            <a:pPr lvl="3"/>
            <a:r>
              <a:rPr lang="en-US" sz="1400" dirty="0"/>
              <a:t>Content channel structure TBD</a:t>
            </a:r>
            <a:endParaRPr lang="en-US" sz="1800" dirty="0"/>
          </a:p>
          <a:p>
            <a:pPr lvl="1"/>
            <a:r>
              <a:rPr lang="en-US" sz="1600" dirty="0"/>
              <a:t>For SU PPDU, we have the following 2 options</a:t>
            </a:r>
          </a:p>
          <a:p>
            <a:pPr marL="1200150" lvl="2" indent="-342900">
              <a:buFont typeface="+mj-lt"/>
              <a:buAutoNum type="arabicPeriod"/>
            </a:pPr>
            <a:r>
              <a:rPr lang="en-US" sz="1600" dirty="0"/>
              <a:t>Re-use the MU PPDU format</a:t>
            </a:r>
          </a:p>
          <a:p>
            <a:pPr marL="1200150" lvl="2" indent="-342900">
              <a:buFont typeface="+mj-lt"/>
              <a:buAutoNum type="arabicPeriod"/>
            </a:pPr>
            <a:r>
              <a:rPr lang="en-US" sz="1600" dirty="0"/>
              <a:t>Have a separate SU PPDU format </a:t>
            </a:r>
          </a:p>
          <a:p>
            <a:pPr lvl="3"/>
            <a:r>
              <a:rPr lang="en-US" sz="1200" dirty="0"/>
              <a:t>In this </a:t>
            </a:r>
            <a:r>
              <a:rPr lang="en-US" sz="1200"/>
              <a:t>option, the </a:t>
            </a:r>
            <a:r>
              <a:rPr lang="en-US" sz="1200" dirty="0"/>
              <a:t>EHT-SIG (after 2 symbol pre-SIG) can be just one symbol long and be sent at MCS0</a:t>
            </a:r>
          </a:p>
          <a:p>
            <a:pPr lvl="1"/>
            <a:r>
              <a:rPr lang="en-US" sz="1600" dirty="0"/>
              <a:t>For TB PPDU</a:t>
            </a:r>
          </a:p>
          <a:p>
            <a:pPr lvl="2"/>
            <a:r>
              <a:rPr lang="en-US" sz="1600" dirty="0"/>
              <a:t>Possible to avoid having any EHT-SIG, just pre-SIG maybe enough </a:t>
            </a:r>
          </a:p>
          <a:p>
            <a:pPr lvl="1"/>
            <a:endParaRPr lang="en-US" sz="1600" dirty="0"/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C08703A-8373-4D78-967E-EDDED41F92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Sameer Vermani (Qualcomm)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5054C09-5027-43F3-B4F1-C59AD7DE57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4</a:t>
            </a:fld>
            <a:endParaRPr lang="en-GB" alt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6D3E2A0-E4D1-4502-B24B-27F1DCE6AD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November 2019</a:t>
            </a:r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7951116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0796EB-B2A1-4AB7-BEA7-4056438E51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EHT PPDU to multiple users: SIG Structure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6C2667-D980-4F90-96FC-3750306945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2284" y="3826932"/>
            <a:ext cx="10363200" cy="2277005"/>
          </a:xfrm>
        </p:spPr>
        <p:txBody>
          <a:bodyPr/>
          <a:lstStyle/>
          <a:p>
            <a:r>
              <a:rPr lang="en-US" sz="2000" dirty="0"/>
              <a:t>Divide the EHT-SIG into two sections</a:t>
            </a:r>
          </a:p>
          <a:p>
            <a:pPr lvl="1"/>
            <a:r>
              <a:rPr lang="en-US" sz="1800" dirty="0"/>
              <a:t>EHT-SIG-common and EHT-SIG-per-user</a:t>
            </a:r>
          </a:p>
          <a:p>
            <a:r>
              <a:rPr lang="en-US" sz="2000" dirty="0"/>
              <a:t>EHT SIG is variable length and variable MCS</a:t>
            </a:r>
          </a:p>
          <a:p>
            <a:pPr lvl="1"/>
            <a:r>
              <a:rPr lang="en-US" sz="1800" dirty="0"/>
              <a:t>Just like HE-SIG-B</a:t>
            </a:r>
          </a:p>
          <a:p>
            <a:r>
              <a:rPr lang="en-US" sz="2000" dirty="0"/>
              <a:t>EHT-SIG-common is bigger in size as it needs to accommodate overflow from the 2 symbol pre-SIG as well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4F92ABE-5E41-42C0-8031-B6A7BDAB17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Sameer Vermani (Qualcomm)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72A8EDF-7DA2-4BE4-A3B8-F63DA82633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5</a:t>
            </a:fld>
            <a:endParaRPr lang="en-GB" alt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D4FBE56-B35C-44A7-BEAC-6705396DA438}"/>
              </a:ext>
            </a:extLst>
          </p:cNvPr>
          <p:cNvSpPr/>
          <p:nvPr/>
        </p:nvSpPr>
        <p:spPr bwMode="auto">
          <a:xfrm>
            <a:off x="2746691" y="3121444"/>
            <a:ext cx="836909" cy="336140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L-STF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A5CA00A-A014-44FB-8128-AC44B1E11FC0}"/>
              </a:ext>
            </a:extLst>
          </p:cNvPr>
          <p:cNvSpPr/>
          <p:nvPr/>
        </p:nvSpPr>
        <p:spPr bwMode="auto">
          <a:xfrm>
            <a:off x="3583600" y="3121442"/>
            <a:ext cx="836909" cy="336141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L-LTF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D34ADA8-8D83-4983-B198-A522D7DF68A2}"/>
              </a:ext>
            </a:extLst>
          </p:cNvPr>
          <p:cNvSpPr/>
          <p:nvPr/>
        </p:nvSpPr>
        <p:spPr bwMode="auto">
          <a:xfrm>
            <a:off x="4420509" y="3116368"/>
            <a:ext cx="602247" cy="346775"/>
          </a:xfrm>
          <a:prstGeom prst="rect">
            <a:avLst/>
          </a:prstGeom>
          <a:solidFill>
            <a:srgbClr val="00B0F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L-SIG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3155A1A-82F0-4C97-B845-5E13AF3AEDEA}"/>
              </a:ext>
            </a:extLst>
          </p:cNvPr>
          <p:cNvSpPr/>
          <p:nvPr/>
        </p:nvSpPr>
        <p:spPr bwMode="auto">
          <a:xfrm>
            <a:off x="5022756" y="3116368"/>
            <a:ext cx="602247" cy="346775"/>
          </a:xfrm>
          <a:prstGeom prst="rect">
            <a:avLst/>
          </a:prstGeom>
          <a:solidFill>
            <a:srgbClr val="00B0F0"/>
          </a:solidFill>
          <a:ln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RL SIG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DDDF7CE-0CEB-4E47-A28A-B81BBD624C57}"/>
              </a:ext>
            </a:extLst>
          </p:cNvPr>
          <p:cNvSpPr/>
          <p:nvPr/>
        </p:nvSpPr>
        <p:spPr bwMode="auto">
          <a:xfrm>
            <a:off x="5625003" y="3116368"/>
            <a:ext cx="1192713" cy="346775"/>
          </a:xfrm>
          <a:prstGeom prst="rect">
            <a:avLst/>
          </a:prstGeom>
          <a:solidFill>
            <a:srgbClr val="FFC00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Pre-SIG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D207500-5B2F-4AA7-88A6-7E0A11D29206}"/>
              </a:ext>
            </a:extLst>
          </p:cNvPr>
          <p:cNvSpPr/>
          <p:nvPr/>
        </p:nvSpPr>
        <p:spPr bwMode="auto">
          <a:xfrm>
            <a:off x="6817716" y="3111733"/>
            <a:ext cx="1428432" cy="353145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      </a:t>
            </a:r>
            <a:r>
              <a:rPr kumimoji="0" 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EHT-SIG Common</a:t>
            </a:r>
            <a:endParaRPr kumimoji="0" 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F388486-6AC6-47E7-9F45-48D828D2303D}"/>
              </a:ext>
            </a:extLst>
          </p:cNvPr>
          <p:cNvSpPr/>
          <p:nvPr/>
        </p:nvSpPr>
        <p:spPr bwMode="auto">
          <a:xfrm>
            <a:off x="3265979" y="1783319"/>
            <a:ext cx="836909" cy="336140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L-STF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1DC53920-E86F-4835-95DF-E7D65C74F473}"/>
              </a:ext>
            </a:extLst>
          </p:cNvPr>
          <p:cNvSpPr/>
          <p:nvPr/>
        </p:nvSpPr>
        <p:spPr bwMode="auto">
          <a:xfrm>
            <a:off x="4102888" y="1783317"/>
            <a:ext cx="836909" cy="336141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L-LTF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18FE47EB-CC46-47D4-93E8-DB44DB7743B8}"/>
              </a:ext>
            </a:extLst>
          </p:cNvPr>
          <p:cNvSpPr/>
          <p:nvPr/>
        </p:nvSpPr>
        <p:spPr bwMode="auto">
          <a:xfrm>
            <a:off x="4939797" y="1778243"/>
            <a:ext cx="602247" cy="346775"/>
          </a:xfrm>
          <a:prstGeom prst="rect">
            <a:avLst/>
          </a:prstGeom>
          <a:solidFill>
            <a:srgbClr val="00B0F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L-SIG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04B00A8-8173-4613-8ABD-753E09DC6B47}"/>
              </a:ext>
            </a:extLst>
          </p:cNvPr>
          <p:cNvSpPr/>
          <p:nvPr/>
        </p:nvSpPr>
        <p:spPr bwMode="auto">
          <a:xfrm>
            <a:off x="5542044" y="1778243"/>
            <a:ext cx="602247" cy="346775"/>
          </a:xfrm>
          <a:prstGeom prst="rect">
            <a:avLst/>
          </a:prstGeom>
          <a:solidFill>
            <a:srgbClr val="00B0F0"/>
          </a:solidFill>
          <a:ln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RL SIG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BDEF0F28-08A1-4E21-AF8D-6E525902286E}"/>
              </a:ext>
            </a:extLst>
          </p:cNvPr>
          <p:cNvSpPr/>
          <p:nvPr/>
        </p:nvSpPr>
        <p:spPr bwMode="auto">
          <a:xfrm>
            <a:off x="6144291" y="1778243"/>
            <a:ext cx="1192713" cy="346775"/>
          </a:xfrm>
          <a:prstGeom prst="rect">
            <a:avLst/>
          </a:prstGeom>
          <a:solidFill>
            <a:srgbClr val="FFC00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HE-SIG-A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BBEB62E0-3667-486B-86A1-D17F3C6AF91F}"/>
              </a:ext>
            </a:extLst>
          </p:cNvPr>
          <p:cNvSpPr txBox="1"/>
          <p:nvPr/>
        </p:nvSpPr>
        <p:spPr>
          <a:xfrm>
            <a:off x="1393217" y="1712607"/>
            <a:ext cx="17021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11ax MU PPDU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56D2C8F3-8864-48B3-BA13-638927763B3F}"/>
              </a:ext>
            </a:extLst>
          </p:cNvPr>
          <p:cNvSpPr txBox="1"/>
          <p:nvPr/>
        </p:nvSpPr>
        <p:spPr>
          <a:xfrm>
            <a:off x="793817" y="2957450"/>
            <a:ext cx="178125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EHT PPDU sent</a:t>
            </a:r>
          </a:p>
          <a:p>
            <a:r>
              <a:rPr lang="en-US" dirty="0"/>
              <a:t> to multiple users</a:t>
            </a: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B7419B7B-DEF6-4D76-949E-4DA675F8035D}"/>
              </a:ext>
            </a:extLst>
          </p:cNvPr>
          <p:cNvSpPr/>
          <p:nvPr/>
        </p:nvSpPr>
        <p:spPr bwMode="auto">
          <a:xfrm>
            <a:off x="6409145" y="2473637"/>
            <a:ext cx="1192712" cy="526628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5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New fields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741381AE-2A14-44A3-BA29-CD1551EA025E}"/>
              </a:ext>
            </a:extLst>
          </p:cNvPr>
          <p:cNvSpPr txBox="1"/>
          <p:nvPr/>
        </p:nvSpPr>
        <p:spPr>
          <a:xfrm>
            <a:off x="6766023" y="2063134"/>
            <a:ext cx="38985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/>
              <a:t>+</a:t>
            </a: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D7340E10-2846-4446-95B8-9A7CF6E5289F}"/>
              </a:ext>
            </a:extLst>
          </p:cNvPr>
          <p:cNvCxnSpPr>
            <a:cxnSpLocks/>
          </p:cNvCxnSpPr>
          <p:nvPr/>
        </p:nvCxnSpPr>
        <p:spPr bwMode="auto">
          <a:xfrm flipH="1">
            <a:off x="5625003" y="2119458"/>
            <a:ext cx="519287" cy="96354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1244E502-FAB0-46C3-B23F-4819E4267F6E}"/>
              </a:ext>
            </a:extLst>
          </p:cNvPr>
          <p:cNvCxnSpPr>
            <a:cxnSpLocks/>
          </p:cNvCxnSpPr>
          <p:nvPr/>
        </p:nvCxnSpPr>
        <p:spPr bwMode="auto">
          <a:xfrm>
            <a:off x="8102613" y="2119458"/>
            <a:ext cx="143535" cy="91873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27" name="Rectangle 26">
            <a:extLst>
              <a:ext uri="{FF2B5EF4-FFF2-40B4-BE49-F238E27FC236}">
                <a16:creationId xmlns:a16="http://schemas.microsoft.com/office/drawing/2014/main" id="{E77B2BA7-DE6F-4034-AC99-02A2F46704EE}"/>
              </a:ext>
            </a:extLst>
          </p:cNvPr>
          <p:cNvSpPr/>
          <p:nvPr/>
        </p:nvSpPr>
        <p:spPr bwMode="auto">
          <a:xfrm>
            <a:off x="7337003" y="1776391"/>
            <a:ext cx="752111" cy="338263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900" dirty="0">
                <a:latin typeface="Times New Roman" pitchFamily="18" charset="0"/>
              </a:rPr>
              <a:t>HE-SIG-B Common</a:t>
            </a:r>
            <a:endParaRPr kumimoji="0" 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4A9EDDDE-F2FE-4627-AECE-6A6BD0FBC6FD}"/>
              </a:ext>
            </a:extLst>
          </p:cNvPr>
          <p:cNvSpPr/>
          <p:nvPr/>
        </p:nvSpPr>
        <p:spPr bwMode="auto">
          <a:xfrm>
            <a:off x="8089114" y="1776391"/>
            <a:ext cx="2397206" cy="338263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HE-SIG-B per-user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CCCAD05D-C324-4151-8A77-7342ADAD1965}"/>
              </a:ext>
            </a:extLst>
          </p:cNvPr>
          <p:cNvSpPr/>
          <p:nvPr/>
        </p:nvSpPr>
        <p:spPr bwMode="auto">
          <a:xfrm>
            <a:off x="8238150" y="3114991"/>
            <a:ext cx="2397206" cy="348152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EHT-SIG per-user</a:t>
            </a:r>
          </a:p>
        </p:txBody>
      </p:sp>
      <p:sp>
        <p:nvSpPr>
          <p:cNvPr id="19" name="Date Placeholder 18">
            <a:extLst>
              <a:ext uri="{FF2B5EF4-FFF2-40B4-BE49-F238E27FC236}">
                <a16:creationId xmlns:a16="http://schemas.microsoft.com/office/drawing/2014/main" id="{35A1BFA9-5972-4DC7-9D60-66CC1FB253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November 2019</a:t>
            </a:r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623273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FB4125-AD7C-4A50-9DB4-585DAC6437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EHT SU PPDU SIG structure (</a:t>
            </a:r>
            <a:r>
              <a:rPr lang="en-US" dirty="0">
                <a:solidFill>
                  <a:srgbClr val="FF0000"/>
                </a:solidFill>
              </a:rPr>
              <a:t>only if a separate SU PPDU format is desired</a:t>
            </a:r>
            <a:r>
              <a:rPr lang="en-US" dirty="0"/>
              <a:t>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0C8E73-1A98-4346-A928-AF13ADA0DA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2691" y="3698444"/>
            <a:ext cx="10363200" cy="3159556"/>
          </a:xfrm>
        </p:spPr>
        <p:txBody>
          <a:bodyPr/>
          <a:lstStyle/>
          <a:p>
            <a:r>
              <a:rPr lang="en-US" sz="1400" dirty="0"/>
              <a:t>New fields (those not present in 11ax) in EHT SU preamble can be</a:t>
            </a:r>
          </a:p>
          <a:p>
            <a:pPr lvl="1"/>
            <a:r>
              <a:rPr lang="en-US" sz="1200" dirty="0"/>
              <a:t>Universal Fields</a:t>
            </a:r>
          </a:p>
          <a:p>
            <a:pPr lvl="2"/>
            <a:r>
              <a:rPr lang="en-US" sz="1100" dirty="0"/>
              <a:t>Version Identifier ~ 3 bits</a:t>
            </a:r>
          </a:p>
          <a:p>
            <a:pPr lvl="2"/>
            <a:r>
              <a:rPr lang="en-US" sz="1100" dirty="0"/>
              <a:t>Punctured channel info </a:t>
            </a:r>
          </a:p>
          <a:p>
            <a:pPr lvl="2"/>
            <a:r>
              <a:rPr lang="en-US" sz="1100" dirty="0"/>
              <a:t>More bits in BSS Color, </a:t>
            </a:r>
            <a:r>
              <a:rPr lang="en-US" sz="1100" dirty="0" err="1"/>
              <a:t>TxOP</a:t>
            </a:r>
            <a:r>
              <a:rPr lang="en-US" sz="1100" dirty="0"/>
              <a:t>, BW (if needed)</a:t>
            </a:r>
          </a:p>
          <a:p>
            <a:pPr lvl="1"/>
            <a:r>
              <a:rPr lang="en-US" sz="1200" dirty="0"/>
              <a:t>Version dependent fields</a:t>
            </a:r>
          </a:p>
          <a:p>
            <a:pPr lvl="2"/>
            <a:r>
              <a:rPr lang="en-US" sz="1100" dirty="0"/>
              <a:t>PPDU type ~ 2 bits</a:t>
            </a:r>
          </a:p>
          <a:p>
            <a:pPr lvl="2"/>
            <a:r>
              <a:rPr lang="en-US" sz="1100" dirty="0"/>
              <a:t>New feature bits</a:t>
            </a:r>
          </a:p>
          <a:p>
            <a:r>
              <a:rPr lang="en-US" sz="1400" dirty="0"/>
              <a:t>2 symbol Pre-SIG not enough to accommodate new fields and the 11ax-SIG-A-like information</a:t>
            </a:r>
          </a:p>
          <a:p>
            <a:r>
              <a:rPr lang="en-US" sz="1400" dirty="0"/>
              <a:t>Need an additional EHT-SIG symbol  to accommodate the overflow from the 2 symbol pre-SIG </a:t>
            </a:r>
          </a:p>
          <a:p>
            <a:pPr lvl="1"/>
            <a:r>
              <a:rPr lang="en-US" sz="1200" dirty="0"/>
              <a:t>Can be MCS0</a:t>
            </a:r>
          </a:p>
          <a:p>
            <a:pPr lvl="1"/>
            <a:r>
              <a:rPr lang="en-US" sz="1200" dirty="0"/>
              <a:t>One symbol provides 16 more bits (after removing 6 bits tail and 4 bit CRC) which should be enough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3A265AC-83BC-48DB-90E5-979C7484E5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Sameer Vermani (Qualcomm)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A1F2A48-7AF4-4912-9B62-AB9A222F76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6</a:t>
            </a:fld>
            <a:endParaRPr lang="en-GB" alt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DEEAF53-CAEE-4F31-9534-75FCF31D9527}"/>
              </a:ext>
            </a:extLst>
          </p:cNvPr>
          <p:cNvSpPr/>
          <p:nvPr/>
        </p:nvSpPr>
        <p:spPr bwMode="auto">
          <a:xfrm>
            <a:off x="2746691" y="3121444"/>
            <a:ext cx="836909" cy="336140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L-STF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2BD6FEF-E935-40C8-9E54-AE980B430027}"/>
              </a:ext>
            </a:extLst>
          </p:cNvPr>
          <p:cNvSpPr/>
          <p:nvPr/>
        </p:nvSpPr>
        <p:spPr bwMode="auto">
          <a:xfrm>
            <a:off x="3583600" y="3121442"/>
            <a:ext cx="836909" cy="336141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L-LTF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6A34810A-3586-48F8-AA04-0F43DCE790F9}"/>
              </a:ext>
            </a:extLst>
          </p:cNvPr>
          <p:cNvSpPr/>
          <p:nvPr/>
        </p:nvSpPr>
        <p:spPr bwMode="auto">
          <a:xfrm>
            <a:off x="4420509" y="3116368"/>
            <a:ext cx="602247" cy="346775"/>
          </a:xfrm>
          <a:prstGeom prst="rect">
            <a:avLst/>
          </a:prstGeom>
          <a:solidFill>
            <a:srgbClr val="00B0F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L-SIG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A02F4383-911E-4F49-9E38-D87D73E49A5F}"/>
              </a:ext>
            </a:extLst>
          </p:cNvPr>
          <p:cNvSpPr/>
          <p:nvPr/>
        </p:nvSpPr>
        <p:spPr bwMode="auto">
          <a:xfrm>
            <a:off x="5022756" y="3116368"/>
            <a:ext cx="602247" cy="346775"/>
          </a:xfrm>
          <a:prstGeom prst="rect">
            <a:avLst/>
          </a:prstGeom>
          <a:solidFill>
            <a:srgbClr val="00B0F0"/>
          </a:solidFill>
          <a:ln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RL SIG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F043F5F-A716-4335-81C1-EEE65C9407C5}"/>
              </a:ext>
            </a:extLst>
          </p:cNvPr>
          <p:cNvSpPr/>
          <p:nvPr/>
        </p:nvSpPr>
        <p:spPr bwMode="auto">
          <a:xfrm>
            <a:off x="5625003" y="3116368"/>
            <a:ext cx="1192713" cy="346775"/>
          </a:xfrm>
          <a:prstGeom prst="rect">
            <a:avLst/>
          </a:prstGeom>
          <a:solidFill>
            <a:srgbClr val="FFC00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Pre-SIG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7B834E8-5906-4E99-A605-BC7DA199D16D}"/>
              </a:ext>
            </a:extLst>
          </p:cNvPr>
          <p:cNvSpPr/>
          <p:nvPr/>
        </p:nvSpPr>
        <p:spPr bwMode="auto">
          <a:xfrm>
            <a:off x="6817716" y="3111734"/>
            <a:ext cx="693903" cy="35631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EHT-SIG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D7E6826-8FF6-40EA-88FE-13D8070E8B65}"/>
              </a:ext>
            </a:extLst>
          </p:cNvPr>
          <p:cNvSpPr/>
          <p:nvPr/>
        </p:nvSpPr>
        <p:spPr bwMode="auto">
          <a:xfrm>
            <a:off x="3265979" y="1783319"/>
            <a:ext cx="836909" cy="336140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L-STF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8D9BB3F-C533-45B9-8AAD-C9F74DA6E7A5}"/>
              </a:ext>
            </a:extLst>
          </p:cNvPr>
          <p:cNvSpPr/>
          <p:nvPr/>
        </p:nvSpPr>
        <p:spPr bwMode="auto">
          <a:xfrm>
            <a:off x="4102888" y="1783317"/>
            <a:ext cx="836909" cy="336141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L-LTF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695505F3-C78A-43A0-A5E2-6E5F3589484E}"/>
              </a:ext>
            </a:extLst>
          </p:cNvPr>
          <p:cNvSpPr/>
          <p:nvPr/>
        </p:nvSpPr>
        <p:spPr bwMode="auto">
          <a:xfrm>
            <a:off x="4939797" y="1778243"/>
            <a:ext cx="602247" cy="346775"/>
          </a:xfrm>
          <a:prstGeom prst="rect">
            <a:avLst/>
          </a:prstGeom>
          <a:solidFill>
            <a:srgbClr val="00B0F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L-SIG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6AA4499-AF2C-45A8-82B0-B04C61D85F94}"/>
              </a:ext>
            </a:extLst>
          </p:cNvPr>
          <p:cNvSpPr/>
          <p:nvPr/>
        </p:nvSpPr>
        <p:spPr bwMode="auto">
          <a:xfrm>
            <a:off x="5542044" y="1778243"/>
            <a:ext cx="602247" cy="346775"/>
          </a:xfrm>
          <a:prstGeom prst="rect">
            <a:avLst/>
          </a:prstGeom>
          <a:solidFill>
            <a:srgbClr val="00B0F0"/>
          </a:solidFill>
          <a:ln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RL SIG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6A64DA5E-9074-4151-9AFD-0F1DF392747E}"/>
              </a:ext>
            </a:extLst>
          </p:cNvPr>
          <p:cNvSpPr/>
          <p:nvPr/>
        </p:nvSpPr>
        <p:spPr bwMode="auto">
          <a:xfrm>
            <a:off x="6144291" y="1778243"/>
            <a:ext cx="1192713" cy="346775"/>
          </a:xfrm>
          <a:prstGeom prst="rect">
            <a:avLst/>
          </a:prstGeom>
          <a:solidFill>
            <a:srgbClr val="FFC00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HE-SIG-A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FC5A855D-0885-4D22-B6E9-0B53DDF8257E}"/>
              </a:ext>
            </a:extLst>
          </p:cNvPr>
          <p:cNvSpPr txBox="1"/>
          <p:nvPr/>
        </p:nvSpPr>
        <p:spPr>
          <a:xfrm>
            <a:off x="1393217" y="1712607"/>
            <a:ext cx="16251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11ax SU PPDU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FE4DBE67-3B57-4510-AD9E-2001194322ED}"/>
              </a:ext>
            </a:extLst>
          </p:cNvPr>
          <p:cNvSpPr txBox="1"/>
          <p:nvPr/>
        </p:nvSpPr>
        <p:spPr>
          <a:xfrm>
            <a:off x="658750" y="3083922"/>
            <a:ext cx="16296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EHT SU PPDU</a:t>
            </a: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67479DB3-7E21-4156-ADE2-4CD2BE6ED647}"/>
              </a:ext>
            </a:extLst>
          </p:cNvPr>
          <p:cNvSpPr/>
          <p:nvPr/>
        </p:nvSpPr>
        <p:spPr bwMode="auto">
          <a:xfrm>
            <a:off x="6025906" y="2388536"/>
            <a:ext cx="1192713" cy="526628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5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New fields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089F8C35-E0E2-4661-9A23-1C32812DC210}"/>
              </a:ext>
            </a:extLst>
          </p:cNvPr>
          <p:cNvSpPr txBox="1"/>
          <p:nvPr/>
        </p:nvSpPr>
        <p:spPr>
          <a:xfrm>
            <a:off x="6471339" y="1986244"/>
            <a:ext cx="38985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/>
              <a:t>+</a:t>
            </a:r>
          </a:p>
        </p:txBody>
      </p: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DA9484DA-C8FB-4904-8611-679E5070F5ED}"/>
              </a:ext>
            </a:extLst>
          </p:cNvPr>
          <p:cNvCxnSpPr>
            <a:cxnSpLocks/>
          </p:cNvCxnSpPr>
          <p:nvPr/>
        </p:nvCxnSpPr>
        <p:spPr bwMode="auto">
          <a:xfrm flipH="1">
            <a:off x="5625003" y="2119458"/>
            <a:ext cx="519287" cy="96354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00F8504A-B5C6-4423-BA98-D6A56247A4B5}"/>
              </a:ext>
            </a:extLst>
          </p:cNvPr>
          <p:cNvCxnSpPr>
            <a:cxnSpLocks/>
          </p:cNvCxnSpPr>
          <p:nvPr/>
        </p:nvCxnSpPr>
        <p:spPr bwMode="auto">
          <a:xfrm>
            <a:off x="7337003" y="2164801"/>
            <a:ext cx="174616" cy="95156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5FC249FB-04C8-4D89-A121-42B68E610C35}"/>
              </a:ext>
            </a:extLst>
          </p:cNvPr>
          <p:cNvCxnSpPr>
            <a:cxnSpLocks/>
          </p:cNvCxnSpPr>
          <p:nvPr/>
        </p:nvCxnSpPr>
        <p:spPr bwMode="auto">
          <a:xfrm>
            <a:off x="7515164" y="1962088"/>
            <a:ext cx="4054897" cy="10457"/>
          </a:xfrm>
          <a:prstGeom prst="line">
            <a:avLst/>
          </a:prstGeom>
          <a:solidFill>
            <a:schemeClr val="accent1"/>
          </a:solidFill>
          <a:ln w="31750" cap="flat" cmpd="sng" algn="ctr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  <a:effectLst/>
        </p:spPr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53AE7893-3CCA-44AE-A88D-8BEB9CE0F2AF}"/>
              </a:ext>
            </a:extLst>
          </p:cNvPr>
          <p:cNvCxnSpPr>
            <a:cxnSpLocks/>
          </p:cNvCxnSpPr>
          <p:nvPr/>
        </p:nvCxnSpPr>
        <p:spPr bwMode="auto">
          <a:xfrm>
            <a:off x="7670266" y="3258131"/>
            <a:ext cx="4054897" cy="10457"/>
          </a:xfrm>
          <a:prstGeom prst="line">
            <a:avLst/>
          </a:prstGeom>
          <a:solidFill>
            <a:schemeClr val="accent1"/>
          </a:solidFill>
          <a:ln w="31750" cap="flat" cmpd="sng" algn="ctr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  <a:effectLst/>
        </p:spPr>
      </p:cxnSp>
      <p:sp>
        <p:nvSpPr>
          <p:cNvPr id="20" name="Date Placeholder 19">
            <a:extLst>
              <a:ext uri="{FF2B5EF4-FFF2-40B4-BE49-F238E27FC236}">
                <a16:creationId xmlns:a16="http://schemas.microsoft.com/office/drawing/2014/main" id="{4E172229-4623-464E-8E0F-980C92C007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November 2019</a:t>
            </a:r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261795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7BDCD2-2E4C-4D99-B12B-CB93487021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EHT TB PPDU structure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04F912-D17E-4976-991D-277AE7F25A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2284" y="3863094"/>
            <a:ext cx="10363200" cy="2379662"/>
          </a:xfrm>
        </p:spPr>
        <p:txBody>
          <a:bodyPr/>
          <a:lstStyle/>
          <a:p>
            <a:r>
              <a:rPr lang="en-US" sz="1600" dirty="0"/>
              <a:t>Recall that in HE-SIG-A in HE TB PPDU </a:t>
            </a:r>
          </a:p>
          <a:p>
            <a:pPr lvl="1"/>
            <a:r>
              <a:rPr lang="en-US" sz="1400" dirty="0"/>
              <a:t>We had a lot of reserved bits (9  which were copied from trigger frame and 1 more)</a:t>
            </a:r>
          </a:p>
          <a:p>
            <a:endParaRPr lang="en-US" sz="1600" dirty="0"/>
          </a:p>
          <a:p>
            <a:r>
              <a:rPr lang="en-US" sz="1600" dirty="0"/>
              <a:t>Bottom line: For TB PPDU, have a lot of free bits to accommodate any new fields of EHT</a:t>
            </a:r>
          </a:p>
          <a:p>
            <a:pPr lvl="1"/>
            <a:r>
              <a:rPr lang="en-US" sz="1400" dirty="0"/>
              <a:t>No new SIG symbol is needed</a:t>
            </a:r>
            <a:r>
              <a:rPr lang="en-US" sz="1400" dirty="0">
                <a:sym typeface="Wingdings" panose="05000000000000000000" pitchFamily="2" charset="2"/>
              </a:rPr>
              <a:t> Can keep the same preamble overhead as 11ax</a:t>
            </a:r>
            <a:endParaRPr lang="en-US" sz="14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24FAD08-DA00-4250-8F92-E31F258A9A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Sameer Vermani (Qualcomm)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6D94A7F-B15E-49DA-8E1A-BA9C99484A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7</a:t>
            </a:fld>
            <a:endParaRPr lang="en-GB" alt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EA4C733-100E-4269-B230-EC6D6B5265CD}"/>
              </a:ext>
            </a:extLst>
          </p:cNvPr>
          <p:cNvSpPr/>
          <p:nvPr/>
        </p:nvSpPr>
        <p:spPr bwMode="auto">
          <a:xfrm>
            <a:off x="2746691" y="3121444"/>
            <a:ext cx="836909" cy="336140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L-STF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C458DB56-E2B0-4139-BFF9-6865E770FBBA}"/>
              </a:ext>
            </a:extLst>
          </p:cNvPr>
          <p:cNvSpPr/>
          <p:nvPr/>
        </p:nvSpPr>
        <p:spPr bwMode="auto">
          <a:xfrm>
            <a:off x="3583600" y="3121442"/>
            <a:ext cx="836909" cy="336141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L-LTF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FCCDC0B-0632-4F4E-82AB-CBF0A94EFB0A}"/>
              </a:ext>
            </a:extLst>
          </p:cNvPr>
          <p:cNvSpPr/>
          <p:nvPr/>
        </p:nvSpPr>
        <p:spPr bwMode="auto">
          <a:xfrm>
            <a:off x="4420509" y="3116368"/>
            <a:ext cx="602247" cy="346775"/>
          </a:xfrm>
          <a:prstGeom prst="rect">
            <a:avLst/>
          </a:prstGeom>
          <a:solidFill>
            <a:srgbClr val="00B0F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L-SIG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DADC6F8-0C55-403C-9814-8967F9579D3B}"/>
              </a:ext>
            </a:extLst>
          </p:cNvPr>
          <p:cNvSpPr/>
          <p:nvPr/>
        </p:nvSpPr>
        <p:spPr bwMode="auto">
          <a:xfrm>
            <a:off x="5022756" y="3116368"/>
            <a:ext cx="602247" cy="346775"/>
          </a:xfrm>
          <a:prstGeom prst="rect">
            <a:avLst/>
          </a:prstGeom>
          <a:solidFill>
            <a:srgbClr val="00B0F0"/>
          </a:solidFill>
          <a:ln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RL SIG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DA81D163-9B29-4B8D-A687-6FA2EA6D0D18}"/>
              </a:ext>
            </a:extLst>
          </p:cNvPr>
          <p:cNvSpPr/>
          <p:nvPr/>
        </p:nvSpPr>
        <p:spPr bwMode="auto">
          <a:xfrm>
            <a:off x="5625003" y="3116368"/>
            <a:ext cx="1404454" cy="346775"/>
          </a:xfrm>
          <a:prstGeom prst="rect">
            <a:avLst/>
          </a:prstGeom>
          <a:solidFill>
            <a:srgbClr val="FFC00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Pre-SIG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2CA1AF3E-C520-464A-8C34-CDFE58528C75}"/>
              </a:ext>
            </a:extLst>
          </p:cNvPr>
          <p:cNvSpPr/>
          <p:nvPr/>
        </p:nvSpPr>
        <p:spPr bwMode="auto">
          <a:xfrm>
            <a:off x="3265979" y="1783319"/>
            <a:ext cx="836909" cy="336140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L-STF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60C1DC1D-C7D0-4D77-9435-84C4C06098A5}"/>
              </a:ext>
            </a:extLst>
          </p:cNvPr>
          <p:cNvSpPr/>
          <p:nvPr/>
        </p:nvSpPr>
        <p:spPr bwMode="auto">
          <a:xfrm>
            <a:off x="4102888" y="1783317"/>
            <a:ext cx="836909" cy="336141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L-LTF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9AB2DE37-72EA-47CD-B4A7-D55126C2AEDE}"/>
              </a:ext>
            </a:extLst>
          </p:cNvPr>
          <p:cNvSpPr/>
          <p:nvPr/>
        </p:nvSpPr>
        <p:spPr bwMode="auto">
          <a:xfrm>
            <a:off x="4939797" y="1778243"/>
            <a:ext cx="602247" cy="346775"/>
          </a:xfrm>
          <a:prstGeom prst="rect">
            <a:avLst/>
          </a:prstGeom>
          <a:solidFill>
            <a:srgbClr val="00B0F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L-SIG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7E6F22C2-D30A-48EB-97D5-17B7ABE51D30}"/>
              </a:ext>
            </a:extLst>
          </p:cNvPr>
          <p:cNvSpPr/>
          <p:nvPr/>
        </p:nvSpPr>
        <p:spPr bwMode="auto">
          <a:xfrm>
            <a:off x="5542044" y="1778243"/>
            <a:ext cx="602247" cy="346775"/>
          </a:xfrm>
          <a:prstGeom prst="rect">
            <a:avLst/>
          </a:prstGeom>
          <a:solidFill>
            <a:srgbClr val="00B0F0"/>
          </a:solidFill>
          <a:ln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RL SIG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92AED398-D467-4834-A578-32E364551E0F}"/>
              </a:ext>
            </a:extLst>
          </p:cNvPr>
          <p:cNvSpPr/>
          <p:nvPr/>
        </p:nvSpPr>
        <p:spPr bwMode="auto">
          <a:xfrm>
            <a:off x="6144291" y="1778243"/>
            <a:ext cx="1192713" cy="346775"/>
          </a:xfrm>
          <a:prstGeom prst="rect">
            <a:avLst/>
          </a:prstGeom>
          <a:solidFill>
            <a:srgbClr val="FFC00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HE-SIG-A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F017C0C3-64CE-49B4-ACBC-55E57A95E7DF}"/>
              </a:ext>
            </a:extLst>
          </p:cNvPr>
          <p:cNvSpPr txBox="1"/>
          <p:nvPr/>
        </p:nvSpPr>
        <p:spPr>
          <a:xfrm>
            <a:off x="1393217" y="1712607"/>
            <a:ext cx="16210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11ax TB PPDU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5042B546-CF58-43F8-A4E1-542EE2D32FB9}"/>
              </a:ext>
            </a:extLst>
          </p:cNvPr>
          <p:cNvSpPr txBox="1"/>
          <p:nvPr/>
        </p:nvSpPr>
        <p:spPr>
          <a:xfrm>
            <a:off x="658750" y="3083922"/>
            <a:ext cx="16254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EHT TB PPDU</a:t>
            </a: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9C532DC8-F311-4739-83E9-9CA88A80CFEC}"/>
              </a:ext>
            </a:extLst>
          </p:cNvPr>
          <p:cNvSpPr/>
          <p:nvPr/>
        </p:nvSpPr>
        <p:spPr bwMode="auto">
          <a:xfrm>
            <a:off x="5836744" y="2545082"/>
            <a:ext cx="1192713" cy="526628"/>
          </a:xfrm>
          <a:prstGeom prst="ellipse">
            <a:avLst/>
          </a:prstGeom>
          <a:solidFill>
            <a:srgbClr val="E1ADCC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Reserved bits</a:t>
            </a: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965B18FE-9CF9-473B-A9EB-AF52E3EB4843}"/>
              </a:ext>
            </a:extLst>
          </p:cNvPr>
          <p:cNvSpPr/>
          <p:nvPr/>
        </p:nvSpPr>
        <p:spPr bwMode="auto">
          <a:xfrm>
            <a:off x="6307653" y="2188592"/>
            <a:ext cx="1192712" cy="526628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New fields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7A3BBBEE-5F79-4B13-922B-86A87E01C207}"/>
              </a:ext>
            </a:extLst>
          </p:cNvPr>
          <p:cNvSpPr txBox="1"/>
          <p:nvPr/>
        </p:nvSpPr>
        <p:spPr>
          <a:xfrm>
            <a:off x="5917804" y="2228199"/>
            <a:ext cx="3048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/>
              <a:t>-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B1934B92-865A-4392-AB1B-21708AFFA996}"/>
              </a:ext>
            </a:extLst>
          </p:cNvPr>
          <p:cNvSpPr txBox="1"/>
          <p:nvPr/>
        </p:nvSpPr>
        <p:spPr>
          <a:xfrm>
            <a:off x="6175348" y="2019843"/>
            <a:ext cx="35939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+</a:t>
            </a:r>
          </a:p>
        </p:txBody>
      </p: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57F537DA-0C8B-49BF-80CE-323FD2558165}"/>
              </a:ext>
            </a:extLst>
          </p:cNvPr>
          <p:cNvCxnSpPr>
            <a:cxnSpLocks/>
          </p:cNvCxnSpPr>
          <p:nvPr/>
        </p:nvCxnSpPr>
        <p:spPr bwMode="auto">
          <a:xfrm flipH="1">
            <a:off x="5625003" y="2119458"/>
            <a:ext cx="519287" cy="96354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A2CEF966-D057-4FC5-9FFA-A253925D4694}"/>
              </a:ext>
            </a:extLst>
          </p:cNvPr>
          <p:cNvCxnSpPr>
            <a:cxnSpLocks/>
          </p:cNvCxnSpPr>
          <p:nvPr/>
        </p:nvCxnSpPr>
        <p:spPr bwMode="auto">
          <a:xfrm flipH="1">
            <a:off x="7023831" y="2164801"/>
            <a:ext cx="313172" cy="95156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D4897808-BB4B-4335-BA8C-CC5A321875AB}"/>
              </a:ext>
            </a:extLst>
          </p:cNvPr>
          <p:cNvCxnSpPr>
            <a:cxnSpLocks/>
          </p:cNvCxnSpPr>
          <p:nvPr/>
        </p:nvCxnSpPr>
        <p:spPr bwMode="auto">
          <a:xfrm>
            <a:off x="7515164" y="1962088"/>
            <a:ext cx="4054897" cy="10457"/>
          </a:xfrm>
          <a:prstGeom prst="line">
            <a:avLst/>
          </a:prstGeom>
          <a:solidFill>
            <a:schemeClr val="accent1"/>
          </a:solidFill>
          <a:ln w="31750" cap="flat" cmpd="sng" algn="ctr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  <a:effectLst/>
        </p:spPr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F357C9EA-7B8D-48A3-8067-44AC77BACFDE}"/>
              </a:ext>
            </a:extLst>
          </p:cNvPr>
          <p:cNvCxnSpPr>
            <a:cxnSpLocks/>
          </p:cNvCxnSpPr>
          <p:nvPr/>
        </p:nvCxnSpPr>
        <p:spPr bwMode="auto">
          <a:xfrm>
            <a:off x="7220587" y="3258131"/>
            <a:ext cx="4054897" cy="10457"/>
          </a:xfrm>
          <a:prstGeom prst="line">
            <a:avLst/>
          </a:prstGeom>
          <a:solidFill>
            <a:schemeClr val="accent1"/>
          </a:solidFill>
          <a:ln w="31750" cap="flat" cmpd="sng" algn="ctr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  <a:effectLst/>
        </p:spPr>
      </p:cxnSp>
    </p:spTree>
    <p:extLst>
      <p:ext uri="{BB962C8B-B14F-4D97-AF65-F5344CB8AC3E}">
        <p14:creationId xmlns:p14="http://schemas.microsoft.com/office/powerpoint/2010/main" val="41299118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021E4C-5BBD-4727-A537-4D979E7EAA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81C742-526A-4EFC-B527-241A8E9ED6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proposed the following for EHT preamble design</a:t>
            </a:r>
          </a:p>
          <a:p>
            <a:pPr lvl="1"/>
            <a:r>
              <a:rPr lang="en-US" dirty="0"/>
              <a:t>Pre-SIG contents</a:t>
            </a:r>
          </a:p>
          <a:p>
            <a:pPr lvl="1"/>
            <a:r>
              <a:rPr lang="en-US" dirty="0"/>
              <a:t>EHT-SIG after Pre-SIG</a:t>
            </a:r>
          </a:p>
          <a:p>
            <a:pPr lvl="2"/>
            <a:r>
              <a:rPr lang="en-US" dirty="0"/>
              <a:t>Variable length and variable MCS in case of an EHT PPDU sent to multiple users</a:t>
            </a:r>
          </a:p>
          <a:p>
            <a:pPr lvl="3"/>
            <a:r>
              <a:rPr lang="en-US" dirty="0"/>
              <a:t>Split into common and per-user sections like HE-SIG-B</a:t>
            </a:r>
          </a:p>
          <a:p>
            <a:pPr lvl="2"/>
            <a:r>
              <a:rPr lang="en-US" dirty="0"/>
              <a:t>One symbol at MCS0, for the SU PPDU if a separate SU PPDU format is needed</a:t>
            </a:r>
          </a:p>
          <a:p>
            <a:pPr lvl="2"/>
            <a:r>
              <a:rPr lang="en-US" dirty="0"/>
              <a:t>May not be needed for the TB PPDU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A870EB8-F4B8-4A23-99B2-3F0190B702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Sameer Vermani (Qualcomm)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FBDBA4D-3CE5-4FCC-9E69-4332030F56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8</a:t>
            </a:fld>
            <a:endParaRPr lang="en-GB" alt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3BDF9D8-3C34-4678-8ABE-C3B4CCEC35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November 2019</a:t>
            </a:r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456145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E7C6AE-C954-4A3C-BFA5-5DCF0D1C5F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Straw-poll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B3654D-B428-4F85-85F8-37A79E5656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to including the following version independent fields in the 2 symbol SIG field that goes immediately after the RL-SIG?</a:t>
            </a:r>
          </a:p>
          <a:p>
            <a:pPr lvl="1"/>
            <a:r>
              <a:rPr lang="en-US" dirty="0"/>
              <a:t>TXOP: &gt;=7 bits</a:t>
            </a:r>
          </a:p>
          <a:p>
            <a:pPr lvl="1"/>
            <a:r>
              <a:rPr lang="en-US" dirty="0"/>
              <a:t>BSS color: &gt;=6 bits</a:t>
            </a:r>
          </a:p>
          <a:p>
            <a:pPr lvl="1"/>
            <a:r>
              <a:rPr lang="en-US" dirty="0"/>
              <a:t>PHY version identifier: 3 bits</a:t>
            </a:r>
            <a:endParaRPr lang="en-US" strike="sngStrike" dirty="0">
              <a:solidFill>
                <a:srgbClr val="00B050"/>
              </a:solidFill>
            </a:endParaRPr>
          </a:p>
          <a:p>
            <a:pPr lvl="1"/>
            <a:r>
              <a:rPr lang="en-US" dirty="0"/>
              <a:t>UL/DL: 1 bit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6A9B5D9-D638-4EDD-86D1-686CA574E6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Sameer Vermani (Qualcomm)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5675C1E-EA11-4171-93B8-91ED8DFD02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9</a:t>
            </a:fld>
            <a:endParaRPr lang="en-GB" alt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3B94738-6029-42FE-BB94-F33DA88122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November 2019</a:t>
            </a:r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7439587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969696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0066FF"/>
    </a:hlink>
    <a:folHlink>
      <a:srgbClr val="0000CC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2017_Qualcomm_4x3_Corporate_External_Template_12.19.2017_D</Template>
  <TotalTime>68549</TotalTime>
  <Words>1026</Words>
  <Application>Microsoft Office PowerPoint</Application>
  <PresentationFormat>Widescreen</PresentationFormat>
  <Paragraphs>207</Paragraphs>
  <Slides>12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Calibri</vt:lpstr>
      <vt:lpstr>Qualcomm Office Regular</vt:lpstr>
      <vt:lpstr>Qualcomm Regular</vt:lpstr>
      <vt:lpstr>Times New Roman</vt:lpstr>
      <vt:lpstr>802-11-Submission</vt:lpstr>
      <vt:lpstr>Further Ideas on EHT Preamble Design</vt:lpstr>
      <vt:lpstr>Introduction</vt:lpstr>
      <vt:lpstr>Pre-SIG Contents</vt:lpstr>
      <vt:lpstr>EHT SIG High Level Design</vt:lpstr>
      <vt:lpstr>EHT PPDU to multiple users: SIG Structure </vt:lpstr>
      <vt:lpstr>EHT SU PPDU SIG structure (only if a separate SU PPDU format is desired)</vt:lpstr>
      <vt:lpstr>EHT TB PPDU structure</vt:lpstr>
      <vt:lpstr>Summary</vt:lpstr>
      <vt:lpstr>Straw-poll 1</vt:lpstr>
      <vt:lpstr>Straw-poll 2</vt:lpstr>
      <vt:lpstr>Straw-poll 3</vt:lpstr>
      <vt:lpstr>References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Sameer Vermani</dc:creator>
  <cp:lastModifiedBy>Sameer Vermani</cp:lastModifiedBy>
  <cp:revision>497</cp:revision>
  <dcterms:created xsi:type="dcterms:W3CDTF">2019-04-24T18:12:20Z</dcterms:created>
  <dcterms:modified xsi:type="dcterms:W3CDTF">2019-11-13T23:29:04Z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-394498009</vt:i4>
  </property>
  <property fmtid="{D5CDD505-2E9C-101B-9397-08002B2CF9AE}" pid="3" name="_NewReviewCycle">
    <vt:lpwstr/>
  </property>
  <property fmtid="{D5CDD505-2E9C-101B-9397-08002B2CF9AE}" pid="4" name="_EmailSubject">
    <vt:lpwstr>Agenda of Syzygy PHY System meeting with QCT on 5/7</vt:lpwstr>
  </property>
  <property fmtid="{D5CDD505-2E9C-101B-9397-08002B2CF9AE}" pid="5" name="_AuthorEmail">
    <vt:lpwstr>svverman@qti.qualcomm.com</vt:lpwstr>
  </property>
  <property fmtid="{D5CDD505-2E9C-101B-9397-08002B2CF9AE}" pid="6" name="_AuthorEmailDisplayName">
    <vt:lpwstr>Sameer Vermani</vt:lpwstr>
  </property>
</Properties>
</file>