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30" r:id="rId3"/>
    <p:sldId id="341" r:id="rId4"/>
    <p:sldId id="342" r:id="rId5"/>
    <p:sldId id="343" r:id="rId6"/>
    <p:sldId id="348" r:id="rId7"/>
    <p:sldId id="349" r:id="rId8"/>
    <p:sldId id="350" r:id="rId9"/>
    <p:sldId id="338" r:id="rId10"/>
    <p:sldId id="312" r:id="rId11"/>
    <p:sldId id="347" r:id="rId12"/>
    <p:sldId id="351" r:id="rId13"/>
    <p:sldId id="35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8B"/>
    <a:srgbClr val="FF3300"/>
    <a:srgbClr val="8B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79" d="100"/>
          <a:sy n="79" d="100"/>
        </p:scale>
        <p:origin x="1284" y="5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0597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802.11-19/1868r0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November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94" y="609600"/>
            <a:ext cx="8380412" cy="1066800"/>
          </a:xfrm>
        </p:spPr>
        <p:txBody>
          <a:bodyPr/>
          <a:lstStyle/>
          <a:p>
            <a:r>
              <a:rPr lang="en-US" altLang="en-US" dirty="0"/>
              <a:t>Signaling Support for Multi-RU Assignment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2019-11-10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90283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11-19-1262-04-00be-specification-framework-for-tgbe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682362" cy="3276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Do you prefer which option of 11be User field design for support of assigning one or more RUs to a single STA in a MU PPDU?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u="sng" dirty="0"/>
              <a:t>Option 1</a:t>
            </a:r>
            <a:r>
              <a:rPr lang="en-US" b="0" dirty="0"/>
              <a:t>: 11be User fields have similar formats to 11ax User fields.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u="sng" dirty="0"/>
              <a:t>Option 2</a:t>
            </a:r>
            <a:r>
              <a:rPr lang="en-US" b="0" dirty="0"/>
              <a:t>: the formats of 11be User fields are optimized for improving STA’s power efficiency.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8382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682362" cy="3276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Do you agree that all of 11be User fields addressed to a single STA in a MU PPDU shall have same subfield values?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BB925-3D3A-4D4E-BF69-23AE234A9B91}"/>
              </a:ext>
            </a:extLst>
          </p:cNvPr>
          <p:cNvSpPr txBox="1"/>
          <p:nvPr/>
        </p:nvSpPr>
        <p:spPr>
          <a:xfrm>
            <a:off x="783662" y="5750893"/>
            <a:ext cx="7760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u="sng" dirty="0"/>
              <a:t>Note</a:t>
            </a:r>
            <a:r>
              <a:rPr lang="en-SG" sz="1600" dirty="0"/>
              <a:t>: SP #2 will be run in case that Option 1 in SP #1 gets majority support.</a:t>
            </a:r>
          </a:p>
        </p:txBody>
      </p:sp>
    </p:spTree>
    <p:extLst>
      <p:ext uri="{BB962C8B-B14F-4D97-AF65-F5344CB8AC3E}">
        <p14:creationId xmlns:p14="http://schemas.microsoft.com/office/powerpoint/2010/main" val="428007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838200"/>
            <a:ext cx="7772400" cy="685800"/>
          </a:xfrm>
        </p:spPr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682362" cy="2895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0" dirty="0"/>
              <a:t>Do you agree that two types of User fields shall be defined for 11be where type 1 User field includes user-specific allocation information while type 2 User field does not contain user-specific allocation information, but include some information which enables a STA to position its remaining User fields in SIG-B in case that multiple RUs are assigned to the STA?</a:t>
            </a:r>
          </a:p>
          <a:p>
            <a:pPr>
              <a:buFont typeface="Wingdings" panose="05000000000000000000" pitchFamily="2" charset="2"/>
              <a:buChar char="q"/>
            </a:pP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7BB925-3D3A-4D4E-BF69-23AE234A9B91}"/>
              </a:ext>
            </a:extLst>
          </p:cNvPr>
          <p:cNvSpPr txBox="1"/>
          <p:nvPr/>
        </p:nvSpPr>
        <p:spPr>
          <a:xfrm>
            <a:off x="783662" y="5750893"/>
            <a:ext cx="68363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b="1" u="sng" dirty="0"/>
              <a:t>Note: </a:t>
            </a:r>
            <a:r>
              <a:rPr lang="en-SG" sz="1600" dirty="0"/>
              <a:t>SP #3 will be run in case that Option 2 in SP#1 gets majority support.</a:t>
            </a:r>
          </a:p>
        </p:txBody>
      </p:sp>
    </p:spTree>
    <p:extLst>
      <p:ext uri="{BB962C8B-B14F-4D97-AF65-F5344CB8AC3E}">
        <p14:creationId xmlns:p14="http://schemas.microsoft.com/office/powerpoint/2010/main" val="56308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609600" y="1447800"/>
            <a:ext cx="79343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Unlike 11ax, 11be shall allow more than one RUs to be assigned to a single STA [1].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>
              <a:cs typeface="Times New Roman" panose="02020603050405020304" pitchFamily="18" charset="0"/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This contribution addresses efficient signaling support for assigning one or more RUs to a single STA in a MU PPDU.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Assumption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09600" y="1447800"/>
            <a:ext cx="793432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A single transmission scheme is applied to all RUs assigned to a single STA in a MU PPDU.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en-US" sz="20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dirty="0">
                <a:cs typeface="Times New Roman" panose="02020603050405020304" pitchFamily="18" charset="0"/>
              </a:rPr>
              <a:t>Like 11ax, MU PPDU for 11be comprises one or more SIG-B content channels, each consisting of </a:t>
            </a:r>
            <a:r>
              <a:rPr lang="en-SG" sz="2000" dirty="0">
                <a:cs typeface="Times New Roman" panose="02020603050405020304" pitchFamily="18" charset="0"/>
              </a:rPr>
              <a:t>a Common field, if present, followed by a User Specific field.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cs typeface="Times New Roman" panose="02020603050405020304" pitchFamily="18" charset="0"/>
              </a:rPr>
              <a:t>Common field contains information regarding RU allocation</a:t>
            </a:r>
            <a:r>
              <a:rPr lang="en-SG" sz="1800" dirty="0">
                <a:cs typeface="Times New Roman" panose="02020603050405020304" pitchFamily="18" charset="0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User Specific field consists of one or more User Block field(s).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A User Block field comprises one or two User fields.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800" dirty="0">
                <a:cs typeface="Times New Roman" panose="02020603050405020304" pitchFamily="18" charset="0"/>
              </a:rPr>
              <a:t>Each User field contains user-specific allocation information. 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17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(1/5)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47700" y="1401367"/>
            <a:ext cx="7934325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Two options for 11be User field design c</a:t>
            </a:r>
            <a:r>
              <a:rPr lang="en-SG" sz="1800" dirty="0">
                <a:cs typeface="Times New Roman" panose="02020603050405020304" pitchFamily="18" charset="0"/>
              </a:rPr>
              <a:t>an be envisioned.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endParaRPr lang="en-US" sz="1800" dirty="0"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b="1" u="sng" dirty="0">
                <a:cs typeface="Times New Roman" panose="02020603050405020304" pitchFamily="18" charset="0"/>
              </a:rPr>
              <a:t>O</a:t>
            </a:r>
            <a:r>
              <a:rPr lang="en-SG" sz="1800" b="1" u="sng" dirty="0">
                <a:cs typeface="Times New Roman" panose="02020603050405020304" pitchFamily="18" charset="0"/>
              </a:rPr>
              <a:t>pt1</a:t>
            </a:r>
            <a:r>
              <a:rPr lang="en-SG" sz="1800" dirty="0">
                <a:cs typeface="Times New Roman" panose="02020603050405020304" pitchFamily="18" charset="0"/>
              </a:rPr>
              <a:t>: 11be User fields have similar formats to </a:t>
            </a:r>
            <a:r>
              <a:rPr lang="en-US" sz="1800" dirty="0">
                <a:cs typeface="Times New Roman" panose="02020603050405020304" pitchFamily="18" charset="0"/>
              </a:rPr>
              <a:t>11ax User fields.</a:t>
            </a: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For example, a 11be User field has 22 bits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STA-ID (11 bits), MCS (4 bits), Coding (1 bit)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SG" sz="1400" dirty="0">
                <a:cs typeface="Times New Roman" panose="02020603050405020304" pitchFamily="18" charset="0"/>
              </a:rPr>
              <a:t>Spatial configuration or NSTS/Tx BF/DCM (6 bits)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600" dirty="0">
                <a:cs typeface="Times New Roman" panose="02020603050405020304" pitchFamily="18" charset="0"/>
              </a:rPr>
              <a:t>All User </a:t>
            </a:r>
            <a:r>
              <a:rPr lang="en-US" sz="1600" dirty="0">
                <a:cs typeface="Times New Roman" panose="02020603050405020304" pitchFamily="18" charset="0"/>
              </a:rPr>
              <a:t>fields corresponding to multiple RUs assigned to a STA contain </a:t>
            </a:r>
            <a:r>
              <a:rPr lang="en-US" sz="1600" dirty="0">
                <a:solidFill>
                  <a:srgbClr val="FF0000"/>
                </a:solidFill>
                <a:cs typeface="Times New Roman" panose="02020603050405020304" pitchFamily="18" charset="0"/>
              </a:rPr>
              <a:t>same user-specific allocation information</a:t>
            </a:r>
            <a:r>
              <a:rPr lang="en-US" sz="1600" dirty="0">
                <a:cs typeface="Times New Roman" panose="02020603050405020304" pitchFamily="18" charset="0"/>
              </a:rPr>
              <a:t>, i.e. all User fields addressed to a STA have same subfield values.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Pros</a:t>
            </a:r>
            <a:r>
              <a:rPr lang="en-US" sz="1600" dirty="0">
                <a:cs typeface="Times New Roman" panose="02020603050405020304" pitchFamily="18" charset="0"/>
              </a:rPr>
              <a:t>: little specification impact</a:t>
            </a:r>
            <a:endParaRPr lang="en-US" sz="1600" b="1" u="sng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b="1" u="sng" dirty="0">
                <a:cs typeface="Times New Roman" panose="02020603050405020304" pitchFamily="18" charset="0"/>
              </a:rPr>
              <a:t>Cons</a:t>
            </a:r>
            <a:r>
              <a:rPr lang="en-US" sz="1600" dirty="0">
                <a:cs typeface="Times New Roman" panose="02020603050405020304" pitchFamily="18" charset="0"/>
              </a:rPr>
              <a:t>: STA’s power efficiency may be disadvantaged.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need to decode and parse all of User fields in SIG-B to search for its User fields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STA has no idea about the number of RUs assigned to it.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dirty="0">
                <a:cs typeface="Times New Roman" panose="02020603050405020304" pitchFamily="18" charset="0"/>
              </a:rPr>
              <a:t>STA may keep processing remaining MU PPDU even when not all of User fields addressed to the STA are correctly decoded.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Multiple User fields addressed to the STA may belong to different User Block fields. Some of the User fields may not be correctly decoded.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>
                <a:cs typeface="Times New Roman" panose="02020603050405020304" pitchFamily="18" charset="0"/>
              </a:rPr>
              <a:t>STA is not able to determine whether all of User fields addressed to the STA are correctly decoded or not.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96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(2/5)</a:t>
            </a:r>
            <a:endParaRPr lang="en-US" sz="2800" kern="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E8547BF-8B7E-4B94-82AA-6A1C880C6B66}"/>
              </a:ext>
            </a:extLst>
          </p:cNvPr>
          <p:cNvSpPr txBox="1"/>
          <p:nvPr/>
        </p:nvSpPr>
        <p:spPr>
          <a:xfrm>
            <a:off x="625415" y="1371865"/>
            <a:ext cx="79343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u="sng" dirty="0">
                <a:cs typeface="Times New Roman" panose="02020603050405020304" pitchFamily="18" charset="0"/>
              </a:rPr>
              <a:t>O</a:t>
            </a:r>
            <a:r>
              <a:rPr lang="en-SG" sz="2000" b="1" u="sng" dirty="0">
                <a:cs typeface="Times New Roman" panose="02020603050405020304" pitchFamily="18" charset="0"/>
              </a:rPr>
              <a:t>pt2</a:t>
            </a:r>
            <a:r>
              <a:rPr lang="en-SG" sz="2000" dirty="0">
                <a:cs typeface="Times New Roman" panose="02020603050405020304" pitchFamily="18" charset="0"/>
              </a:rPr>
              <a:t>: the formats of 11be User fields are optimised for improving STA’s power efficiency. For example,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SG" sz="2000" dirty="0">
                <a:cs typeface="Times New Roman" panose="02020603050405020304" pitchFamily="18" charset="0"/>
              </a:rPr>
              <a:t>Define two types of User fields: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1 User field </a:t>
            </a:r>
            <a:r>
              <a:rPr lang="en-US" sz="1800" dirty="0">
                <a:solidFill>
                  <a:srgbClr val="FF0000"/>
                </a:solidFill>
              </a:rPr>
              <a:t>contains user-specific allocation information</a:t>
            </a:r>
            <a:r>
              <a:rPr lang="en-US" sz="1800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Type 2 User field does not contain user-specific allocation information, but </a:t>
            </a:r>
            <a:r>
              <a:rPr lang="en-US" sz="1800" dirty="0">
                <a:solidFill>
                  <a:srgbClr val="00B050"/>
                </a:solidFill>
              </a:rPr>
              <a:t>include some information</a:t>
            </a:r>
            <a:r>
              <a:rPr lang="en-US" sz="1800" dirty="0"/>
              <a:t> which enables a STA to position its remaining User fields in the SIG-B in case that multiple RUs are assigned to the STA.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Both types of User fields have the same size.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A Type 1 User field is used for assigning a single RU to a STA.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/>
              <a:t>Both Type 1 and Type 2 User fields are used for assigning multiple contiguous or non-contiguous RUs to a STA.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Pros</a:t>
            </a:r>
            <a:r>
              <a:rPr lang="en-US" sz="1800" dirty="0">
                <a:cs typeface="Times New Roman" panose="02020603050405020304" pitchFamily="18" charset="0"/>
              </a:rPr>
              <a:t>: STA’s power efficiency may be improved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STA may be able to expedite search for its User fields in SIG-B</a:t>
            </a:r>
            <a:r>
              <a:rPr lang="en-US" sz="1600" dirty="0">
                <a:cs typeface="Times New Roman" panose="02020603050405020304" pitchFamily="18" charset="0"/>
              </a:rPr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cs typeface="Times New Roman" panose="02020603050405020304" pitchFamily="18" charset="0"/>
              </a:rPr>
              <a:t>STA would stop processing remaining MU PPDU when </a:t>
            </a:r>
            <a:r>
              <a:rPr lang="en-US" sz="1600" dirty="0"/>
              <a:t>determining not all User fields addressed to the STA </a:t>
            </a:r>
            <a:r>
              <a:rPr lang="en-US" sz="1600" dirty="0">
                <a:cs typeface="Times New Roman" panose="02020603050405020304" pitchFamily="18" charset="0"/>
              </a:rPr>
              <a:t>are correctly decoded.</a:t>
            </a:r>
            <a:endParaRPr lang="en-US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b="1" u="sng" dirty="0">
                <a:cs typeface="Times New Roman" panose="02020603050405020304" pitchFamily="18" charset="0"/>
              </a:rPr>
              <a:t>Cons</a:t>
            </a:r>
            <a:r>
              <a:rPr lang="en-US" sz="1800" dirty="0">
                <a:cs typeface="Times New Roman" panose="02020603050405020304" pitchFamily="18" charset="0"/>
              </a:rPr>
              <a:t>: more specification impact </a:t>
            </a:r>
            <a:r>
              <a:rPr lang="en-US" sz="1800" dirty="0"/>
              <a:t>and some additional SIG-B overhead.</a:t>
            </a:r>
            <a:endParaRPr lang="en-US" sz="1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5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0E3267-3466-4FAD-8011-DC5D6A1CA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93DBD-9856-4F22-81FC-4FFEC07A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49BCC3-D4EA-41EB-BFAE-5F5AFD57CB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1955227"/>
              </p:ext>
            </p:extLst>
          </p:nvPr>
        </p:nvGraphicFramePr>
        <p:xfrm>
          <a:off x="1751012" y="1432560"/>
          <a:ext cx="692332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0388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3739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2313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2986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Single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a single RU is assigned to the intended STA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394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NSTS/Tx BF/DCM or Spatial Configuration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1296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620372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4192E392-0D6A-47C5-89D2-B084109CA8A5}"/>
              </a:ext>
            </a:extLst>
          </p:cNvPr>
          <p:cNvSpPr txBox="1">
            <a:spLocks/>
          </p:cNvSpPr>
          <p:nvPr/>
        </p:nvSpPr>
        <p:spPr>
          <a:xfrm>
            <a:off x="-76200" y="2423160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1 User field format</a:t>
            </a:r>
            <a:endParaRPr lang="en-US" sz="1200" u="sng" kern="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9B268E9-CE52-4116-858D-E7AB31C7B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92595"/>
              </p:ext>
            </p:extLst>
          </p:nvPr>
        </p:nvGraphicFramePr>
        <p:xfrm>
          <a:off x="1751012" y="4099560"/>
          <a:ext cx="692332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8069670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289795438"/>
                    </a:ext>
                  </a:extLst>
                </a:gridCol>
                <a:gridCol w="3875328">
                  <a:extLst>
                    <a:ext uri="{9D8B030D-6E8A-4147-A177-3AD203B41FA5}">
                      <a16:colId xmlns:a16="http://schemas.microsoft.com/office/drawing/2014/main" val="1841502906"/>
                    </a:ext>
                  </a:extLst>
                </a:gridCol>
              </a:tblGrid>
              <a:tr h="248014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Subfield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Number of bits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36611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4002488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UF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the type of this User field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0531477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rgbClr val="00B050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Contiguous RU Assignment Flag</a:t>
                      </a:r>
                      <a:endParaRPr 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dirty="0">
                          <a:solidFill>
                            <a:schemeClr val="tx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indicate whether multiple contiguous RUs are assigned to the intended STA.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027309"/>
                  </a:ext>
                </a:extLst>
              </a:tr>
              <a:tr h="24801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indicate total number of RUs assigned to the intended STA.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6319074"/>
                  </a:ext>
                </a:extLst>
              </a:tr>
              <a:tr h="2331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B050"/>
                          </a:solidFill>
                        </a:rPr>
                        <a:t>RU Position/Next Assigned RU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indicate the position of RU corresponding to this User field among all the assigned RUs in case of contiguous RU assignment; indicate the next assigned RU in case of non-contiguous RU assignment.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4249255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89FA994F-F9A9-471F-9494-AF9CC4E6629E}"/>
              </a:ext>
            </a:extLst>
          </p:cNvPr>
          <p:cNvSpPr txBox="1">
            <a:spLocks/>
          </p:cNvSpPr>
          <p:nvPr/>
        </p:nvSpPr>
        <p:spPr>
          <a:xfrm>
            <a:off x="0" y="4702264"/>
            <a:ext cx="17526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200" u="sng" kern="0" dirty="0">
                <a:ea typeface="Gulim" pitchFamily="34" charset="-127"/>
              </a:rPr>
              <a:t>Example Type 2 User field format</a:t>
            </a:r>
            <a:endParaRPr lang="en-US" sz="1200" u="sng" kern="0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49DA356-151B-40A1-B998-27773F1E2D04}"/>
              </a:ext>
            </a:extLst>
          </p:cNvPr>
          <p:cNvSpPr txBox="1">
            <a:spLocks/>
          </p:cNvSpPr>
          <p:nvPr/>
        </p:nvSpPr>
        <p:spPr>
          <a:xfrm>
            <a:off x="0" y="677731"/>
            <a:ext cx="9144000" cy="492019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Multi-RU Assignment Signaling (3/5)</a:t>
            </a:r>
            <a:endParaRPr lang="en-US" sz="2800" kern="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BBABB4-6F6B-4974-8DF5-CCF4BC8B7425}"/>
              </a:ext>
            </a:extLst>
          </p:cNvPr>
          <p:cNvSpPr txBox="1"/>
          <p:nvPr/>
        </p:nvSpPr>
        <p:spPr>
          <a:xfrm>
            <a:off x="41335" y="3501628"/>
            <a:ext cx="1636712" cy="73866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SG" sz="1400" dirty="0"/>
              <a:t>Opt2 has two more bits per User field than Opt1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89E02C-F8BD-4DC7-BC10-C28C741F146D}"/>
              </a:ext>
            </a:extLst>
          </p:cNvPr>
          <p:cNvCxnSpPr/>
          <p:nvPr/>
        </p:nvCxnSpPr>
        <p:spPr bwMode="auto">
          <a:xfrm>
            <a:off x="1751012" y="3870960"/>
            <a:ext cx="692332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35446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68A3-3D86-4F75-8B40-819752F4D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ko-KR" sz="2800" dirty="0">
                <a:ea typeface="Gulim" pitchFamily="34" charset="-127"/>
              </a:rPr>
              <a:t>Multi-RU Assignment Signaling (4/5)</a:t>
            </a:r>
            <a:endParaRPr lang="en-SG" sz="2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93995A-2F3D-4AE7-83B1-4E4252406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6B38D-A585-4C18-919F-EC63A5E8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C10DD0-65BB-4818-9522-3D572814D936}"/>
              </a:ext>
            </a:extLst>
          </p:cNvPr>
          <p:cNvSpPr txBox="1"/>
          <p:nvPr/>
        </p:nvSpPr>
        <p:spPr>
          <a:xfrm>
            <a:off x="542566" y="1447800"/>
            <a:ext cx="793432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cs typeface="Times New Roman" panose="02020603050405020304" pitchFamily="18" charset="0"/>
              </a:rPr>
              <a:t>Further Note on Opt2</a:t>
            </a:r>
            <a:endParaRPr lang="en-SG" sz="1800" dirty="0"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A STA is able to determine decoding errors occur in at least one of its User fields when </a:t>
            </a:r>
            <a:r>
              <a:rPr lang="en-US" sz="1800" dirty="0">
                <a:cs typeface="Times New Roman" panose="02020603050405020304" pitchFamily="18" charset="0"/>
              </a:rPr>
              <a:t> </a:t>
            </a:r>
            <a:endParaRPr lang="en-US" sz="1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only a single User field addressed to the STA is identified, which is a Type 1 User field indicating multiple RUs are assigned to the STA; or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one or more User fields including at least one Type 2 User field addressed to the STA are identified, but the number of identified User fields is not equal to the number of assigned RUs indicated in any identified Type 2 User field.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>
                <a:cs typeface="Times New Roman" panose="02020603050405020304" pitchFamily="18" charset="0"/>
              </a:rPr>
              <a:t>In case of multiple contiguous RUs are assigned to a STA, the STA may be able to correctly process remaining MU PPDU</a:t>
            </a:r>
            <a:r>
              <a:rPr lang="en-US" sz="1800" dirty="0"/>
              <a:t> even if not all of the User fields addressed to the STA are correctly decoded.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STA is able to obtain RU assignment and user-specific allocation information from one Type 1 User field and one Type 2 User field addressed to the STA.</a:t>
            </a:r>
          </a:p>
        </p:txBody>
      </p:sp>
    </p:spTree>
    <p:extLst>
      <p:ext uri="{BB962C8B-B14F-4D97-AF65-F5344CB8AC3E}">
        <p14:creationId xmlns:p14="http://schemas.microsoft.com/office/powerpoint/2010/main" val="130529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7756A4-8114-4589-8202-80A0B889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07F79-3419-4C35-8B0D-F7DC70F7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FF558-44FF-4E6F-B11A-224D41A757D1}"/>
              </a:ext>
            </a:extLst>
          </p:cNvPr>
          <p:cNvSpPr txBox="1"/>
          <p:nvPr/>
        </p:nvSpPr>
        <p:spPr>
          <a:xfrm>
            <a:off x="681037" y="1244212"/>
            <a:ext cx="785812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dirty="0"/>
              <a:t>Example User field setting for Opt2: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BW = 160 MHz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SIG-B content channel 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RU1, 484-tone RU2, 242-tone RU7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UF11 to UF13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SIG-B content channel 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RU allocations:</a:t>
            </a:r>
            <a:r>
              <a:rPr lang="en-US" sz="1400" dirty="0"/>
              <a:t>  242-tone RU2, 484-tone RU3, 242-tone RU8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User fields</a:t>
            </a:r>
            <a:r>
              <a:rPr lang="en-US" sz="1400" dirty="0"/>
              <a:t>: UF21 to UF23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RU assignment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STA1</a:t>
            </a:r>
            <a:r>
              <a:rPr lang="en-US" sz="1400" dirty="0"/>
              <a:t>: 242-tone RU1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STA2 (contiguous):</a:t>
            </a:r>
            <a:r>
              <a:rPr lang="en-US" sz="1400" dirty="0"/>
              <a:t> 484-tone RU3, 242-tone RU7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u="sng" dirty="0"/>
              <a:t>STA3: (non-contiguous): 484-tone RU2, 242-tone RU2, 242-tone RU8</a:t>
            </a:r>
            <a:endParaRPr 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64753A-3E5A-42A0-80B5-FC4878CDC3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879515"/>
              </p:ext>
            </p:extLst>
          </p:nvPr>
        </p:nvGraphicFramePr>
        <p:xfrm>
          <a:off x="304800" y="4071029"/>
          <a:ext cx="83819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1158585981"/>
                    </a:ext>
                  </a:extLst>
                </a:gridCol>
                <a:gridCol w="1019347">
                  <a:extLst>
                    <a:ext uri="{9D8B030D-6E8A-4147-A177-3AD203B41FA5}">
                      <a16:colId xmlns:a16="http://schemas.microsoft.com/office/drawing/2014/main" val="139136196"/>
                    </a:ext>
                  </a:extLst>
                </a:gridCol>
                <a:gridCol w="973508">
                  <a:extLst>
                    <a:ext uri="{9D8B030D-6E8A-4147-A177-3AD203B41FA5}">
                      <a16:colId xmlns:a16="http://schemas.microsoft.com/office/drawing/2014/main" val="536386485"/>
                    </a:ext>
                  </a:extLst>
                </a:gridCol>
                <a:gridCol w="1150509">
                  <a:extLst>
                    <a:ext uri="{9D8B030D-6E8A-4147-A177-3AD203B41FA5}">
                      <a16:colId xmlns:a16="http://schemas.microsoft.com/office/drawing/2014/main" val="4147154460"/>
                    </a:ext>
                  </a:extLst>
                </a:gridCol>
                <a:gridCol w="1681514">
                  <a:extLst>
                    <a:ext uri="{9D8B030D-6E8A-4147-A177-3AD203B41FA5}">
                      <a16:colId xmlns:a16="http://schemas.microsoft.com/office/drawing/2014/main" val="3930930259"/>
                    </a:ext>
                  </a:extLst>
                </a:gridCol>
                <a:gridCol w="1327511">
                  <a:extLst>
                    <a:ext uri="{9D8B030D-6E8A-4147-A177-3AD203B41FA5}">
                      <a16:colId xmlns:a16="http://schemas.microsoft.com/office/drawing/2014/main" val="2285344092"/>
                    </a:ext>
                  </a:extLst>
                </a:gridCol>
                <a:gridCol w="1239010">
                  <a:extLst>
                    <a:ext uri="{9D8B030D-6E8A-4147-A177-3AD203B41FA5}">
                      <a16:colId xmlns:a16="http://schemas.microsoft.com/office/drawing/2014/main" val="255104965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Use-Specific Field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STA-ID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 Type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Single RU Assignment Flag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Contiguous RU Assignment Flag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Assigned RUs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 Position/Next Assigned RU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476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UF11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STA1’s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SG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SG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134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720248"/>
                  </a:ext>
                </a:extLst>
              </a:tr>
              <a:tr h="1574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UF13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sz="1200" b="0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nd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RU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58089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UF21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SG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/>
                        <a:t>242-tone RU8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141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UF22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STA2’s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898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UF23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STA3’s 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n.a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n.a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kumimoji="0" lang="en-SG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568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F4F43DF4-3EF7-43F2-B5C5-953C14D8239D}"/>
              </a:ext>
            </a:extLst>
          </p:cNvPr>
          <p:cNvSpPr txBox="1">
            <a:spLocks/>
          </p:cNvSpPr>
          <p:nvPr/>
        </p:nvSpPr>
        <p:spPr>
          <a:xfrm>
            <a:off x="0" y="677731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dirty="0">
                <a:ea typeface="Gulim" pitchFamily="34" charset="-127"/>
              </a:rPr>
              <a:t>Multi-RU Assignment Signaling </a:t>
            </a:r>
            <a:r>
              <a:rPr lang="en-US" altLang="ko-KR" sz="2800" kern="0" dirty="0">
                <a:ea typeface="Gulim" pitchFamily="34" charset="-127"/>
              </a:rPr>
              <a:t>(5/5)</a:t>
            </a:r>
            <a:endParaRPr lang="en-US" sz="2800" kern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E658B4-BE1E-4C8A-ABC2-3285DFA68A65}"/>
              </a:ext>
            </a:extLst>
          </p:cNvPr>
          <p:cNvSpPr/>
          <p:nvPr/>
        </p:nvSpPr>
        <p:spPr bwMode="auto">
          <a:xfrm>
            <a:off x="8686800" y="5056173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D43A727-3A50-435B-BEC6-802472DA933F}"/>
              </a:ext>
            </a:extLst>
          </p:cNvPr>
          <p:cNvSpPr/>
          <p:nvPr/>
        </p:nvSpPr>
        <p:spPr bwMode="auto">
          <a:xfrm>
            <a:off x="8686800" y="5665773"/>
            <a:ext cx="283260" cy="582627"/>
          </a:xfrm>
          <a:custGeom>
            <a:avLst/>
            <a:gdLst>
              <a:gd name="connsiteX0" fmla="*/ 16184 w 283260"/>
              <a:gd name="connsiteY0" fmla="*/ 0 h 582627"/>
              <a:gd name="connsiteX1" fmla="*/ 283221 w 283260"/>
              <a:gd name="connsiteY1" fmla="*/ 283222 h 582627"/>
              <a:gd name="connsiteX2" fmla="*/ 0 w 283260"/>
              <a:gd name="connsiteY2" fmla="*/ 582627 h 582627"/>
              <a:gd name="connsiteX3" fmla="*/ 0 w 283260"/>
              <a:gd name="connsiteY3" fmla="*/ 582627 h 582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260" h="582627">
                <a:moveTo>
                  <a:pt x="16184" y="0"/>
                </a:moveTo>
                <a:cubicBezTo>
                  <a:pt x="151051" y="93059"/>
                  <a:pt x="285918" y="186118"/>
                  <a:pt x="283221" y="283222"/>
                </a:cubicBezTo>
                <a:cubicBezTo>
                  <a:pt x="280524" y="380326"/>
                  <a:pt x="0" y="582627"/>
                  <a:pt x="0" y="582627"/>
                </a:cubicBezTo>
                <a:lnTo>
                  <a:pt x="0" y="582627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C35F07D-FBF0-448D-934C-D69266BC5BCA}"/>
              </a:ext>
            </a:extLst>
          </p:cNvPr>
          <p:cNvSpPr/>
          <p:nvPr/>
        </p:nvSpPr>
        <p:spPr bwMode="auto">
          <a:xfrm>
            <a:off x="105181" y="5405480"/>
            <a:ext cx="186132" cy="558350"/>
          </a:xfrm>
          <a:custGeom>
            <a:avLst/>
            <a:gdLst>
              <a:gd name="connsiteX0" fmla="*/ 178040 w 186132"/>
              <a:gd name="connsiteY0" fmla="*/ 0 h 558350"/>
              <a:gd name="connsiteX1" fmla="*/ 15 w 186132"/>
              <a:gd name="connsiteY1" fmla="*/ 218485 h 558350"/>
              <a:gd name="connsiteX2" fmla="*/ 186132 w 186132"/>
              <a:gd name="connsiteY2" fmla="*/ 558350 h 558350"/>
              <a:gd name="connsiteX3" fmla="*/ 186132 w 186132"/>
              <a:gd name="connsiteY3" fmla="*/ 558350 h 55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6132" h="558350">
                <a:moveTo>
                  <a:pt x="178040" y="0"/>
                </a:moveTo>
                <a:cubicBezTo>
                  <a:pt x="88353" y="62713"/>
                  <a:pt x="-1334" y="125427"/>
                  <a:pt x="15" y="218485"/>
                </a:cubicBezTo>
                <a:cubicBezTo>
                  <a:pt x="1364" y="311543"/>
                  <a:pt x="186132" y="558350"/>
                  <a:pt x="186132" y="558350"/>
                </a:cubicBezTo>
                <a:lnTo>
                  <a:pt x="186132" y="558350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35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2895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/>
              <a:t>Two options of 11be User field design for support of assigning one or more RUs to a single STA in a MU PPDU are addressed.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1</a:t>
            </a:r>
            <a:r>
              <a:rPr lang="en-US" sz="2000" b="0" dirty="0"/>
              <a:t>: 11be User fields have similar formats to 11ax User fields.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b="0" dirty="0"/>
              <a:t>: less specification impact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STA’s power efficiency may be reduced.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u="sng" dirty="0"/>
              <a:t>Option 2</a:t>
            </a:r>
            <a:r>
              <a:rPr lang="en-US" sz="2000" b="0" dirty="0"/>
              <a:t>: the formats of 11be User fields are optimized for improving STA’s power efficiency.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Pros</a:t>
            </a:r>
            <a:r>
              <a:rPr lang="en-US" sz="1800" dirty="0"/>
              <a:t>: STA’s power efficiency can be improved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u="sng" dirty="0"/>
              <a:t>Cons</a:t>
            </a:r>
            <a:r>
              <a:rPr lang="en-US" sz="1800" dirty="0"/>
              <a:t>: more specification impact and some additional SIG-B overhead.</a:t>
            </a: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41814</TotalTime>
  <Words>1495</Words>
  <Application>Microsoft Office PowerPoint</Application>
  <PresentationFormat>On-screen Show (4:3)</PresentationFormat>
  <Paragraphs>216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Gulim</vt:lpstr>
      <vt:lpstr>맑은 고딕</vt:lpstr>
      <vt:lpstr>MS PGothic</vt:lpstr>
      <vt:lpstr>Arial</vt:lpstr>
      <vt:lpstr>Times New Roman</vt:lpstr>
      <vt:lpstr>Wingdings</vt:lpstr>
      <vt:lpstr>802-11-Submission</vt:lpstr>
      <vt:lpstr>Signaling Support for Multi-RU Assignment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Multi-RU Assignment Signaling (4/5)</vt:lpstr>
      <vt:lpstr>PowerPoint Presentation</vt:lpstr>
      <vt:lpstr>Summary</vt:lpstr>
      <vt:lpstr>Reference</vt:lpstr>
      <vt:lpstr>SP #1</vt:lpstr>
      <vt:lpstr>SP #2</vt:lpstr>
      <vt:lpstr>SP #3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2742</cp:revision>
  <cp:lastPrinted>2014-11-04T15:04:57Z</cp:lastPrinted>
  <dcterms:created xsi:type="dcterms:W3CDTF">2007-04-17T18:10:23Z</dcterms:created>
  <dcterms:modified xsi:type="dcterms:W3CDTF">2019-11-11T02:54:04Z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