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317" r:id="rId3"/>
    <p:sldId id="330" r:id="rId4"/>
    <p:sldId id="349" r:id="rId5"/>
    <p:sldId id="350" r:id="rId6"/>
    <p:sldId id="351" r:id="rId7"/>
    <p:sldId id="348" r:id="rId8"/>
    <p:sldId id="357" r:id="rId9"/>
    <p:sldId id="352" r:id="rId10"/>
    <p:sldId id="356" r:id="rId11"/>
    <p:sldId id="354" r:id="rId12"/>
    <p:sldId id="295" r:id="rId13"/>
    <p:sldId id="355" r:id="rId14"/>
    <p:sldId id="435" r:id="rId15"/>
    <p:sldId id="329" r:id="rId16"/>
  </p:sldIdLst>
  <p:sldSz cx="9144000" cy="6858000" type="screen4x3"/>
  <p:notesSz cx="6950075" cy="92360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6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47" autoAdjust="0"/>
    <p:restoredTop sz="94660"/>
  </p:normalViewPr>
  <p:slideViewPr>
    <p:cSldViewPr>
      <p:cViewPr varScale="1">
        <p:scale>
          <a:sx n="101" d="100"/>
          <a:sy n="101" d="100"/>
        </p:scale>
        <p:origin x="43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6"/>
        <p:guide pos="21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467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467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1"/>
            <a:ext cx="6950075" cy="9236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53301" y="96375"/>
            <a:ext cx="641227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5548" y="96375"/>
            <a:ext cx="827390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3163" y="698500"/>
            <a:ext cx="4602162" cy="34512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6040" y="4387374"/>
            <a:ext cx="5096404" cy="41551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70079" y="8942215"/>
            <a:ext cx="924448" cy="180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30003" y="8942215"/>
            <a:ext cx="512346" cy="3617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68" y="894221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5558" y="8940636"/>
            <a:ext cx="5498961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9183" y="295443"/>
            <a:ext cx="5651710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6756" y="698315"/>
            <a:ext cx="4636566" cy="34520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6041" y="4387374"/>
            <a:ext cx="5097994" cy="424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802.11-19/1864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20 MHz transmission in NGV continued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733057"/>
              </p:ext>
            </p:extLst>
          </p:nvPr>
        </p:nvGraphicFramePr>
        <p:xfrm>
          <a:off x="655320" y="3440844"/>
          <a:ext cx="81534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2EC89-FC9C-40E1-B905-E44F1204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(Cyclic Shift Delay) 2/2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2653E-39B2-4993-A9EE-066C3B6F0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3BB4F-8139-4F38-8E51-053D3D7FAD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1" name="Picture 1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E6741F36-54A9-4C2A-BDD8-EFE6A2FDB00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371600"/>
            <a:ext cx="525780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993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2C623-9B43-40B4-8064-171D0E0F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bottleneck of 20 MHz NGV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22DC1-FADC-4687-8DF5-CA75E4BE6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010" y="4419600"/>
            <a:ext cx="7770813" cy="1828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Gamma vector [+1, +j] does not seem to give any PAPR benefits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Phase rotation in DCM+MCS0 improves PAPR of legacy portion meaningfully.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Prominently reduced PAPR of L-SIG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CSD generally provides reasonable PAPR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-100ns picked as an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F93BE-A639-4162-8B6E-72665AEEBF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5A12-4C3C-4B94-9B9A-110F8C5231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6" name="내용 개체 틀 6">
            <a:extLst>
              <a:ext uri="{FF2B5EF4-FFF2-40B4-BE49-F238E27FC236}">
                <a16:creationId xmlns:a16="http://schemas.microsoft.com/office/drawing/2014/main" id="{D1D13A80-6026-4B18-90A4-CB7343721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293202"/>
              </p:ext>
            </p:extLst>
          </p:nvPr>
        </p:nvGraphicFramePr>
        <p:xfrm>
          <a:off x="679010" y="1716087"/>
          <a:ext cx="7550591" cy="2209801"/>
        </p:xfrm>
        <a:graphic>
          <a:graphicData uri="http://schemas.openxmlformats.org/drawingml/2006/table">
            <a:tbl>
              <a:tblPr/>
              <a:tblGrid>
                <a:gridCol w="2039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6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L-STF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L-LTF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(Median)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NGV-DATA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+j ]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Phase rotation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5.2497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9.3806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7.7349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Phase rotation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in DCM+MCS0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4.8133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6.9529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CSD -100ns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7.3959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50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159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20 MHz phase rotation {+1, +j} seems not to provide any benefits in terms of PAPR reduction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PAPR simulation shows L-SIG is identified as bottleneck of 20 MHz PPDU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PAPR of data portion is even better than PAPR of SIG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PAPR barely improved comparing to no phase rotation is applied to upper 10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11bd gives the great opportunity not to have PAPR bottleneck in L-SIG of legacy portion for 20 MHz operation.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Phase rotation in DCM+MCS0 seems good.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Simple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Already accepted in 11ax to reduce PAPR in DCM+MCS0 and HE-SIG-B in 11bd and 11ax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No proven performance impact to 11p device on Secondary Channel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BE97A-C329-4DBF-9D0E-9B64A780131E}"/>
              </a:ext>
            </a:extLst>
          </p:cNvPr>
          <p:cNvSpPr txBox="1"/>
          <p:nvPr/>
        </p:nvSpPr>
        <p:spPr>
          <a:xfrm>
            <a:off x="18256" y="609454"/>
            <a:ext cx="1335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</a:rPr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so-far simulation results of PAPR, which option(s) do you prefer for 20 MHz transmission in 11bd?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 1: No phase rotation applied to upper 10MHz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 2: Gamma vector with {1, +j}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 3: phase rotation in DCM (Dual Carrier Modulation) + MCS0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+ 1 is multiplied to lower 10 MHz subchannel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(-1)</a:t>
            </a:r>
            <a:r>
              <a:rPr lang="en-US" sz="1600" baseline="30000" dirty="0"/>
              <a:t>k</a:t>
            </a:r>
            <a:r>
              <a:rPr lang="en-US" sz="1600" dirty="0"/>
              <a:t> is multiplied to upper 10 MHz subchannel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k: subcarrier indices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575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E4F40-9311-4418-8647-AA68DD66E5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894680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Do you agree to add the following to section 3 in 11bd SFD?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GB" sz="1600" dirty="0"/>
                  <a:t>The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BW</m:t>
                        </m:r>
                      </m:sub>
                    </m:sSub>
                  </m:oMath>
                </a14:m>
                <a:r>
                  <a:rPr lang="en-US" sz="1600" dirty="0"/>
                  <a:t> </a:t>
                </a:r>
                <a:r>
                  <a:rPr lang="en-GB" sz="1600" dirty="0"/>
                  <a:t>is used to represent a rotation of the tones. BW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BW</m:t>
                        </m:r>
                      </m:sub>
                    </m:sSub>
                  </m:oMath>
                </a14:m>
                <a:r>
                  <a:rPr lang="en-US" sz="1600" dirty="0"/>
                  <a:t> </a:t>
                </a:r>
                <a:r>
                  <a:rPr lang="en-GB" sz="1600" dirty="0"/>
                  <a:t>is determined by the TXVECTOR parameter CH_BANDWIDTH as defined in Table 33-xx (CH_BANDWIDTH).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914400" lvl="2" indent="0"/>
                <a:r>
                  <a:rPr lang="en-US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E4F40-9311-4418-8647-AA68DD66E5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894680"/>
                <a:ext cx="7770813" cy="4113213"/>
              </a:xfrm>
              <a:blipFill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81" name="Rectangle 2080">
                <a:extLst>
                  <a:ext uri="{FF2B5EF4-FFF2-40B4-BE49-F238E27FC236}">
                    <a16:creationId xmlns:a16="http://schemas.microsoft.com/office/drawing/2014/main" id="{9FDE43AA-DE3C-47C2-A9A8-E273422699CA}"/>
                  </a:ext>
                </a:extLst>
              </p:cNvPr>
              <p:cNvSpPr/>
              <p:nvPr/>
            </p:nvSpPr>
            <p:spPr>
              <a:xfrm>
                <a:off x="2516188" y="3505200"/>
                <a:ext cx="3657600" cy="2852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Table 33-xx CH_BANDWIDTH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en-U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𝑩𝑾</m:t>
                        </m:r>
                      </m:sub>
                    </m:sSub>
                  </m:oMath>
                </a14:m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81" name="Rectangle 2080">
                <a:extLst>
                  <a:ext uri="{FF2B5EF4-FFF2-40B4-BE49-F238E27FC236}">
                    <a16:creationId xmlns:a16="http://schemas.microsoft.com/office/drawing/2014/main" id="{9FDE43AA-DE3C-47C2-A9A8-E273422699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188" y="3505200"/>
                <a:ext cx="3657600" cy="285206"/>
              </a:xfrm>
              <a:prstGeom prst="rect">
                <a:avLst/>
              </a:prstGeom>
              <a:blipFill>
                <a:blip r:embed="rId3"/>
                <a:stretch>
                  <a:fillRect b="-12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84" name="Table 2084">
                <a:extLst>
                  <a:ext uri="{FF2B5EF4-FFF2-40B4-BE49-F238E27FC236}">
                    <a16:creationId xmlns:a16="http://schemas.microsoft.com/office/drawing/2014/main" id="{6E9DC399-8D77-4947-89A6-E642C606AF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1380035"/>
                  </p:ext>
                </p:extLst>
              </p:nvPr>
            </p:nvGraphicFramePr>
            <p:xfrm>
              <a:off x="2591594" y="3804402"/>
              <a:ext cx="3657600" cy="942405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1828800">
                      <a:extLst>
                        <a:ext uri="{9D8B030D-6E8A-4147-A177-3AD203B41FA5}">
                          <a16:colId xmlns:a16="http://schemas.microsoft.com/office/drawing/2014/main" val="3247630951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1633878636"/>
                        </a:ext>
                      </a:extLst>
                    </a:gridCol>
                  </a:tblGrid>
                  <a:tr h="27843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CH_BANDWIDTH </a:t>
                          </a:r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BW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3522544"/>
                      </a:ext>
                    </a:extLst>
                  </a:tr>
                  <a:tr h="27843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CBW10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6972912"/>
                      </a:ext>
                    </a:extLst>
                  </a:tr>
                  <a:tr h="27843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CBW20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 20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83323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84" name="Table 2084">
                <a:extLst>
                  <a:ext uri="{FF2B5EF4-FFF2-40B4-BE49-F238E27FC236}">
                    <a16:creationId xmlns:a16="http://schemas.microsoft.com/office/drawing/2014/main" id="{6E9DC399-8D77-4947-89A6-E642C606AF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1380035"/>
                  </p:ext>
                </p:extLst>
              </p:nvPr>
            </p:nvGraphicFramePr>
            <p:xfrm>
              <a:off x="2591594" y="3804402"/>
              <a:ext cx="3657600" cy="942405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1828800">
                      <a:extLst>
                        <a:ext uri="{9D8B030D-6E8A-4147-A177-3AD203B41FA5}">
                          <a16:colId xmlns:a16="http://schemas.microsoft.com/office/drawing/2014/main" val="3247630951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1633878636"/>
                        </a:ext>
                      </a:extLst>
                    </a:gridCol>
                  </a:tblGrid>
                  <a:tr h="3141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CH_BANDWIDTH </a:t>
                          </a:r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667" t="-3846" r="-667" b="-2153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3522544"/>
                      </a:ext>
                    </a:extLst>
                  </a:tr>
                  <a:tr h="3141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CBW10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667" t="-105882" r="-667" b="-1196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6972912"/>
                      </a:ext>
                    </a:extLst>
                  </a:tr>
                  <a:tr h="31413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CBW20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667" t="-201923" r="-667" b="-173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833230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87" name="TextBox 2086">
                <a:extLst>
                  <a:ext uri="{FF2B5EF4-FFF2-40B4-BE49-F238E27FC236}">
                    <a16:creationId xmlns:a16="http://schemas.microsoft.com/office/drawing/2014/main" id="{D9954B5B-5A2A-4B66-9AD6-3FB81332A29B}"/>
                  </a:ext>
                </a:extLst>
              </p:cNvPr>
              <p:cNvSpPr txBox="1"/>
              <p:nvPr/>
            </p:nvSpPr>
            <p:spPr>
              <a:xfrm>
                <a:off x="1295400" y="4876800"/>
                <a:ext cx="4648200" cy="841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For a 10 MHz PPDU transmissions,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= 1</a:t>
                </a:r>
              </a:p>
              <a:p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87" name="TextBox 2086">
                <a:extLst>
                  <a:ext uri="{FF2B5EF4-FFF2-40B4-BE49-F238E27FC236}">
                    <a16:creationId xmlns:a16="http://schemas.microsoft.com/office/drawing/2014/main" id="{D9954B5B-5A2A-4B66-9AD6-3FB81332A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876800"/>
                <a:ext cx="4648200" cy="841769"/>
              </a:xfrm>
              <a:prstGeom prst="rect">
                <a:avLst/>
              </a:prstGeom>
              <a:blipFill>
                <a:blip r:embed="rId5"/>
                <a:stretch>
                  <a:fillRect l="-787" t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13ECB53B-FFDD-4887-B6BB-58E3150AD2CF}"/>
                  </a:ext>
                </a:extLst>
              </p:cNvPr>
              <p:cNvSpPr txBox="1"/>
              <p:nvPr/>
            </p:nvSpPr>
            <p:spPr>
              <a:xfrm>
                <a:off x="1295400" y="5541605"/>
                <a:ext cx="4648200" cy="887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For a 20 MHz PPDU transmissions,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1,  </m:t>
                            </m:r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&lt;0</m:t>
                            </m:r>
                          </m:e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13ECB53B-FFDD-4887-B6BB-58E3150AD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541605"/>
                <a:ext cx="4648200" cy="887807"/>
              </a:xfrm>
              <a:prstGeom prst="rect">
                <a:avLst/>
              </a:prstGeom>
              <a:blipFill>
                <a:blip r:embed="rId6"/>
                <a:stretch>
                  <a:fillRect l="-787" t="-2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89" name="Rectangle 2088">
                <a:extLst>
                  <a:ext uri="{FF2B5EF4-FFF2-40B4-BE49-F238E27FC236}">
                    <a16:creationId xmlns:a16="http://schemas.microsoft.com/office/drawing/2014/main" id="{E95F08C3-476D-44A9-BC67-9A411B56389E}"/>
                  </a:ext>
                </a:extLst>
              </p:cNvPr>
              <p:cNvSpPr/>
              <p:nvPr/>
            </p:nvSpPr>
            <p:spPr>
              <a:xfrm>
                <a:off x="4665654" y="5764570"/>
                <a:ext cx="2555892" cy="6415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1,  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1600" dirty="0">
                                  <a:solidFill>
                                    <a:schemeClr val="tx1"/>
                                  </a:solidFill>
                                </a:rPr>
                                <m:t>(−1)</m:t>
                              </m:r>
                              <m:r>
                                <m:rPr>
                                  <m:nor/>
                                </m:rPr>
                                <a:rPr lang="en-US" sz="1600" baseline="30000" dirty="0">
                                  <a:solidFill>
                                    <a:schemeClr val="tx1"/>
                                  </a:solidFill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n-US" sz="16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≥0,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89" name="Rectangle 2088">
                <a:extLst>
                  <a:ext uri="{FF2B5EF4-FFF2-40B4-BE49-F238E27FC236}">
                    <a16:creationId xmlns:a16="http://schemas.microsoft.com/office/drawing/2014/main" id="{E95F08C3-476D-44A9-BC67-9A411B563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654" y="5764570"/>
                <a:ext cx="2555892" cy="6415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258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11-19/0514 Motion Booklet for IEEE 802.11 </a:t>
            </a:r>
            <a:r>
              <a:rPr lang="en-US" dirty="0" err="1"/>
              <a:t>TGbd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11-19/1154r0 20 MHz transmission in NGV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2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FRD&amp;SFD Motion #4 passed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“In 20MHz bandwidth,  L-STF, L-LTF, and L-SIG for 10MHz PPDU are duplicated as shown in the figure below.”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PAPR on 20MHz transmission was discussed 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Two comments received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PAPR values when no phase rotation applied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Backward combability issues on 11p devices on the secondary channel of 20MHz channel.</a:t>
            </a:r>
          </a:p>
          <a:p>
            <a:pPr marL="0" indent="0"/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With those comments verified, this submission is trying to decide phase rotation to be applied to each 10MHz channel.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0F833DF-8CD7-426A-84ED-5216B314A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925" y="2971800"/>
            <a:ext cx="4918075" cy="102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470DD-639D-4FF7-AEEA-20D8169C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ea typeface="굴림" pitchFamily="50" charset="-127"/>
              </a:rPr>
              <a:t>P</a:t>
            </a:r>
            <a:r>
              <a:rPr lang="en-US" altLang="ko-KR" dirty="0">
                <a:ea typeface="굴림" pitchFamily="50" charset="-127"/>
              </a:rPr>
              <a:t>eak-to-Average Power Ratio)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B60DE-35E4-4AE6-8742-6638516EF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is well-known to be high when sequence is duplicated in frequency domain.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Given L-STF, L-LTF, and L-SIG for 10MHz PPDU repeated at legacy portion in 20 MHz PPDU, it is obvious that being simply repeated causes high PAPR for legacy portion of the preamble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>
              <a:ea typeface="굴림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Low PAPR value is important in reducing implementation cost of Tx Power Amplifier (PA) and Rx dynamic range related function blocks.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ea typeface="굴림" pitchFamily="50" charset="-127"/>
              </a:rPr>
              <a:t>PAPR could be a nice guideline on actual </a:t>
            </a:r>
            <a:r>
              <a:rPr lang="en-US" altLang="ko-KR" sz="1800" dirty="0" err="1">
                <a:ea typeface="굴림" pitchFamily="50" charset="-127"/>
              </a:rPr>
              <a:t>backoff</a:t>
            </a:r>
            <a:r>
              <a:rPr lang="en-US" altLang="ko-KR" sz="1800" dirty="0">
                <a:ea typeface="굴림" pitchFamily="50" charset="-127"/>
              </a:rPr>
              <a:t> and dynamic ranges that the implementations need to consider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ea typeface="굴림" pitchFamily="50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ea typeface="굴림" pitchFamily="50" charset="-12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F9358-E1F3-4C04-8668-0C436D376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2A62D-D643-4914-86BB-0E20A31519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2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8830-A897-47EE-93C2-17378E28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E8A7-1BE4-4915-84A4-C289BF223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99.9%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max power is set to a value of top 99.9%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8x </a:t>
            </a:r>
            <a:r>
              <a:rPr lang="en-US" sz="2000"/>
              <a:t>oversampled time </a:t>
            </a:r>
            <a:r>
              <a:rPr lang="en-US" sz="2000" dirty="0"/>
              <a:t>domain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GI considered as part of the OFDM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L-SIG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combination of values in R1-R4 (RATE field) and R5-R16 (LENGTH field)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Data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40 MHz 11ac DC2 (downclocked by 2) based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Random values applied to more than 100,000 data OFDM symbols with MCS0, MCS2, MCS4, MCS6 and MCS8 (256QAM ¾)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D2033-F796-4FAF-9487-2A4891AB6C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499A3-BC4C-4576-9467-B8F4E678B8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08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34101-6B01-47DC-95E9-CC34C8A5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21268-8B15-404A-AB48-99EBAB7D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Considering no legacy devices (e.g. 11n, 11ac and 11ax) in the specially assigned channels, different options can be taken into account.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gamma vector with {1, +j}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Phase rotation in MCS0 DCM (Dual Carrier Modulation)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CSD (Cyclic Shift Delay)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F23B2-2E97-4E05-879E-0F39AC885F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7208C-28BE-4FA4-938E-37E743C2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8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gamma vector with {1, +j}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2628" y="1751013"/>
            <a:ext cx="4896571" cy="43240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Simple way to reuse what we have used (11n-like approach)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+j is multiplied to upper 10 MHz subchannel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simulation shows L-SIG is identified as bottleneck of 20 MHz PPDU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PAPR of data portion is even better than PAPR of L-SIG field.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values here could be used as reference for further analysis.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855249"/>
              </p:ext>
            </p:extLst>
          </p:nvPr>
        </p:nvGraphicFramePr>
        <p:xfrm>
          <a:off x="576993" y="1579060"/>
          <a:ext cx="2875950" cy="1649500"/>
        </p:xfrm>
        <a:graphic>
          <a:graphicData uri="http://schemas.openxmlformats.org/drawingml/2006/table">
            <a:tbl>
              <a:tblPr/>
              <a:tblGrid>
                <a:gridCol w="767646">
                  <a:extLst>
                    <a:ext uri="{9D8B030D-6E8A-4147-A177-3AD203B41FA5}">
                      <a16:colId xmlns:a16="http://schemas.microsoft.com/office/drawing/2014/main" val="3902747121"/>
                    </a:ext>
                  </a:extLst>
                </a:gridCol>
                <a:gridCol w="767646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84733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55925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689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(99.9%, 8x oversampled) in 20 MHz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27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Gamma Vector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68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1]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5.0997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6.1761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9.0650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689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[1 -1]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4.8133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6.1506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9.0354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723658"/>
                  </a:ext>
                </a:extLst>
              </a:tr>
              <a:tr h="268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j]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5.2497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5.7927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639099"/>
                  </a:ext>
                </a:extLst>
              </a:tr>
              <a:tr h="2689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[1 -j]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5.2497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5.7948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776179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F1B0124D-B25D-4C3F-BD57-6F62990AEDC4}"/>
              </a:ext>
            </a:extLst>
          </p:cNvPr>
          <p:cNvGrpSpPr/>
          <p:nvPr/>
        </p:nvGrpSpPr>
        <p:grpSpPr>
          <a:xfrm>
            <a:off x="74612" y="3228560"/>
            <a:ext cx="3786183" cy="3270024"/>
            <a:chOff x="76200" y="2560623"/>
            <a:chExt cx="4186210" cy="3989033"/>
          </a:xfrm>
        </p:grpSpPr>
        <p:pic>
          <p:nvPicPr>
            <p:cNvPr id="12" name="Picture 11" descr="A close up of text on a white background&#10;&#10;Description automatically generated">
              <a:extLst>
                <a:ext uri="{FF2B5EF4-FFF2-40B4-BE49-F238E27FC236}">
                  <a16:creationId xmlns:a16="http://schemas.microsoft.com/office/drawing/2014/main" id="{7CC95787-2CE9-43AB-9896-3614BB08E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2560623"/>
              <a:ext cx="4186210" cy="3989033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359E0E6-061F-4961-AEC2-BF97CBF9DF4E}"/>
                </a:ext>
              </a:extLst>
            </p:cNvPr>
            <p:cNvSpPr/>
            <p:nvPr/>
          </p:nvSpPr>
          <p:spPr>
            <a:xfrm>
              <a:off x="2281718" y="4450773"/>
              <a:ext cx="55656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1.7dB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4CE20C5D-307F-41AD-A5AD-8B05F42E8B15}"/>
                </a:ext>
              </a:extLst>
            </p:cNvPr>
            <p:cNvCxnSpPr/>
            <p:nvPr/>
          </p:nvCxnSpPr>
          <p:spPr bwMode="auto">
            <a:xfrm>
              <a:off x="2286000" y="4471555"/>
              <a:ext cx="5334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A278C523-7FEB-4C97-8D69-E0703A27D400}"/>
              </a:ext>
            </a:extLst>
          </p:cNvPr>
          <p:cNvSpPr txBox="1"/>
          <p:nvPr/>
        </p:nvSpPr>
        <p:spPr>
          <a:xfrm>
            <a:off x="18256" y="609454"/>
            <a:ext cx="1335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</a:rPr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227106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740780ED-5DBA-4C93-95BB-22868354077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56" y="2487966"/>
            <a:ext cx="4265719" cy="40647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in MCS0 DCM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0" y="1751013"/>
            <a:ext cx="4876800" cy="45344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accepted to mitigate the PAPR issues for DCM MCS 0 in 11ax and 11bd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(-1)</a:t>
            </a:r>
            <a:r>
              <a:rPr lang="en-US" sz="1800" baseline="30000" dirty="0"/>
              <a:t>k</a:t>
            </a:r>
            <a:r>
              <a:rPr lang="en-US" sz="1800" dirty="0"/>
              <a:t> is multiplied to upper 10 MHz subchannel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k: subcarrier indices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Generally providing improved PAPR over L-STF, L-LTF and L-SIG comparing to reference PAPR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Legacy portion (especially L-SIG) is not a bottleneck anymore comparing to data portion.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472604"/>
              </p:ext>
            </p:extLst>
          </p:nvPr>
        </p:nvGraphicFramePr>
        <p:xfrm>
          <a:off x="665017" y="1600987"/>
          <a:ext cx="2875951" cy="945457"/>
        </p:xfrm>
        <a:graphic>
          <a:graphicData uri="http://schemas.openxmlformats.org/drawingml/2006/table">
            <a:tbl>
              <a:tblPr/>
              <a:tblGrid>
                <a:gridCol w="1047151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934049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894751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(99.9%, 8x oversampled) in 20 MHz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4.8133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5.8799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5.7927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6.9529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9.3806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</a:tbl>
          </a:graphicData>
        </a:graphic>
      </p:graphicFrame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B0A3037-BDAD-479A-A433-B91CCF4C012F}"/>
              </a:ext>
            </a:extLst>
          </p:cNvPr>
          <p:cNvCxnSpPr>
            <a:cxnSpLocks/>
          </p:cNvCxnSpPr>
          <p:nvPr/>
        </p:nvCxnSpPr>
        <p:spPr bwMode="auto">
          <a:xfrm>
            <a:off x="381000" y="1751013"/>
            <a:ext cx="530832" cy="6549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B33B35B7-6C97-4CEE-ADA8-7191841B41C3}"/>
              </a:ext>
            </a:extLst>
          </p:cNvPr>
          <p:cNvSpPr/>
          <p:nvPr/>
        </p:nvSpPr>
        <p:spPr>
          <a:xfrm>
            <a:off x="103032" y="1340721"/>
            <a:ext cx="110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gamma vector </a:t>
            </a:r>
          </a:p>
          <a:p>
            <a:r>
              <a:rPr lang="en-US" sz="1200" dirty="0">
                <a:solidFill>
                  <a:schemeClr val="tx1"/>
                </a:solidFill>
              </a:rPr>
              <a:t>{1, +j}</a:t>
            </a:r>
          </a:p>
        </p:txBody>
      </p:sp>
    </p:spTree>
    <p:extLst>
      <p:ext uri="{BB962C8B-B14F-4D97-AF65-F5344CB8AC3E}">
        <p14:creationId xmlns:p14="http://schemas.microsoft.com/office/powerpoint/2010/main" val="377682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5F9FD-5FC1-4908-A009-830991F3C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on 11p devices </a:t>
            </a:r>
            <a:br>
              <a:rPr lang="en-US" dirty="0"/>
            </a:br>
            <a:r>
              <a:rPr lang="en-US" dirty="0"/>
              <a:t>on the Secondary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EC13-91ED-42D4-8E26-22FCA30B6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example, assuming that phase rotation in MCS0 DCM is applied to the secondary 10 MHz channel,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L-STF consists of non-zero values described below, when 11p receiver conducts carrier sense and auto-correlation operation, there is no impact on performance.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L-STF is given below, after rotating the tones in the upper subchannel (subcarriers 6 – 58) multiplied by -1 in alterative way.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for L-LTF since those phase rotation would be interpreted as channel impact, no performance degradation of 11p device is expected.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22E4A6-21FA-4BFE-9214-C121C9E4A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6EBE2-F77B-48FD-AC9C-620398EA43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9F7AB2-7AF1-4DB2-AC61-EE517D88853D}"/>
              </a:ext>
            </a:extLst>
          </p:cNvPr>
          <p:cNvSpPr txBox="1"/>
          <p:nvPr/>
        </p:nvSpPr>
        <p:spPr>
          <a:xfrm>
            <a:off x="18256" y="609454"/>
            <a:ext cx="1335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</a:rPr>
              <a:t>Updated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4775311-6DEC-43D2-9F3E-412A73C134AA}"/>
              </a:ext>
            </a:extLst>
          </p:cNvPr>
          <p:cNvGrpSpPr/>
          <p:nvPr/>
        </p:nvGrpSpPr>
        <p:grpSpPr>
          <a:xfrm>
            <a:off x="951706" y="3962400"/>
            <a:ext cx="7239000" cy="1427956"/>
            <a:chOff x="838200" y="3390106"/>
            <a:chExt cx="7896225" cy="160972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E308FCC-5024-487E-AAB5-AAF88D3187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38200" y="3390106"/>
              <a:ext cx="7896225" cy="1609725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99F096-1750-4EA1-861B-3FFBBEB6629E}"/>
                </a:ext>
              </a:extLst>
            </p:cNvPr>
            <p:cNvCxnSpPr/>
            <p:nvPr/>
          </p:nvCxnSpPr>
          <p:spPr bwMode="auto">
            <a:xfrm>
              <a:off x="2819400" y="4572000"/>
              <a:ext cx="572293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AF20CE5-FF58-4688-AC95-0BF93BA98B9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0969" y="4800600"/>
              <a:ext cx="6981031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08209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dirty="0"/>
              <a:t>CSD (Cyclic Shift Delay)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0338" y="2057400"/>
            <a:ext cx="4572000" cy="3733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Cyclic delayed sequence applied to 10 MHz subchannel.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              is multiplied to upper 10 MHz subchannel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k: subcarrier indices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Depending on </a:t>
            </a:r>
            <a:r>
              <a:rPr lang="en-US" sz="2000" i="1" dirty="0"/>
              <a:t>T</a:t>
            </a:r>
            <a:r>
              <a:rPr lang="en-US" sz="2000" i="1" baseline="-25000" dirty="0"/>
              <a:t>CS</a:t>
            </a:r>
            <a:r>
              <a:rPr lang="en-US" sz="2000" dirty="0"/>
              <a:t>, some CSD values provide improved PAPR over L-STF, L-LTF and L-SIG comparing to reference PAPR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462286"/>
              </p:ext>
            </p:extLst>
          </p:nvPr>
        </p:nvGraphicFramePr>
        <p:xfrm>
          <a:off x="801097" y="2362200"/>
          <a:ext cx="2875950" cy="2881917"/>
        </p:xfrm>
        <a:graphic>
          <a:graphicData uri="http://schemas.openxmlformats.org/drawingml/2006/table">
            <a:tbl>
              <a:tblPr/>
              <a:tblGrid>
                <a:gridCol w="767646">
                  <a:extLst>
                    <a:ext uri="{9D8B030D-6E8A-4147-A177-3AD203B41FA5}">
                      <a16:colId xmlns:a16="http://schemas.microsoft.com/office/drawing/2014/main" val="500040686"/>
                    </a:ext>
                  </a:extLst>
                </a:gridCol>
                <a:gridCol w="767646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84733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55925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in 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CSD (ns)</a:t>
                      </a:r>
                      <a:b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  <a:r>
                        <a:rPr kumimoji="0" lang="en-US" altLang="ko-KR" sz="1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</a:t>
                      </a: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  <a:endParaRPr kumimoji="0" lang="en-US" altLang="ko-KR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5.7085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21256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73902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3.5696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5.1641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(5.7927)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7.3959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(9.3806)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33697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885138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224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479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78664C2-A333-4EE0-9BB2-8B67A9AA0870}"/>
                  </a:ext>
                </a:extLst>
              </p:cNvPr>
              <p:cNvSpPr/>
              <p:nvPr/>
            </p:nvSpPr>
            <p:spPr>
              <a:xfrm>
                <a:off x="4596462" y="3325093"/>
                <a:ext cx="1100493" cy="364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𝑗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𝐶𝑆</m:t>
                              </m:r>
                            </m:sub>
                            <m:sup/>
                          </m:sSubSup>
                        </m:sup>
                      </m:sSup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78664C2-A333-4EE0-9BB2-8B67A9AA08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462" y="3325093"/>
                <a:ext cx="1100493" cy="364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211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16777</TotalTime>
  <Words>1353</Words>
  <Application>Microsoft Office PowerPoint</Application>
  <PresentationFormat>On-screen Show (4:3)</PresentationFormat>
  <Paragraphs>266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20 MHz transmission in NGV continued</vt:lpstr>
      <vt:lpstr>Background</vt:lpstr>
      <vt:lpstr>PAPR (Peak-to-Average Power Ratio)</vt:lpstr>
      <vt:lpstr>Simulation Configuration</vt:lpstr>
      <vt:lpstr>Options</vt:lpstr>
      <vt:lpstr>Legacy gamma vector with {1, +j}</vt:lpstr>
      <vt:lpstr>Phase rotation in MCS0 DCM</vt:lpstr>
      <vt:lpstr>Impact on 11p devices  on the Secondary Channel</vt:lpstr>
      <vt:lpstr>CSD (Cyclic Shift Delay) 1/2</vt:lpstr>
      <vt:lpstr>CSD (Cyclic Shift Delay) 2/2</vt:lpstr>
      <vt:lpstr>PAPR bottleneck of 20 MHz NGV PPDU</vt:lpstr>
      <vt:lpstr>Summary</vt:lpstr>
      <vt:lpstr>SP 1</vt:lpstr>
      <vt:lpstr>SP 2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 noh</cp:lastModifiedBy>
  <cp:revision>876</cp:revision>
  <cp:lastPrinted>2019-05-09T18:43:43Z</cp:lastPrinted>
  <dcterms:created xsi:type="dcterms:W3CDTF">2016-07-23T21:44:38Z</dcterms:created>
  <dcterms:modified xsi:type="dcterms:W3CDTF">2019-11-05T19:38:51Z</dcterms:modified>
</cp:coreProperties>
</file>