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17" r:id="rId3"/>
    <p:sldId id="427" r:id="rId4"/>
    <p:sldId id="365" r:id="rId5"/>
    <p:sldId id="428" r:id="rId6"/>
    <p:sldId id="429" r:id="rId7"/>
    <p:sldId id="295" r:id="rId8"/>
    <p:sldId id="430" r:id="rId9"/>
    <p:sldId id="434" r:id="rId10"/>
    <p:sldId id="355" r:id="rId11"/>
    <p:sldId id="431" r:id="rId12"/>
    <p:sldId id="432" r:id="rId13"/>
    <p:sldId id="435" r:id="rId14"/>
    <p:sldId id="436" r:id="rId15"/>
    <p:sldId id="329" r:id="rId16"/>
    <p:sldId id="433" r:id="rId17"/>
    <p:sldId id="288" r:id="rId18"/>
    <p:sldId id="289" r:id="rId19"/>
    <p:sldId id="290" r:id="rId20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66" autoAdjust="0"/>
    <p:restoredTop sz="94660"/>
  </p:normalViewPr>
  <p:slideViewPr>
    <p:cSldViewPr>
      <p:cViewPr varScale="1">
        <p:scale>
          <a:sx n="95" d="100"/>
          <a:sy n="95" d="100"/>
        </p:scale>
        <p:origin x="26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802.11-19/1863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/>
              <a:t>Midamble</a:t>
            </a:r>
            <a:r>
              <a:rPr lang="en-GB" sz="2800" dirty="0"/>
              <a:t> Design 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22434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Sichan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sc.noh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TXTIME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58376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/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/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60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/>
              <p:nvPr/>
            </p:nvSpPr>
            <p:spPr>
              <a:xfrm>
                <a:off x="363067" y="3398058"/>
                <a:ext cx="84162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67" y="3398058"/>
                <a:ext cx="8416278" cy="553228"/>
              </a:xfrm>
              <a:prstGeom prst="rect">
                <a:avLst/>
              </a:prstGeom>
              <a:blipFill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/>
              <p:nvPr/>
            </p:nvSpPr>
            <p:spPr>
              <a:xfrm>
                <a:off x="1347336" y="3150237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TBD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36" y="3150237"/>
                <a:ext cx="6523939" cy="557525"/>
              </a:xfrm>
              <a:prstGeom prst="rect">
                <a:avLst/>
              </a:prstGeom>
              <a:blipFill>
                <a:blip r:embed="rId2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52F6-D4DC-4A3D-8B03-84706586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C0A56-6E9E-465B-8EC7-484F8902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accept updated spec text in </a:t>
            </a:r>
            <a:r>
              <a:rPr lang="en-US"/>
              <a:t>doc 11-20/0050r1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E93C7-7B75-4F8E-BEC8-A9EEDD47A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3CEA-FB15-4CB8-B791-E302F52464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0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11-19/1472 NGV </a:t>
            </a:r>
            <a:r>
              <a:rPr lang="en-US" sz="2000" dirty="0" err="1"/>
              <a:t>Midamble</a:t>
            </a:r>
            <a:r>
              <a:rPr lang="en-US" sz="2000" dirty="0"/>
              <a:t> Design </a:t>
            </a:r>
            <a:r>
              <a:rPr lang="en-US" sz="2000" dirty="0" err="1"/>
              <a:t>Followup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11-19/1152 NGV Compressed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11-19/1151 NGV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[4] </a:t>
            </a:r>
            <a:r>
              <a:rPr lang="en-US" sz="2000" dirty="0"/>
              <a:t>11-19/1073 NGV </a:t>
            </a:r>
            <a:r>
              <a:rPr lang="en-US" sz="2000" dirty="0" err="1"/>
              <a:t>NGV</a:t>
            </a:r>
            <a:r>
              <a:rPr lang="en-US" sz="2000" dirty="0"/>
              <a:t> </a:t>
            </a:r>
            <a:r>
              <a:rPr lang="en-US" sz="2000" dirty="0" err="1"/>
              <a:t>Midamble</a:t>
            </a:r>
            <a:r>
              <a:rPr lang="en-US" sz="2000" dirty="0"/>
              <a:t> Period Choice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sz="2000" dirty="0"/>
              <a:t>11-19/685 NGV </a:t>
            </a:r>
            <a:r>
              <a:rPr lang="en-US" sz="2000" dirty="0" err="1"/>
              <a:t>Midamble</a:t>
            </a:r>
            <a:r>
              <a:rPr lang="en-US" sz="2000" dirty="0"/>
              <a:t> Compression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[6] </a:t>
            </a:r>
            <a:r>
              <a:rPr lang="en-US" sz="2000" dirty="0"/>
              <a:t>11-19/740 Performance evaluation of </a:t>
            </a:r>
            <a:r>
              <a:rPr lang="en-US" sz="2000" dirty="0" err="1"/>
              <a:t>Midamble</a:t>
            </a:r>
            <a:endParaRPr lang="en-US" altLang="ko-KR" sz="2000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[7] 1</a:t>
            </a:r>
            <a:r>
              <a:rPr lang="en-US" sz="2000" dirty="0"/>
              <a:t>1-19/0514 Motion Booklet for IEEE 802.11 </a:t>
            </a:r>
            <a:r>
              <a:rPr lang="en-US" sz="2000" dirty="0" err="1"/>
              <a:t>TGbd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[8] 11/17/1320 </a:t>
            </a:r>
            <a:r>
              <a:rPr lang="en-GB" sz="2000" i="1" dirty="0"/>
              <a:t>N</a:t>
            </a:r>
            <a:r>
              <a:rPr lang="en-GB" sz="2000" i="1" baseline="-25000" dirty="0"/>
              <a:t>SYM</a:t>
            </a:r>
            <a:r>
              <a:rPr lang="en-GB" sz="2000" dirty="0"/>
              <a:t> and </a:t>
            </a:r>
            <a:r>
              <a:rPr lang="en-GB" sz="2000" i="1" dirty="0"/>
              <a:t>T</a:t>
            </a:r>
            <a:r>
              <a:rPr lang="en-GB" sz="2000" i="1" baseline="-25000" dirty="0"/>
              <a:t>PE</a:t>
            </a:r>
            <a:r>
              <a:rPr lang="en-GB" sz="2000" i="1" dirty="0"/>
              <a:t> </a:t>
            </a:r>
            <a:r>
              <a:rPr lang="en-GB" sz="2000" dirty="0"/>
              <a:t>at RX side for </a:t>
            </a:r>
            <a:r>
              <a:rPr lang="en-GB" sz="2000" dirty="0" err="1"/>
              <a:t>Midamble</a:t>
            </a:r>
            <a:r>
              <a:rPr lang="en-GB" sz="2000" dirty="0"/>
              <a:t> design – Follow up</a:t>
            </a: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CA68-3CCA-4A54-BA07-13FC7A0A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1B4BC-0908-40BE-8D47-8604A6B037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2452A-E7DC-4918-A46D-6C9CE8EB4D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Yujin Noh, Newracom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B5D7-C0C5-4357-B31C-95B9FD30BB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18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/>
              <a:t>Step 1)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on slide 1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2)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SYM,RX</a:t>
            </a:r>
            <a:r>
              <a:rPr lang="en-US" sz="2000" i="1" dirty="0"/>
              <a:t> </a:t>
            </a:r>
            <a:r>
              <a:rPr lang="en-US" sz="2000" dirty="0"/>
              <a:t>on slide 6 except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dirty="0"/>
              <a:t> is replaced with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3) by Step 1) and Step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270225" y="1485333"/>
            <a:ext cx="3433419" cy="307777"/>
            <a:chOff x="3588229" y="2590468"/>
            <a:chExt cx="208378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  <a:blipFill>
                  <a:blip r:embed="rId3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3588229" y="2590468"/>
              <a:ext cx="2083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                              , n</a:t>
              </a:r>
              <a:r>
                <a:rPr lang="en-US" sz="1400" baseline="-25000" dirty="0">
                  <a:solidFill>
                    <a:schemeClr val="tx1"/>
                  </a:solidFill>
                </a:rPr>
                <a:t>0</a:t>
              </a:r>
              <a:r>
                <a:rPr lang="en-US" sz="1400" dirty="0">
                  <a:solidFill>
                    <a:schemeClr val="tx1"/>
                  </a:solidFill>
                </a:rPr>
                <a:t> is an integer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𝑅𝐸𝐴𝑀𝐵𝐿𝐸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636282" y="3657600"/>
            <a:ext cx="1669518" cy="307777"/>
            <a:chOff x="6035678" y="4212995"/>
            <a:chExt cx="91440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2"/>
                <p:cNvSpPr txBox="1"/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3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  <a:blipFill>
                  <a:blip r:embed="rId5"/>
                  <a:stretch>
                    <a:fillRect b="-620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6"/>
              <p:cNvSpPr txBox="1"/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cxnSpLocks/>
          </p:cNvCxnSpPr>
          <p:nvPr/>
        </p:nvCxnSpPr>
        <p:spPr bwMode="auto">
          <a:xfrm>
            <a:off x="2362200" y="1639222"/>
            <a:ext cx="4923542" cy="140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3"/>
              <p:cNvSpPr txBox="1"/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41718" y="556861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88800" y="5772736"/>
            <a:ext cx="1285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(Equation x)</a:t>
            </a: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/>
              <a:t>Step 4) find minimum value and maximum value of (Equation x) to find the boundary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912017" y="2146623"/>
            <a:ext cx="7319966" cy="1097640"/>
            <a:chOff x="1066800" y="2320361"/>
            <a:chExt cx="5622685" cy="65487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0361"/>
              <a:ext cx="2398277" cy="315313"/>
              <a:chOff x="1143000" y="2278464"/>
              <a:chExt cx="2398277" cy="31531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Assuming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Object 1"/>
                  <p:cNvSpPr txBox="1"/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=0,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2" name="Object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ject 5"/>
                <p:cNvSpPr txBox="1"/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838200" y="3281341"/>
            <a:ext cx="6895346" cy="1167324"/>
            <a:chOff x="1115292" y="3276600"/>
            <a:chExt cx="6051435" cy="1167324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Assuming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  <a:blipFill>
                  <a:blip r:embed="rId4"/>
                  <a:stretch>
                    <a:fillRect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30"/>
                <p:cNvSpPr txBox="1"/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×4−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Object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638181" y="1676400"/>
            <a:ext cx="2840099" cy="307777"/>
            <a:chOff x="3549218" y="2590468"/>
            <a:chExt cx="1873497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Object 34"/>
                <p:cNvSpPr txBox="1"/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 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Object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  <a:blipFill>
                  <a:blip r:embed="rId6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Given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387" y="4940805"/>
            <a:ext cx="8529638" cy="1209674"/>
            <a:chOff x="277810" y="5018743"/>
            <a:chExt cx="8529638" cy="12096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Object 39"/>
                <p:cNvSpPr txBox="1"/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0" name="Object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  <a:blipFill>
                  <a:blip r:embed="rId7"/>
                  <a:stretch>
                    <a:fillRect r="-191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Object 40"/>
                <p:cNvSpPr txBox="1"/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1" name="Object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/>
              <a:t>Step 5) check (                                 ) 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ym typeface="Wingdings" panose="05000000000000000000" pitchFamily="2" charset="2"/>
              </a:rPr>
              <a:t>Given                                             ,                                                   since </a:t>
            </a:r>
            <a:r>
              <a:rPr lang="en-US" sz="2000" i="1" dirty="0"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ym typeface="Wingdings" panose="05000000000000000000" pitchFamily="2" charset="2"/>
              </a:rPr>
              <a:t>MA</a:t>
            </a:r>
            <a:r>
              <a:rPr lang="en-US" sz="2000" i="1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MA,Upper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MA,Lower</a:t>
            </a:r>
            <a:r>
              <a:rPr lang="en-US" sz="2000" i="1" baseline="-25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i="1" dirty="0"/>
              <a:t> = </a:t>
            </a:r>
            <a:r>
              <a:rPr lang="en-US" sz="2000" dirty="0"/>
              <a:t>floor(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MA,Upper</a:t>
            </a:r>
            <a:r>
              <a:rPr lang="en-US" sz="2000" dirty="0"/>
              <a:t>) </a:t>
            </a:r>
            <a:r>
              <a:rPr lang="en-US" sz="2000" i="1" dirty="0"/>
              <a:t>= </a:t>
            </a:r>
            <a:r>
              <a:rPr lang="en-US" sz="2000" dirty="0"/>
              <a:t>ceil(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MA,Lower</a:t>
            </a:r>
            <a:r>
              <a:rPr lang="en-US" sz="2000" dirty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8"/>
              <p:cNvSpPr txBox="1"/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𝑼𝒑𝒑𝒆𝒓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6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𝑳𝒐𝒘𝒆𝒓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9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  <a:blipFill>
                <a:blip r:embed="rId2"/>
                <a:stretch>
                  <a:fillRect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/>
              <p:cNvSpPr txBox="1"/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148997" y="1540735"/>
            <a:ext cx="5023914" cy="616892"/>
            <a:chOff x="1148997" y="1540735"/>
            <a:chExt cx="3291492" cy="6168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ject 14"/>
                <p:cNvSpPr txBox="1"/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5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Object 1"/>
                <p:cNvSpPr txBox="1"/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" name="Object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𝑼𝒑𝒑𝒆𝒓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𝑳𝒐𝒘𝒆𝒓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Midmables</a:t>
                </a:r>
                <a:r>
                  <a:rPr lang="en-US" sz="2000" dirty="0"/>
                  <a:t> in 11bd PPDU format is under discussion.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FRD&amp;SFD Motion #30 approved [1]-[6]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number of </a:t>
                </a:r>
                <a:r>
                  <a:rPr lang="en-US" sz="1600" dirty="0" err="1"/>
                  <a:t>midamble</a:t>
                </a:r>
                <a:r>
                  <a:rPr lang="en-US" sz="1600" dirty="0"/>
                  <a:t> periods, </a:t>
                </a:r>
                <a:r>
                  <a:rPr lang="en-US" sz="1600" i="1" dirty="0"/>
                  <a:t>N</a:t>
                </a:r>
                <a:r>
                  <a:rPr lang="en-US" sz="1600" i="1" baseline="-25000" dirty="0"/>
                  <a:t>MA</a:t>
                </a:r>
                <a:r>
                  <a:rPr lang="en-US" sz="1600" i="1" dirty="0"/>
                  <a:t> </a:t>
                </a:r>
                <a:r>
                  <a:rPr lang="en-US" sz="1600" dirty="0"/>
                  <a:t>[7]</a:t>
                </a:r>
                <a:endParaRPr lang="en-US" sz="1600" baseline="-25000" dirty="0"/>
              </a:p>
              <a:p>
                <a:pPr marL="914400" lvl="2" indent="0"/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9144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Once </a:t>
                </a:r>
                <a:r>
                  <a:rPr lang="en-US" sz="2000" i="1" dirty="0"/>
                  <a:t>N</a:t>
                </a:r>
                <a:r>
                  <a:rPr lang="en-US" sz="2000" i="1" baseline="-25000" dirty="0"/>
                  <a:t>MA</a:t>
                </a:r>
                <a:r>
                  <a:rPr lang="en-US" sz="2000" dirty="0"/>
                  <a:t> determined at the TX side , corresponding equations on PHY parameters should be considered and completed in 11bd.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</a:t>
                </a:r>
                <a:r>
                  <a:rPr lang="en-US" sz="1800" dirty="0" err="1"/>
                  <a:t>L_Length</a:t>
                </a:r>
                <a:r>
                  <a:rPr lang="en-US" sz="1800" dirty="0"/>
                  <a:t> (in octets) in L-SIG, TXTIME and RXTIME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N</a:t>
                </a:r>
                <a:r>
                  <a:rPr lang="en-US" sz="1800" baseline="-25000" dirty="0"/>
                  <a:t>MA, RX</a:t>
                </a:r>
                <a:r>
                  <a:rPr lang="en-US" sz="1800" dirty="0"/>
                  <a:t> and N</a:t>
                </a:r>
                <a:r>
                  <a:rPr lang="en-US" sz="1800" baseline="-25000" dirty="0"/>
                  <a:t>SYM, RX</a:t>
                </a:r>
                <a:r>
                  <a:rPr lang="en-US" sz="1800" dirty="0"/>
                  <a:t> at the RX side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  <a:blipFill>
                <a:blip r:embed="rId2"/>
                <a:stretch>
                  <a:fillRect l="-706" t="-690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796E7-6356-4860-A4E3-900A37762344}"/>
              </a:ext>
            </a:extLst>
          </p:cNvPr>
          <p:cNvSpPr/>
          <p:nvPr/>
        </p:nvSpPr>
        <p:spPr>
          <a:xfrm>
            <a:off x="5423702" y="3606225"/>
            <a:ext cx="3058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i="1" baseline="-25000" dirty="0">
                <a:solidFill>
                  <a:schemeClr val="tx1"/>
                </a:solidFill>
              </a:rPr>
              <a:t>SYM </a:t>
            </a:r>
            <a:r>
              <a:rPr lang="en-US" sz="1600" dirty="0">
                <a:solidFill>
                  <a:schemeClr val="tx1"/>
                </a:solidFill>
              </a:rPr>
              <a:t>: the number of data symbols</a:t>
            </a:r>
          </a:p>
          <a:p>
            <a:r>
              <a:rPr lang="en-US" sz="1600" i="1" dirty="0">
                <a:solidFill>
                  <a:schemeClr val="tx1"/>
                </a:solidFill>
              </a:rPr>
              <a:t> M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midamble</a:t>
            </a:r>
            <a:r>
              <a:rPr lang="en-US" sz="1600" dirty="0">
                <a:solidFill>
                  <a:schemeClr val="tx1"/>
                </a:solidFill>
              </a:rPr>
              <a:t> periodicity e.g. 4</a:t>
            </a:r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1F98-B415-4500-ADBC-219AB275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45CC-1711-402A-92E4-0AA2F00C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08" y="5562600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</a:t>
            </a:r>
            <a:r>
              <a:rPr lang="en-US" i="1" baseline="-25000" dirty="0"/>
              <a:t>NGV-LTF</a:t>
            </a:r>
            <a:r>
              <a:rPr lang="en-US" dirty="0"/>
              <a:t>  could not be in unit of 8 us depending on whether 2x compressed NGV-LTF is indicated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14B46-8259-4917-92C2-7482C6DBBD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5517-F81A-4D60-8853-3710FDD0DA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/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  <a:blipFill>
                <a:blip r:embed="rId2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6" descr="image001">
            <a:extLst>
              <a:ext uri="{FF2B5EF4-FFF2-40B4-BE49-F238E27FC236}">
                <a16:creationId xmlns:a16="http://schemas.microsoft.com/office/drawing/2014/main" id="{2F33DFC8-5693-4214-B7B8-4A8CF3092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86" y="1737855"/>
            <a:ext cx="6722114" cy="176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/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where</m:t>
                          </m:r>
                          <m: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35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93F0-8040-45AB-91A0-2776DE5E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field in L-SIG and RL-SIG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DFDD-E70C-4162-B58F-58C87589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an NGV PPDU, the RATE field shall be set to the value representing 3 Mb/s in the 10 MHz channel spacing column of Table 17-6 (Contents of the SIGNAL field)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TBD could be 3 or 2 depending on mostly whether only LDPC is supported for data in 11bd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could impact on validity check in auto-detection of RL-SIG and NGV RX procedure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60CCC-A44F-4844-858A-E99C4E792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A6ED4-891C-452E-A8D2-2225601C47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/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TXTIME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/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NonHTLength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aSymbolLength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𝑂𝑃𝑆</m:t>
                          </m:r>
                        </m:sub>
                      </m:sSub>
                    </m:oMath>
                  </m:oMathPara>
                </a14:m>
                <a:endParaRPr lang="en-US" sz="18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PHYserviceLength</m:t>
                            </m:r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PHYConvoltionalTabilLength</m:t>
                            </m:r>
                          </m:num>
                          <m:den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7DDB2CAD-D0AF-48A6-844C-F7885F500486}"/>
              </a:ext>
            </a:extLst>
          </p:cNvPr>
          <p:cNvSpPr/>
          <p:nvPr/>
        </p:nvSpPr>
        <p:spPr>
          <a:xfrm>
            <a:off x="5639193" y="4482727"/>
            <a:ext cx="3099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i="1" baseline="-25000" dirty="0">
                <a:solidFill>
                  <a:schemeClr val="tx1"/>
                </a:solidFill>
              </a:rPr>
              <a:t>OPS </a:t>
            </a:r>
            <a:r>
              <a:rPr lang="en-US" sz="1200" dirty="0">
                <a:solidFill>
                  <a:schemeClr val="tx1"/>
                </a:solidFill>
              </a:rPr>
              <a:t>: the number of octets transmitted 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during a period of </a:t>
            </a:r>
            <a:r>
              <a:rPr lang="en-US" sz="1200" dirty="0" err="1">
                <a:solidFill>
                  <a:schemeClr val="tx1"/>
                </a:solidFill>
              </a:rPr>
              <a:t>aSymbolLength</a:t>
            </a:r>
            <a:r>
              <a:rPr lang="en-US" sz="1200" dirty="0">
                <a:solidFill>
                  <a:schemeClr val="tx1"/>
                </a:solidFill>
              </a:rPr>
              <a:t> at 3 Mbps</a:t>
            </a:r>
          </a:p>
        </p:txBody>
      </p:sp>
    </p:spTree>
    <p:extLst>
      <p:ext uri="{BB962C8B-B14F-4D97-AF65-F5344CB8AC3E}">
        <p14:creationId xmlns:p14="http://schemas.microsoft.com/office/powerpoint/2010/main" val="97564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A59F-606D-4CE7-A4B8-471A4DE4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B13D-908C-4CB7-AD86-A8B4843E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 computation on number of </a:t>
            </a:r>
            <a:r>
              <a:rPr lang="en-US" sz="2000" dirty="0" err="1"/>
              <a:t>midamble</a:t>
            </a:r>
            <a:r>
              <a:rPr lang="en-US" sz="2000" dirty="0"/>
              <a:t> periods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i="1" dirty="0"/>
              <a:t> </a:t>
            </a:r>
            <a:endParaRPr lang="en-US" sz="2000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multiple options, receiver may choose whatever more feasible for its implementation, e.g.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Condition needs to be specified depending on whether to support a </a:t>
            </a:r>
            <a:r>
              <a:rPr lang="en-US" sz="1800" dirty="0" err="1"/>
              <a:t>Midamble</a:t>
            </a:r>
            <a:r>
              <a:rPr lang="en-US" sz="1800" dirty="0"/>
              <a:t> control information in NGV-SIG.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Equation above is when </a:t>
            </a:r>
            <a:r>
              <a:rPr lang="en-US" sz="1600" dirty="0" err="1"/>
              <a:t>Midamble</a:t>
            </a:r>
            <a:r>
              <a:rPr lang="en-US" sz="1600" dirty="0"/>
              <a:t>(s) are present.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F846B-38A7-4A67-B0AF-FB7DB4946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B85A-2ACB-4052-B962-893D0A1D44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/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×8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/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91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E52E-5388-4DE3-84EC-69E708F0E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679D-03DE-479C-80D4-CFA197D9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</a:t>
            </a:r>
            <a:r>
              <a:rPr lang="en-US" i="1" dirty="0"/>
              <a:t>N</a:t>
            </a:r>
            <a:r>
              <a:rPr lang="en-US" i="1" baseline="-25000" dirty="0"/>
              <a:t>SYM,RX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LDPC Extra OFDM symbol field (TBD) in NGV-SIG,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RXTIME</a:t>
            </a:r>
            <a:endParaRPr lang="en-US" i="1" baseline="-25000" dirty="0"/>
          </a:p>
          <a:p>
            <a:pPr marL="0" indent="0"/>
            <a:r>
              <a:rPr lang="en-US" i="1" baseline="-25000" dirty="0"/>
              <a:t> 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3935F-A367-4EF7-87A2-4F93C1B518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55E4-2538-4262-9238-57767FF096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/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blipFill>
                <a:blip r:embed="rId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/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TBD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/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69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PHY parameters (L-LENGTH and TXTIME) and Rx PHY parameters (RXTIME,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baseline="-25000" dirty="0"/>
              <a:t>,</a:t>
            </a:r>
            <a:r>
              <a:rPr lang="en-US" i="1" baseline="-25000" dirty="0"/>
              <a:t>RX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i="1" baseline="-25000" dirty="0"/>
              <a:t>MA,RX</a:t>
            </a:r>
            <a:r>
              <a:rPr lang="en-US" dirty="0"/>
              <a:t>) are described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TBD remained, more consideration is required to be completed.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𝑅𝐿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326" r="-394286" b="-86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104762" r="-394286" b="-7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00000" r="-394286" b="-6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07143" r="-394286" b="-57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97674" r="-394286" b="-4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97674" r="-394286" b="-3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11905" r="-394286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95349" r="-394286" b="-167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88571" r="-394286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/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  <a:blipFill>
                <a:blip r:embed="rId3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/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58B2D9E-F869-4264-B340-DD53F7F1CEF1}"/>
              </a:ext>
            </a:extLst>
          </p:cNvPr>
          <p:cNvSpPr txBox="1"/>
          <p:nvPr/>
        </p:nvSpPr>
        <p:spPr>
          <a:xfrm>
            <a:off x="6994829" y="3686182"/>
            <a:ext cx="1924437" cy="189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9489B4-FE70-44AF-93DA-5D84ED5533A5}"/>
              </a:ext>
            </a:extLst>
          </p:cNvPr>
          <p:cNvSpPr txBox="1"/>
          <p:nvPr/>
        </p:nvSpPr>
        <p:spPr>
          <a:xfrm>
            <a:off x="2667000" y="382415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41065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prefer for TBD in equation below?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 :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 : 2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TXTIME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8869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53977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19568</TotalTime>
  <Words>1147</Words>
  <Application>Microsoft Office PowerPoint</Application>
  <PresentationFormat>On-screen Show (4:3)</PresentationFormat>
  <Paragraphs>231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Wingdings</vt:lpstr>
      <vt:lpstr>Office Theme</vt:lpstr>
      <vt:lpstr>Midamble Design continued</vt:lpstr>
      <vt:lpstr>Background</vt:lpstr>
      <vt:lpstr>TXTIME</vt:lpstr>
      <vt:lpstr>LENGTH field in L-SIG and RL-SIG</vt:lpstr>
      <vt:lpstr>RX PHY parameter 1/2</vt:lpstr>
      <vt:lpstr>RX PHY parameter 2/2</vt:lpstr>
      <vt:lpstr>Summary</vt:lpstr>
      <vt:lpstr>SP 1</vt:lpstr>
      <vt:lpstr>SP 2</vt:lpstr>
      <vt:lpstr>SP 3</vt:lpstr>
      <vt:lpstr>SP 4</vt:lpstr>
      <vt:lpstr>SP 5</vt:lpstr>
      <vt:lpstr>SP 6</vt:lpstr>
      <vt:lpstr>SP 7</vt:lpstr>
      <vt:lpstr>Reference</vt:lpstr>
      <vt:lpstr>APPENDIX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1292</cp:revision>
  <cp:lastPrinted>2019-05-09T18:43:43Z</cp:lastPrinted>
  <dcterms:created xsi:type="dcterms:W3CDTF">2016-07-23T21:44:38Z</dcterms:created>
  <dcterms:modified xsi:type="dcterms:W3CDTF">2020-01-11T00:17:48Z</dcterms:modified>
</cp:coreProperties>
</file>