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317" r:id="rId3"/>
    <p:sldId id="427" r:id="rId4"/>
    <p:sldId id="365" r:id="rId5"/>
    <p:sldId id="428" r:id="rId6"/>
    <p:sldId id="429" r:id="rId7"/>
    <p:sldId id="295" r:id="rId8"/>
    <p:sldId id="430" r:id="rId9"/>
    <p:sldId id="434" r:id="rId10"/>
    <p:sldId id="355" r:id="rId11"/>
    <p:sldId id="431" r:id="rId12"/>
    <p:sldId id="432" r:id="rId13"/>
    <p:sldId id="435" r:id="rId14"/>
    <p:sldId id="329" r:id="rId15"/>
    <p:sldId id="433" r:id="rId16"/>
    <p:sldId id="288" r:id="rId17"/>
    <p:sldId id="289" r:id="rId18"/>
    <p:sldId id="290" r:id="rId19"/>
  </p:sldIdLst>
  <p:sldSz cx="9144000" cy="6858000" type="screen4x3"/>
  <p:notesSz cx="6950075" cy="92360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6" userDrawn="1">
          <p15:clr>
            <a:srgbClr val="A4A3A4"/>
          </p15:clr>
        </p15:guide>
        <p15:guide id="2" pos="216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22" autoAdjust="0"/>
    <p:restoredTop sz="94660"/>
  </p:normalViewPr>
  <p:slideViewPr>
    <p:cSldViewPr>
      <p:cViewPr varScale="1">
        <p:scale>
          <a:sx n="101" d="100"/>
          <a:sy n="101" d="100"/>
        </p:scale>
        <p:origin x="258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17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6"/>
        <p:guide pos="216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467" y="1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467" y="8773167"/>
            <a:ext cx="3012018" cy="4613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1" y="1"/>
            <a:ext cx="6950075" cy="92360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53301" y="96375"/>
            <a:ext cx="641227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5548" y="96375"/>
            <a:ext cx="827390" cy="2101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3163" y="698500"/>
            <a:ext cx="4602162" cy="34512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6040" y="4387374"/>
            <a:ext cx="5096404" cy="41551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70079" y="8942215"/>
            <a:ext cx="924448" cy="1801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30003" y="8942215"/>
            <a:ext cx="512346" cy="3617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68" y="894221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5558" y="8940636"/>
            <a:ext cx="5498961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9183" y="295443"/>
            <a:ext cx="5651710" cy="157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6756" y="698315"/>
            <a:ext cx="4636566" cy="345207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6041" y="4387374"/>
            <a:ext cx="5097994" cy="424992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763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Yujin Noh, Newracom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802.11-19/1863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9368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Nov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err="1"/>
              <a:t>Midamble</a:t>
            </a:r>
            <a:r>
              <a:rPr lang="en-GB" sz="2800" dirty="0"/>
              <a:t> Design continued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30407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7422434"/>
              </p:ext>
            </p:extLst>
          </p:nvPr>
        </p:nvGraphicFramePr>
        <p:xfrm>
          <a:off x="655320" y="3440844"/>
          <a:ext cx="81534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23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8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Yujin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yujin.noh</a:t>
                      </a:r>
                      <a:r>
                        <a:rPr lang="en-US" sz="1100" b="0" baseline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</a:t>
                      </a: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newracom.com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latin typeface="+mn-lt"/>
                          <a:ea typeface="Times New Roman"/>
                          <a:cs typeface="Arial"/>
                        </a:rPr>
                        <a:t>Sichan Noh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>
                          <a:latin typeface="Times New Roman"/>
                          <a:ea typeface="Times New Roman"/>
                          <a:cs typeface="Arial"/>
                        </a:rPr>
                        <a:t>Newratek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sc.noh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 at newratek.com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Footer Placeholder 9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7939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/>
              <p:nvPr/>
            </p:nvSpPr>
            <p:spPr>
              <a:xfrm>
                <a:off x="1908175" y="3318695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TXTIME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3318695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1AD8361-2B0E-4F8E-8A65-A9B4C29448E0}"/>
              </a:ext>
            </a:extLst>
          </p:cNvPr>
          <p:cNvSpPr txBox="1"/>
          <p:nvPr/>
        </p:nvSpPr>
        <p:spPr>
          <a:xfrm>
            <a:off x="3590925" y="4583768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 L_LENGTH is the value indicated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           by the LENGTH field of the L-SIG field and RL-SIG field</a:t>
            </a:r>
          </a:p>
        </p:txBody>
      </p:sp>
    </p:spTree>
    <p:extLst>
      <p:ext uri="{BB962C8B-B14F-4D97-AF65-F5344CB8AC3E}">
        <p14:creationId xmlns:p14="http://schemas.microsoft.com/office/powerpoint/2010/main" val="1127575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7895D-E576-434D-A547-94FC91CBCE20}"/>
                  </a:ext>
                </a:extLst>
              </p:cNvPr>
              <p:cNvSpPr/>
              <p:nvPr/>
            </p:nvSpPr>
            <p:spPr>
              <a:xfrm>
                <a:off x="685800" y="3167945"/>
                <a:ext cx="7466468" cy="943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LEGNTH</m:t>
                                      </m:r>
                                      <m: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20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4A47895D-E576-434D-A547-94FC91CBCE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167945"/>
                <a:ext cx="7466468" cy="943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5B47C-8ABD-439F-ACD1-38F1252B7F4F}"/>
                  </a:ext>
                </a:extLst>
              </p:cNvPr>
              <p:cNvSpPr/>
              <p:nvPr/>
            </p:nvSpPr>
            <p:spPr>
              <a:xfrm>
                <a:off x="1295400" y="4412150"/>
                <a:ext cx="74664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where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𝑁𝐺𝑉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𝑃𝑅𝐸𝐴𝑀𝐵𝐿𝐸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×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AE5B47C-8ABD-439F-ACD1-38F1252B7F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412150"/>
                <a:ext cx="7466468" cy="646331"/>
              </a:xfrm>
              <a:prstGeom prst="rect">
                <a:avLst/>
              </a:prstGeom>
              <a:blipFill>
                <a:blip r:embed="rId3"/>
                <a:stretch>
                  <a:fillRect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6005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059901-7099-4F0C-A48D-E1A84904087D}"/>
                  </a:ext>
                </a:extLst>
              </p:cNvPr>
              <p:cNvSpPr txBox="1"/>
              <p:nvPr/>
            </p:nvSpPr>
            <p:spPr>
              <a:xfrm>
                <a:off x="363067" y="3398058"/>
                <a:ext cx="841627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LENGTH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6059901-7099-4F0C-A48D-E1A849040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67" y="3398058"/>
                <a:ext cx="8416278" cy="553228"/>
              </a:xfrm>
              <a:prstGeom prst="rect">
                <a:avLst/>
              </a:prstGeom>
              <a:blipFill>
                <a:blip r:embed="rId2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0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D01BBDC-74E1-4016-8EF2-CCDFA3C3C79D}"/>
                  </a:ext>
                </a:extLst>
              </p:cNvPr>
              <p:cNvSpPr/>
              <p:nvPr/>
            </p:nvSpPr>
            <p:spPr>
              <a:xfrm>
                <a:off x="1083018" y="3555687"/>
                <a:ext cx="6523939" cy="55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RXTIME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TBD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+</a:t>
                </a:r>
                <a:r>
                  <a:rPr lang="en-US" sz="2000" kern="1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D01BBDC-74E1-4016-8EF2-CCDFA3C3C7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018" y="3555687"/>
                <a:ext cx="6523939" cy="557525"/>
              </a:xfrm>
              <a:prstGeom prst="rect">
                <a:avLst/>
              </a:prstGeom>
              <a:blipFill>
                <a:blip r:embed="rId2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2258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[1] 11-19/1472 NGV </a:t>
            </a:r>
            <a:r>
              <a:rPr lang="en-US" sz="2000" dirty="0" err="1"/>
              <a:t>Midamble</a:t>
            </a:r>
            <a:r>
              <a:rPr lang="en-US" sz="2000" dirty="0"/>
              <a:t> Design </a:t>
            </a:r>
            <a:r>
              <a:rPr lang="en-US" sz="2000" dirty="0" err="1"/>
              <a:t>Followup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[2] 11-19/1152 NGV Compressed </a:t>
            </a:r>
            <a:r>
              <a:rPr lang="en-US" sz="2000" dirty="0" err="1"/>
              <a:t>Midamble</a:t>
            </a:r>
            <a:r>
              <a:rPr lang="en-US" sz="2000" dirty="0"/>
              <a:t> in NGV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[3] 11-19/1151 NGV </a:t>
            </a:r>
            <a:r>
              <a:rPr lang="en-US" sz="2000" dirty="0" err="1"/>
              <a:t>Midamble</a:t>
            </a:r>
            <a:r>
              <a:rPr lang="en-US" sz="2000" dirty="0"/>
              <a:t> in NGV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[4] </a:t>
            </a:r>
            <a:r>
              <a:rPr lang="en-US" sz="2000" dirty="0"/>
              <a:t>11-19/1073 NGV </a:t>
            </a:r>
            <a:r>
              <a:rPr lang="en-US" sz="2000" dirty="0" err="1"/>
              <a:t>NGV</a:t>
            </a:r>
            <a:r>
              <a:rPr lang="en-US" sz="2000" dirty="0"/>
              <a:t> </a:t>
            </a:r>
            <a:r>
              <a:rPr lang="en-US" sz="2000" dirty="0" err="1"/>
              <a:t>Midamble</a:t>
            </a:r>
            <a:r>
              <a:rPr lang="en-US" sz="2000" dirty="0"/>
              <a:t> Period Choice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[5] </a:t>
            </a:r>
            <a:r>
              <a:rPr lang="en-US" sz="2000" dirty="0"/>
              <a:t>11-19/685 NGV </a:t>
            </a:r>
            <a:r>
              <a:rPr lang="en-US" sz="2000" dirty="0" err="1"/>
              <a:t>Midamble</a:t>
            </a:r>
            <a:r>
              <a:rPr lang="en-US" sz="2000" dirty="0"/>
              <a:t> Compression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[6] </a:t>
            </a:r>
            <a:r>
              <a:rPr lang="en-US" sz="2000" dirty="0"/>
              <a:t>11-19/740 Performance evaluation of </a:t>
            </a:r>
            <a:r>
              <a:rPr lang="en-US" sz="2000" dirty="0" err="1"/>
              <a:t>Midamble</a:t>
            </a:r>
            <a:endParaRPr lang="en-US" altLang="ko-KR" sz="2000" dirty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  <a:ea typeface="굴림" panose="020B0600000101010101" pitchFamily="50" charset="-127"/>
              </a:rPr>
              <a:t>[7] 1</a:t>
            </a:r>
            <a:r>
              <a:rPr lang="en-US" sz="2000" dirty="0"/>
              <a:t>1-19/0514 Motion Booklet for IEEE 802.11 </a:t>
            </a:r>
            <a:r>
              <a:rPr lang="en-US" sz="2000" dirty="0" err="1"/>
              <a:t>TGbd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[8] 11/17/1320 </a:t>
            </a:r>
            <a:r>
              <a:rPr lang="en-GB" sz="2000" i="1" dirty="0"/>
              <a:t>N</a:t>
            </a:r>
            <a:r>
              <a:rPr lang="en-GB" sz="2000" i="1" baseline="-25000" dirty="0"/>
              <a:t>SYM</a:t>
            </a:r>
            <a:r>
              <a:rPr lang="en-GB" sz="2000" dirty="0"/>
              <a:t> and </a:t>
            </a:r>
            <a:r>
              <a:rPr lang="en-GB" sz="2000" i="1" dirty="0"/>
              <a:t>T</a:t>
            </a:r>
            <a:r>
              <a:rPr lang="en-GB" sz="2000" i="1" baseline="-25000" dirty="0"/>
              <a:t>PE</a:t>
            </a:r>
            <a:r>
              <a:rPr lang="en-GB" sz="2000" i="1" dirty="0"/>
              <a:t> </a:t>
            </a:r>
            <a:r>
              <a:rPr lang="en-GB" sz="2000" dirty="0"/>
              <a:t>at RX side for </a:t>
            </a:r>
            <a:r>
              <a:rPr lang="en-GB" sz="2000" dirty="0" err="1"/>
              <a:t>Midamble</a:t>
            </a:r>
            <a:r>
              <a:rPr lang="en-GB" sz="2000" dirty="0"/>
              <a:t> design – Follow up</a:t>
            </a:r>
            <a:endParaRPr lang="en-US" sz="2000" dirty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325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4CA68-3CCA-4A54-BA07-13FC7A0AC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1B4BC-0908-40BE-8D47-8604A6B037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2452A-E7DC-4918-A46D-6C9CE8EB4D2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Yujin Noh, Newracom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BAB5D7-C0C5-4357-B31C-95B9FD30BB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8189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5987"/>
            <a:ext cx="7770813" cy="4113213"/>
          </a:xfrm>
        </p:spPr>
        <p:txBody>
          <a:bodyPr/>
          <a:lstStyle/>
          <a:p>
            <a:r>
              <a:rPr lang="en-US" sz="2000" dirty="0"/>
              <a:t>Step 1) Equation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dirty="0"/>
              <a:t> on slide 1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Step 2) Equation of </a:t>
            </a:r>
            <a:r>
              <a:rPr lang="en-US" sz="2000" i="1" dirty="0"/>
              <a:t>N</a:t>
            </a:r>
            <a:r>
              <a:rPr lang="en-US" sz="2000" i="1" baseline="-25000" dirty="0"/>
              <a:t>SYM,RX</a:t>
            </a:r>
            <a:r>
              <a:rPr lang="en-US" sz="2000" i="1" dirty="0"/>
              <a:t> </a:t>
            </a:r>
            <a:r>
              <a:rPr lang="en-US" sz="2000" dirty="0"/>
              <a:t>on slide 6 except </a:t>
            </a:r>
            <a:r>
              <a:rPr lang="en-US" sz="2000" i="1" dirty="0"/>
              <a:t>N</a:t>
            </a:r>
            <a:r>
              <a:rPr lang="en-US" sz="2000" i="1" baseline="-25000" dirty="0"/>
              <a:t>MA,RX</a:t>
            </a:r>
            <a:r>
              <a:rPr lang="en-US" sz="2000" dirty="0"/>
              <a:t> is replaced with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Step 3) by Step 1) and Step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1398796" y="1455406"/>
                <a:ext cx="2020887" cy="5159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−1−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796" y="1455406"/>
                <a:ext cx="2020887" cy="51593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3270225" y="1485333"/>
            <a:ext cx="3433419" cy="307777"/>
            <a:chOff x="3588229" y="2590468"/>
            <a:chExt cx="2083780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8"/>
                <p:cNvSpPr txBox="1"/>
                <p:nvPr/>
              </p:nvSpPr>
              <p:spPr>
                <a:xfrm>
                  <a:off x="3926150" y="2590468"/>
                  <a:ext cx="868362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9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6150" y="2590468"/>
                  <a:ext cx="868362" cy="228600"/>
                </a:xfrm>
                <a:prstGeom prst="rect">
                  <a:avLst/>
                </a:prstGeom>
                <a:blipFill>
                  <a:blip r:embed="rId3"/>
                  <a:stretch>
                    <a:fillRect b="-297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TextBox 9"/>
            <p:cNvSpPr txBox="1"/>
            <p:nvPr/>
          </p:nvSpPr>
          <p:spPr>
            <a:xfrm>
              <a:off x="3588229" y="2590468"/>
              <a:ext cx="208378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Where                              , n</a:t>
              </a:r>
              <a:r>
                <a:rPr lang="en-US" sz="1400" baseline="-25000" dirty="0">
                  <a:solidFill>
                    <a:schemeClr val="tx1"/>
                  </a:solidFill>
                </a:rPr>
                <a:t>0</a:t>
              </a:r>
              <a:r>
                <a:rPr lang="en-US" sz="1400" dirty="0">
                  <a:solidFill>
                    <a:schemeClr val="tx1"/>
                  </a:solidFill>
                </a:rPr>
                <a:t> is an integer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1"/>
              <p:cNvSpPr txBox="1"/>
              <p:nvPr/>
            </p:nvSpPr>
            <p:spPr>
              <a:xfrm>
                <a:off x="1267898" y="2817639"/>
                <a:ext cx="7770812" cy="557213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𝑅𝐸𝐴𝑀𝐵𝐿𝐸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2" name="Object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7898" y="2817639"/>
                <a:ext cx="7770812" cy="5572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6636282" y="3657600"/>
            <a:ext cx="1669518" cy="307777"/>
            <a:chOff x="6035678" y="4212995"/>
            <a:chExt cx="914400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Object 12"/>
                <p:cNvSpPr txBox="1"/>
                <p:nvPr/>
              </p:nvSpPr>
              <p:spPr>
                <a:xfrm>
                  <a:off x="6349441" y="4219452"/>
                  <a:ext cx="571500" cy="1778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3" name="Object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9441" y="4219452"/>
                  <a:ext cx="571500" cy="177800"/>
                </a:xfrm>
                <a:prstGeom prst="rect">
                  <a:avLst/>
                </a:prstGeom>
                <a:blipFill>
                  <a:blip r:embed="rId5"/>
                  <a:stretch>
                    <a:fillRect b="-6206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6035678" y="4212995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where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Object 16"/>
              <p:cNvSpPr txBox="1"/>
              <p:nvPr/>
            </p:nvSpPr>
            <p:spPr>
              <a:xfrm>
                <a:off x="395521" y="3984759"/>
                <a:ext cx="7088875" cy="603201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17" name="Object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21" y="3984759"/>
                <a:ext cx="7088875" cy="60320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>
            <a:cxnSpLocks/>
          </p:cNvCxnSpPr>
          <p:nvPr/>
        </p:nvCxnSpPr>
        <p:spPr bwMode="auto">
          <a:xfrm>
            <a:off x="2362200" y="1639222"/>
            <a:ext cx="4923542" cy="140877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0"/>
              <p:cNvSpPr txBox="1"/>
              <p:nvPr/>
            </p:nvSpPr>
            <p:spPr>
              <a:xfrm>
                <a:off x="457200" y="4665317"/>
                <a:ext cx="8591547" cy="96395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</m:sub>
                      </m:sSub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𝑀𝐴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+1+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665317"/>
                <a:ext cx="8591547" cy="9639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ject 23"/>
              <p:cNvSpPr txBox="1"/>
              <p:nvPr/>
            </p:nvSpPr>
            <p:spPr>
              <a:xfrm>
                <a:off x="1390155" y="5524586"/>
                <a:ext cx="5484813" cy="8207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_</m:t>
                              </m:r>
                              <m:r>
                                <m:rPr>
                                  <m:nor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LENGTH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TBD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𝑃𝑅𝐸𝐴𝑀𝐵𝑙𝐸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+1+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𝑁𝐺𝑉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𝐿𝑇𝐹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4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0155" y="5524586"/>
                <a:ext cx="5484813" cy="8207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41718" y="5568619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088800" y="5772736"/>
            <a:ext cx="12859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(Equation x)</a:t>
            </a:r>
          </a:p>
        </p:txBody>
      </p:sp>
    </p:spTree>
    <p:extLst>
      <p:ext uri="{BB962C8B-B14F-4D97-AF65-F5344CB8AC3E}">
        <p14:creationId xmlns:p14="http://schemas.microsoft.com/office/powerpoint/2010/main" val="2593860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0813" cy="4113213"/>
          </a:xfrm>
        </p:spPr>
        <p:txBody>
          <a:bodyPr/>
          <a:lstStyle/>
          <a:p>
            <a:r>
              <a:rPr lang="en-US" sz="2000" dirty="0"/>
              <a:t>Step 4) find minimum value and maximum value of (Equation x) to find the boundary 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grpSp>
        <p:nvGrpSpPr>
          <p:cNvPr id="33" name="Group 32"/>
          <p:cNvGrpSpPr/>
          <p:nvPr/>
        </p:nvGrpSpPr>
        <p:grpSpPr>
          <a:xfrm>
            <a:off x="912017" y="2146623"/>
            <a:ext cx="7319966" cy="1097640"/>
            <a:chOff x="1066800" y="2320361"/>
            <a:chExt cx="5622685" cy="654873"/>
          </a:xfrm>
        </p:grpSpPr>
        <p:grpSp>
          <p:nvGrpSpPr>
            <p:cNvPr id="7" name="Group 6"/>
            <p:cNvGrpSpPr/>
            <p:nvPr/>
          </p:nvGrpSpPr>
          <p:grpSpPr>
            <a:xfrm>
              <a:off x="1066800" y="2320361"/>
              <a:ext cx="2398277" cy="315313"/>
              <a:chOff x="1143000" y="2278464"/>
              <a:chExt cx="2398277" cy="315313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1143000" y="22860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Assuming 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Object 1"/>
                  <p:cNvSpPr txBox="1"/>
                  <p:nvPr/>
                </p:nvSpPr>
                <p:spPr>
                  <a:xfrm>
                    <a:off x="1788677" y="2278464"/>
                    <a:ext cx="1752600" cy="228600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=0,</m:t>
                          </m:r>
                          <m:sSub>
                            <m:sSub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=0</m:t>
                          </m:r>
                        </m:oMath>
                      </m:oMathPara>
                    </a14:m>
                    <a:endParaRPr lang="en-US" sz="1400" dirty="0"/>
                  </a:p>
                </p:txBody>
              </p:sp>
            </mc:Choice>
            <mc:Fallback xmlns="">
              <p:sp>
                <p:nvSpPr>
                  <p:cNvPr id="2" name="Object 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88677" y="2278464"/>
                    <a:ext cx="1752600" cy="228600"/>
                  </a:xfrm>
                  <a:prstGeom prst="rect">
                    <a:avLst/>
                  </a:prstGeom>
                  <a:blipFill>
                    <a:blip r:embed="rId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Object 5"/>
                <p:cNvSpPr txBox="1"/>
                <p:nvPr/>
              </p:nvSpPr>
              <p:spPr>
                <a:xfrm>
                  <a:off x="1682510" y="2502126"/>
                  <a:ext cx="5006975" cy="47310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𝑈𝑝𝑝𝑒𝑟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 b="0" i="0" smtClean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6" name="Object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82510" y="2502126"/>
                  <a:ext cx="5006975" cy="473108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2" name="Group 31"/>
          <p:cNvGrpSpPr/>
          <p:nvPr/>
        </p:nvGrpSpPr>
        <p:grpSpPr>
          <a:xfrm>
            <a:off x="838200" y="3281341"/>
            <a:ext cx="6895346" cy="1167324"/>
            <a:chOff x="1115292" y="3276600"/>
            <a:chExt cx="6051435" cy="1167324"/>
          </a:xfrm>
        </p:grpSpPr>
        <p:sp>
          <p:nvSpPr>
            <p:cNvPr id="23" name="TextBox 22"/>
            <p:cNvSpPr txBox="1"/>
            <p:nvPr/>
          </p:nvSpPr>
          <p:spPr>
            <a:xfrm>
              <a:off x="1115292" y="3276600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Assuming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bject 29"/>
                <p:cNvSpPr txBox="1"/>
                <p:nvPr/>
              </p:nvSpPr>
              <p:spPr>
                <a:xfrm>
                  <a:off x="1894282" y="3318700"/>
                  <a:ext cx="1772528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=1,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sz="1400"/>
                </a:p>
              </p:txBody>
            </p:sp>
          </mc:Choice>
          <mc:Fallback xmlns="">
            <p:sp>
              <p:nvSpPr>
                <p:cNvPr id="30" name="Object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94282" y="3318700"/>
                  <a:ext cx="1772528" cy="228600"/>
                </a:xfrm>
                <a:prstGeom prst="rect">
                  <a:avLst/>
                </a:prstGeom>
                <a:blipFill>
                  <a:blip r:embed="rId4"/>
                  <a:stretch>
                    <a:fillRect b="-28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bject 30"/>
                <p:cNvSpPr txBox="1"/>
                <p:nvPr/>
              </p:nvSpPr>
              <p:spPr>
                <a:xfrm>
                  <a:off x="1815264" y="3685099"/>
                  <a:ext cx="5351463" cy="75882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𝐿𝑜𝑤𝑒𝑟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×4−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1" name="Object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15264" y="3685099"/>
                  <a:ext cx="5351463" cy="75882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4" name="Group 33"/>
          <p:cNvGrpSpPr/>
          <p:nvPr/>
        </p:nvGrpSpPr>
        <p:grpSpPr>
          <a:xfrm>
            <a:off x="638181" y="1676400"/>
            <a:ext cx="2840099" cy="307777"/>
            <a:chOff x="3549218" y="2590468"/>
            <a:chExt cx="1873497" cy="30777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Object 34"/>
                <p:cNvSpPr txBox="1"/>
                <p:nvPr/>
              </p:nvSpPr>
              <p:spPr>
                <a:xfrm>
                  <a:off x="3924115" y="2599898"/>
                  <a:ext cx="1498600" cy="22860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0≤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−1, 0≤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35" name="Object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24115" y="2599898"/>
                  <a:ext cx="1498600" cy="228600"/>
                </a:xfrm>
                <a:prstGeom prst="rect">
                  <a:avLst/>
                </a:prstGeom>
                <a:blipFill>
                  <a:blip r:embed="rId6"/>
                  <a:stretch>
                    <a:fillRect b="-2973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TextBox 35"/>
            <p:cNvSpPr txBox="1"/>
            <p:nvPr/>
          </p:nvSpPr>
          <p:spPr>
            <a:xfrm>
              <a:off x="3549218" y="2590468"/>
              <a:ext cx="9144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Given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06387" y="4940805"/>
            <a:ext cx="8529638" cy="1209674"/>
            <a:chOff x="277810" y="5018743"/>
            <a:chExt cx="8529638" cy="120967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Object 39"/>
                <p:cNvSpPr txBox="1"/>
                <p:nvPr/>
              </p:nvSpPr>
              <p:spPr>
                <a:xfrm>
                  <a:off x="277810" y="5018743"/>
                  <a:ext cx="3727450" cy="62865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d>
                              <m:d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0" name="Object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810" y="5018743"/>
                  <a:ext cx="3727450" cy="628650"/>
                </a:xfrm>
                <a:prstGeom prst="rect">
                  <a:avLst/>
                </a:prstGeom>
                <a:blipFill>
                  <a:blip r:embed="rId7"/>
                  <a:stretch>
                    <a:fillRect r="-1911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Object 40"/>
                <p:cNvSpPr txBox="1"/>
                <p:nvPr/>
              </p:nvSpPr>
              <p:spPr>
                <a:xfrm>
                  <a:off x="4129085" y="5488642"/>
                  <a:ext cx="4678363" cy="73977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sz="14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nor/>
                                  </m:rPr>
                                  <a:rPr lang="en-US" sz="1400" i="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1400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TBD</m:t>
                                </m:r>
                              </m:num>
                              <m:den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×</m:t>
                            </m:r>
                            <m:r>
                              <a:rPr lang="en-US" sz="14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𝑃𝑅𝐸𝐴𝑀𝐵𝐿𝐸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41" name="Object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9085" y="5488642"/>
                  <a:ext cx="4678363" cy="739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1785235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2187"/>
            <a:ext cx="7770813" cy="4113213"/>
          </a:xfrm>
        </p:spPr>
        <p:txBody>
          <a:bodyPr/>
          <a:lstStyle/>
          <a:p>
            <a:r>
              <a:rPr lang="en-US" sz="2000" dirty="0"/>
              <a:t>Step 5) check (                                 ) to see the range of </a:t>
            </a: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sz="2000" dirty="0">
                <a:sym typeface="Wingdings" panose="05000000000000000000" pitchFamily="2" charset="2"/>
              </a:rPr>
              <a:t>Given                                             ,                                                   since </a:t>
            </a:r>
            <a:r>
              <a:rPr lang="en-US" sz="2000" i="1" dirty="0"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ym typeface="Wingdings" panose="05000000000000000000" pitchFamily="2" charset="2"/>
              </a:rPr>
              <a:t>MA</a:t>
            </a:r>
            <a:r>
              <a:rPr lang="en-US" sz="2000" i="1" dirty="0">
                <a:sym typeface="Wingdings" panose="05000000000000000000" pitchFamily="2" charset="2"/>
              </a:rPr>
              <a:t> </a:t>
            </a:r>
            <a:r>
              <a:rPr lang="en-US" sz="2000" dirty="0">
                <a:sym typeface="Wingdings" panose="05000000000000000000" pitchFamily="2" charset="2"/>
              </a:rPr>
              <a:t>is supposed to be a positive integer, 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N</a:t>
            </a:r>
            <a:r>
              <a:rPr lang="en-US" sz="2000" i="1" baseline="-25000" dirty="0">
                <a:solidFill>
                  <a:schemeClr val="tx1"/>
                </a:solidFill>
                <a:sym typeface="Wingdings" panose="05000000000000000000" pitchFamily="2" charset="2"/>
              </a:rPr>
              <a:t>MA</a:t>
            </a:r>
            <a:r>
              <a:rPr lang="en-US" sz="2000" i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000" dirty="0">
                <a:solidFill>
                  <a:schemeClr val="tx1"/>
                </a:solidFill>
                <a:sym typeface="Wingdings" panose="05000000000000000000" pitchFamily="2" charset="2"/>
              </a:rPr>
              <a:t>should be the only one positive integer between </a:t>
            </a:r>
            <a:r>
              <a:rPr lang="en-US" sz="2000" i="1" dirty="0" err="1">
                <a:solidFill>
                  <a:schemeClr val="tx1"/>
                </a:solidFill>
              </a:rPr>
              <a:t>N</a:t>
            </a:r>
            <a:r>
              <a:rPr lang="en-US" sz="2000" i="1" baseline="-25000" dirty="0" err="1">
                <a:solidFill>
                  <a:schemeClr val="tx1"/>
                </a:solidFill>
              </a:rPr>
              <a:t>MA,Upper</a:t>
            </a:r>
            <a:r>
              <a:rPr lang="en-US" sz="2000" dirty="0">
                <a:solidFill>
                  <a:schemeClr val="tx1"/>
                </a:solidFill>
              </a:rPr>
              <a:t> and </a:t>
            </a:r>
            <a:r>
              <a:rPr lang="en-US" sz="2000" i="1" dirty="0" err="1">
                <a:solidFill>
                  <a:schemeClr val="tx1"/>
                </a:solidFill>
              </a:rPr>
              <a:t>N</a:t>
            </a:r>
            <a:r>
              <a:rPr lang="en-US" sz="2000" i="1" baseline="-25000" dirty="0" err="1">
                <a:solidFill>
                  <a:schemeClr val="tx1"/>
                </a:solidFill>
              </a:rPr>
              <a:t>MA,Lower</a:t>
            </a:r>
            <a:r>
              <a:rPr lang="en-US" sz="2000" i="1" baseline="-25000" dirty="0">
                <a:solidFill>
                  <a:schemeClr val="tx1"/>
                </a:solidFill>
              </a:rPr>
              <a:t>.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sz="2000" i="1" dirty="0"/>
              <a:t>N</a:t>
            </a:r>
            <a:r>
              <a:rPr lang="en-US" sz="2000" i="1" baseline="-25000" dirty="0"/>
              <a:t>MA</a:t>
            </a:r>
            <a:r>
              <a:rPr lang="en-US" sz="2000" i="1" dirty="0"/>
              <a:t> = </a:t>
            </a:r>
            <a:r>
              <a:rPr lang="en-US" sz="2000" dirty="0"/>
              <a:t>floor(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MA,Upper</a:t>
            </a:r>
            <a:r>
              <a:rPr lang="en-US" sz="2000" dirty="0"/>
              <a:t>) </a:t>
            </a:r>
            <a:r>
              <a:rPr lang="en-US" sz="2000" i="1" dirty="0"/>
              <a:t>= </a:t>
            </a:r>
            <a:r>
              <a:rPr lang="en-US" sz="2000" dirty="0"/>
              <a:t>ceil(</a:t>
            </a:r>
            <a:r>
              <a:rPr lang="en-US" sz="2000" i="1" dirty="0" err="1"/>
              <a:t>N</a:t>
            </a:r>
            <a:r>
              <a:rPr lang="en-US" sz="2000" i="1" baseline="-25000" dirty="0" err="1"/>
              <a:t>MA,Lower</a:t>
            </a:r>
            <a:r>
              <a:rPr lang="en-US" sz="2000" dirty="0"/>
              <a:t>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Object 18"/>
              <p:cNvSpPr txBox="1"/>
              <p:nvPr/>
            </p:nvSpPr>
            <p:spPr>
              <a:xfrm>
                <a:off x="1828800" y="2509258"/>
                <a:ext cx="3971925" cy="333375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1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d>
                        <m:d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𝑴𝑨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𝑼𝒑𝒑𝒆𝒓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1600" b="1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𝑵</m:t>
                              </m:r>
                            </m:e>
                            <m:sub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𝑴𝑨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16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𝑳𝒐𝒘𝒆𝒓</m:t>
                              </m:r>
                            </m:sub>
                          </m:sSub>
                          <m:r>
                            <a:rPr lang="en-US" sz="1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</m:e>
                      </m:d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9" name="Object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509258"/>
                <a:ext cx="3971925" cy="333375"/>
              </a:xfrm>
              <a:prstGeom prst="rect">
                <a:avLst/>
              </a:prstGeom>
              <a:blipFill>
                <a:blip r:embed="rId2"/>
                <a:stretch>
                  <a:fillRect b="-2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0"/>
              <p:cNvSpPr txBox="1"/>
              <p:nvPr/>
            </p:nvSpPr>
            <p:spPr>
              <a:xfrm>
                <a:off x="823913" y="4191000"/>
                <a:ext cx="6186487" cy="98583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LENGTH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 b="0" i="0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TBD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𝑁𝐺𝑉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𝐿𝑇𝐹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1" name="Object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913" y="4191000"/>
                <a:ext cx="6186487" cy="98583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Object 21"/>
              <p:cNvSpPr txBox="1"/>
              <p:nvPr/>
            </p:nvSpPr>
            <p:spPr>
              <a:xfrm>
                <a:off x="2438400" y="5116440"/>
                <a:ext cx="5591175" cy="96678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_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1400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LENGTH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40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TBD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en-US" sz="14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𝑁𝐺𝑉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n-US" sz="14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𝐿𝑇𝐹</m:t>
                                      </m:r>
                                    </m:sub>
                                  </m:s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</m:sub>
                              </m:sSub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⋅</m:t>
                              </m:r>
                              <m:sSub>
                                <m:sSub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2" name="Object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5116440"/>
                <a:ext cx="5591175" cy="9667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148997" y="1540735"/>
            <a:ext cx="5023914" cy="616892"/>
            <a:chOff x="1148997" y="1540735"/>
            <a:chExt cx="3291492" cy="61689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Object 14"/>
                <p:cNvSpPr txBox="1"/>
                <p:nvPr/>
              </p:nvSpPr>
              <p:spPr>
                <a:xfrm>
                  <a:off x="2508483" y="1540735"/>
                  <a:ext cx="1932006" cy="616892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sSub>
                                  <m:sSubPr>
                                    <m:ctrlP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𝑁𝐺𝑉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400" i="1">
                                        <a:solidFill>
                                          <a:srgbClr val="0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𝐿𝑇𝐹</m:t>
                                    </m:r>
                                  </m:sub>
                                </m:s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𝑁𝐺𝑉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400" i="1">
                                    <a:solidFill>
                                      <a:srgbClr val="000000"/>
                                    </a:solidFill>
                                    <a:latin typeface="Cambria Math" panose="02040503050406030204" pitchFamily="18" charset="0"/>
                                  </a:rPr>
                                  <m:t>𝑆𝑌𝑀</m:t>
                                </m:r>
                              </m:sub>
                            </m:sSub>
                          </m:den>
                        </m:f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&lt;1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15" name="Object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8483" y="1540735"/>
                  <a:ext cx="1932006" cy="61689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Object 1"/>
                <p:cNvSpPr txBox="1"/>
                <p:nvPr/>
              </p:nvSpPr>
              <p:spPr>
                <a:xfrm>
                  <a:off x="1148997" y="1700866"/>
                  <a:ext cx="1978025" cy="354013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𝑈𝑝𝑝𝑒𝑟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𝑀𝐴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14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𝐿𝑜𝑤𝑒𝑟</m:t>
                            </m:r>
                          </m:sub>
                        </m:sSub>
                        <m:r>
                          <a:rPr lang="en-US" sz="14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oMath>
                    </m:oMathPara>
                  </a14:m>
                  <a:endParaRPr lang="en-US" sz="1400" dirty="0"/>
                </a:p>
              </p:txBody>
            </p:sp>
          </mc:Choice>
          <mc:Fallback xmlns="">
            <p:sp>
              <p:nvSpPr>
                <p:cNvPr id="2" name="Object 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48997" y="1700866"/>
                  <a:ext cx="1978025" cy="35401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5"/>
              <p:cNvSpPr txBox="1"/>
              <p:nvPr/>
            </p:nvSpPr>
            <p:spPr>
              <a:xfrm>
                <a:off x="2317807" y="1003227"/>
                <a:ext cx="2286000" cy="354012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𝑴𝑨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𝑼𝒑𝒑𝒆𝒓</m:t>
                          </m:r>
                        </m:sub>
                      </m:sSub>
                      <m:r>
                        <a:rPr lang="en-US" sz="16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𝑵</m:t>
                          </m:r>
                        </m:e>
                        <m:sub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𝑴𝑨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𝑳𝒐𝒘𝒆𝒓</m:t>
                          </m:r>
                        </m:sub>
                      </m:sSub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16" name="Object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7807" y="1003227"/>
                <a:ext cx="2286000" cy="354012"/>
              </a:xfrm>
              <a:prstGeom prst="rect">
                <a:avLst/>
              </a:prstGeom>
              <a:blipFill>
                <a:blip r:embed="rId7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44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err="1"/>
                  <a:t>Midmables</a:t>
                </a:r>
                <a:r>
                  <a:rPr lang="en-US" sz="2000" dirty="0"/>
                  <a:t> in 11bd PPDU format is under discussion.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FRD&amp;SFD Motion #30 approved [1]-[6] 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The number of </a:t>
                </a:r>
                <a:r>
                  <a:rPr lang="en-US" sz="1600" dirty="0" err="1"/>
                  <a:t>midamble</a:t>
                </a:r>
                <a:r>
                  <a:rPr lang="en-US" sz="1600" dirty="0"/>
                  <a:t> periods, </a:t>
                </a:r>
                <a:r>
                  <a:rPr lang="en-US" sz="1600" i="1" dirty="0"/>
                  <a:t>N</a:t>
                </a:r>
                <a:r>
                  <a:rPr lang="en-US" sz="1600" i="1" baseline="-25000" dirty="0"/>
                  <a:t>MA</a:t>
                </a:r>
                <a:r>
                  <a:rPr lang="en-US" sz="1600" i="1" dirty="0"/>
                  <a:t> </a:t>
                </a:r>
                <a:r>
                  <a:rPr lang="en-US" sz="1600" dirty="0"/>
                  <a:t>[7]</a:t>
                </a:r>
                <a:endParaRPr lang="en-US" sz="1600" baseline="-25000" dirty="0"/>
              </a:p>
              <a:p>
                <a:pPr marL="914400" lvl="2" indent="0"/>
                <a:endParaRPr lang="en-US" sz="1600" i="1" dirty="0">
                  <a:latin typeface="Cambria Math" panose="02040503050406030204" pitchFamily="18" charset="0"/>
                </a:endParaRPr>
              </a:p>
              <a:p>
                <a:pPr marL="914400" lvl="2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Once </a:t>
                </a:r>
                <a:r>
                  <a:rPr lang="en-US" sz="2000" i="1" dirty="0"/>
                  <a:t>N</a:t>
                </a:r>
                <a:r>
                  <a:rPr lang="en-US" sz="2000" i="1" baseline="-25000" dirty="0"/>
                  <a:t>MA</a:t>
                </a:r>
                <a:r>
                  <a:rPr lang="en-US" sz="2000" dirty="0"/>
                  <a:t> determined at the TX side , corresponding equations on PHY parameters should be considered and completed in 11bd.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E.g. </a:t>
                </a:r>
                <a:r>
                  <a:rPr lang="en-US" sz="1800" dirty="0" err="1"/>
                  <a:t>L_Length</a:t>
                </a:r>
                <a:r>
                  <a:rPr lang="en-US" sz="1800" dirty="0"/>
                  <a:t> (in octets) in L-SIG, TXTIME and RXTIME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E.g. N</a:t>
                </a:r>
                <a:r>
                  <a:rPr lang="en-US" sz="1800" baseline="-25000" dirty="0"/>
                  <a:t>MA, RX</a:t>
                </a:r>
                <a:r>
                  <a:rPr lang="en-US" sz="1800" dirty="0"/>
                  <a:t> and N</a:t>
                </a:r>
                <a:r>
                  <a:rPr lang="en-US" sz="1800" baseline="-25000" dirty="0"/>
                  <a:t>SYM, RX</a:t>
                </a:r>
                <a:r>
                  <a:rPr lang="en-US" sz="1800" dirty="0"/>
                  <a:t> at the RX side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sz="2000" dirty="0"/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981200"/>
                <a:ext cx="7770813" cy="4419600"/>
              </a:xfrm>
              <a:blipFill>
                <a:blip r:embed="rId2"/>
                <a:stretch>
                  <a:fillRect l="-706" t="-690" r="-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A796E7-6356-4860-A4E3-900A37762344}"/>
              </a:ext>
            </a:extLst>
          </p:cNvPr>
          <p:cNvSpPr/>
          <p:nvPr/>
        </p:nvSpPr>
        <p:spPr>
          <a:xfrm>
            <a:off x="5423702" y="3606225"/>
            <a:ext cx="30588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i="1" dirty="0">
                <a:solidFill>
                  <a:schemeClr val="tx1"/>
                </a:solidFill>
              </a:rPr>
              <a:t>N</a:t>
            </a:r>
            <a:r>
              <a:rPr lang="en-US" sz="1600" i="1" baseline="-25000" dirty="0">
                <a:solidFill>
                  <a:schemeClr val="tx1"/>
                </a:solidFill>
              </a:rPr>
              <a:t>SYM </a:t>
            </a:r>
            <a:r>
              <a:rPr lang="en-US" sz="1600" dirty="0">
                <a:solidFill>
                  <a:schemeClr val="tx1"/>
                </a:solidFill>
              </a:rPr>
              <a:t>: the number of data symbols</a:t>
            </a:r>
          </a:p>
          <a:p>
            <a:r>
              <a:rPr lang="en-US" sz="1600" i="1" dirty="0">
                <a:solidFill>
                  <a:schemeClr val="tx1"/>
                </a:solidFill>
              </a:rPr>
              <a:t> M</a:t>
            </a:r>
            <a:r>
              <a:rPr lang="en-US" sz="1600" dirty="0">
                <a:solidFill>
                  <a:schemeClr val="tx1"/>
                </a:solidFill>
              </a:rPr>
              <a:t>: </a:t>
            </a:r>
            <a:r>
              <a:rPr lang="en-US" sz="1600" dirty="0" err="1">
                <a:solidFill>
                  <a:schemeClr val="tx1"/>
                </a:solidFill>
              </a:rPr>
              <a:t>midamble</a:t>
            </a:r>
            <a:r>
              <a:rPr lang="en-US" sz="1600" dirty="0">
                <a:solidFill>
                  <a:schemeClr val="tx1"/>
                </a:solidFill>
              </a:rPr>
              <a:t> periodicity e.g. 4</a:t>
            </a:r>
          </a:p>
        </p:txBody>
      </p:sp>
    </p:spTree>
    <p:extLst>
      <p:ext uri="{BB962C8B-B14F-4D97-AF65-F5344CB8AC3E}">
        <p14:creationId xmlns:p14="http://schemas.microsoft.com/office/powerpoint/2010/main" val="308397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21F98-B415-4500-ADBC-219AB275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TXTIME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045CC-1711-402A-92E4-0AA2F00CC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108" y="5562600"/>
            <a:ext cx="7770813" cy="76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i="1" dirty="0"/>
              <a:t>T</a:t>
            </a:r>
            <a:r>
              <a:rPr lang="en-US" i="1" baseline="-25000" dirty="0"/>
              <a:t>NGV-LTF</a:t>
            </a:r>
            <a:r>
              <a:rPr lang="en-US" dirty="0"/>
              <a:t>  could not be in unit of 8 us depending on whether 2x compressed NGV-LTF is indicated or not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14B46-8259-4917-92C2-7482C6DBBD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85517-F81A-4D60-8853-3710FDD0DA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81D0A8-B9E6-4D73-93EC-EAC635EC2F94}"/>
                  </a:ext>
                </a:extLst>
              </p:cNvPr>
              <p:cNvSpPr/>
              <p:nvPr/>
            </p:nvSpPr>
            <p:spPr>
              <a:xfrm>
                <a:off x="542925" y="3733800"/>
                <a:ext cx="7999413" cy="101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TXTIME</m:t>
                    </m:r>
                    <m:r>
                      <a:rPr lang="en-US" sz="1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a:rPr lang="en-US" sz="1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40</m:t>
                    </m:r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×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8×</m:t>
                    </m:r>
                    <m:d>
                      <m:dPr>
                        <m:begChr m:val="⌈"/>
                        <m:endChr m:val="⌉"/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×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+</m:t>
                            </m:r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 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𝑀𝐴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C381D0A8-B9E6-4D73-93EC-EAC635EC2F9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5" y="3733800"/>
                <a:ext cx="7999413" cy="1013483"/>
              </a:xfrm>
              <a:prstGeom prst="rect">
                <a:avLst/>
              </a:prstGeom>
              <a:blipFill>
                <a:blip r:embed="rId2"/>
                <a:stretch>
                  <a:fillRect t="-1807"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그림 6" descr="image001">
            <a:extLst>
              <a:ext uri="{FF2B5EF4-FFF2-40B4-BE49-F238E27FC236}">
                <a16:creationId xmlns:a16="http://schemas.microsoft.com/office/drawing/2014/main" id="{2F33DFC8-5693-4214-B7B8-4A8CF3092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86" y="1737855"/>
            <a:ext cx="6722114" cy="1765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6F0CB7-AA6C-4252-8418-471593F2B71F}"/>
                  </a:ext>
                </a:extLst>
              </p:cNvPr>
              <p:cNvSpPr/>
              <p:nvPr/>
            </p:nvSpPr>
            <p:spPr>
              <a:xfrm>
                <a:off x="5638800" y="4822790"/>
                <a:ext cx="2458943" cy="561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where</m:t>
                          </m:r>
                          <m:r>
                            <a:rPr lang="en-US" sz="16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226F0CB7-AA6C-4252-8418-471593F2B7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822790"/>
                <a:ext cx="2458943" cy="5615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5357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93F0-8040-45AB-91A0-2776DE5ED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field in L-SIG and RL-SIG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FDFDD-E70C-4162-B58F-58C875895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8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an NGV PPDU, the RATE field shall be set to the value representing 3 Mb/s in the 10 MHz channel spacing column of Table 17-6 (Contents of the SIGNAL field)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TBD could be 3 or 2 depending on mostly whether only LDPC is supported for data in 11bd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It could impact on validity check in auto-detection of RL-SIG and NGV RX procedure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560CCC-A44F-4844-858A-E99C4E7925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A6ED4-891C-452E-A8D2-2225601C47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56CF846E-5FD4-4932-B792-34EB27B9445B}"/>
                  </a:ext>
                </a:extLst>
              </p:cNvPr>
              <p:cNvSpPr txBox="1"/>
              <p:nvPr/>
            </p:nvSpPr>
            <p:spPr>
              <a:xfrm>
                <a:off x="1047789" y="4343400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TXTIME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Object 27">
                <a:extLst>
                  <a:ext uri="{FF2B5EF4-FFF2-40B4-BE49-F238E27FC236}">
                    <a16:creationId xmlns:a16="http://schemas.microsoft.com/office/drawing/2014/main" id="{56CF846E-5FD4-4932-B792-34EB27B944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89" y="4343400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Object 27">
                <a:extLst>
                  <a:ext uri="{FF2B5EF4-FFF2-40B4-BE49-F238E27FC236}">
                    <a16:creationId xmlns:a16="http://schemas.microsoft.com/office/drawing/2014/main" id="{EA60E8EC-CE14-4D5F-8F85-D40E622F7129}"/>
                  </a:ext>
                </a:extLst>
              </p:cNvPr>
              <p:cNvSpPr txBox="1"/>
              <p:nvPr/>
            </p:nvSpPr>
            <p:spPr>
              <a:xfrm>
                <a:off x="1047789" y="3106309"/>
                <a:ext cx="7123033" cy="121920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TXTIME</m:t>
                              </m:r>
                              <m:r>
                                <a:rPr lang="en-US" sz="18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NonHTLength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aSymbolLength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𝑂𝑃𝑆</m:t>
                          </m:r>
                        </m:sub>
                      </m:sSub>
                    </m:oMath>
                  </m:oMathPara>
                </a14:m>
                <a:endParaRPr lang="en-US" sz="1800" i="1" dirty="0">
                  <a:solidFill>
                    <a:srgbClr val="0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PHYserviceLength</m:t>
                            </m:r>
                            <m: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PHYConvoltionalTabilLength</m:t>
                            </m:r>
                          </m:num>
                          <m:den>
                            <m: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Object 27">
                <a:extLst>
                  <a:ext uri="{FF2B5EF4-FFF2-40B4-BE49-F238E27FC236}">
                    <a16:creationId xmlns:a16="http://schemas.microsoft.com/office/drawing/2014/main" id="{EA60E8EC-CE14-4D5F-8F85-D40E622F71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89" y="3106309"/>
                <a:ext cx="7123033" cy="12192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>
            <a:extLst>
              <a:ext uri="{FF2B5EF4-FFF2-40B4-BE49-F238E27FC236}">
                <a16:creationId xmlns:a16="http://schemas.microsoft.com/office/drawing/2014/main" id="{7DDB2CAD-D0AF-48A6-844C-F7885F500486}"/>
              </a:ext>
            </a:extLst>
          </p:cNvPr>
          <p:cNvSpPr/>
          <p:nvPr/>
        </p:nvSpPr>
        <p:spPr>
          <a:xfrm>
            <a:off x="5639193" y="4482727"/>
            <a:ext cx="30996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>
                <a:solidFill>
                  <a:schemeClr val="tx1"/>
                </a:solidFill>
              </a:rPr>
              <a:t>N</a:t>
            </a:r>
            <a:r>
              <a:rPr lang="en-US" sz="1200" i="1" baseline="-25000" dirty="0">
                <a:solidFill>
                  <a:schemeClr val="tx1"/>
                </a:solidFill>
              </a:rPr>
              <a:t>OPS </a:t>
            </a:r>
            <a:r>
              <a:rPr lang="en-US" sz="1200" dirty="0">
                <a:solidFill>
                  <a:schemeClr val="tx1"/>
                </a:solidFill>
              </a:rPr>
              <a:t>: the number of octets transmitted </a:t>
            </a:r>
          </a:p>
          <a:p>
            <a:r>
              <a:rPr lang="en-US" sz="1200" dirty="0">
                <a:solidFill>
                  <a:schemeClr val="tx1"/>
                </a:solidFill>
              </a:rPr>
              <a:t>during a period of </a:t>
            </a:r>
            <a:r>
              <a:rPr lang="en-US" sz="1200" dirty="0" err="1">
                <a:solidFill>
                  <a:schemeClr val="tx1"/>
                </a:solidFill>
              </a:rPr>
              <a:t>aSymbolLength</a:t>
            </a:r>
            <a:r>
              <a:rPr lang="en-US" sz="1200" dirty="0">
                <a:solidFill>
                  <a:schemeClr val="tx1"/>
                </a:solidFill>
              </a:rPr>
              <a:t> at 3 Mbps</a:t>
            </a:r>
          </a:p>
        </p:txBody>
      </p:sp>
    </p:spTree>
    <p:extLst>
      <p:ext uri="{BB962C8B-B14F-4D97-AF65-F5344CB8AC3E}">
        <p14:creationId xmlns:p14="http://schemas.microsoft.com/office/powerpoint/2010/main" val="975648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0A59F-606D-4CE7-A4B8-471A4DE40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PHY parameter 1/2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7B13D-908C-4CB7-AD86-A8B4843EB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Rx computation on number of </a:t>
            </a:r>
            <a:r>
              <a:rPr lang="en-US" sz="2000" dirty="0" err="1"/>
              <a:t>midamble</a:t>
            </a:r>
            <a:r>
              <a:rPr lang="en-US" sz="2000" dirty="0"/>
              <a:t> periods </a:t>
            </a:r>
            <a:r>
              <a:rPr lang="en-US" sz="2000" i="1" dirty="0"/>
              <a:t>N</a:t>
            </a:r>
            <a:r>
              <a:rPr lang="en-US" sz="2000" i="1" baseline="-25000" dirty="0"/>
              <a:t>MA,RX</a:t>
            </a:r>
            <a:r>
              <a:rPr lang="en-US" sz="2000" i="1" dirty="0"/>
              <a:t> </a:t>
            </a:r>
            <a:endParaRPr lang="en-US" sz="2000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With multiple options, receiver may choose whatever more feasible for its implementation, e.g.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Condition needs to be specified depending on whether to support a </a:t>
            </a:r>
            <a:r>
              <a:rPr lang="en-US" sz="1800" dirty="0" err="1"/>
              <a:t>Midamble</a:t>
            </a:r>
            <a:r>
              <a:rPr lang="en-US" sz="1800" dirty="0"/>
              <a:t> control information in NGV-SIG.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Equation above is when </a:t>
            </a:r>
            <a:r>
              <a:rPr lang="en-US" sz="1600" dirty="0" err="1"/>
              <a:t>Midamble</a:t>
            </a:r>
            <a:r>
              <a:rPr lang="en-US" sz="1600" dirty="0"/>
              <a:t>(s) are present.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5F846B-38A7-4A67-B0AF-FB7DB49461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BB85A-2ACB-4052-B962-893D0A1D44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4FDACD-D5E2-4A04-9981-5912F5A2A9C6}"/>
                  </a:ext>
                </a:extLst>
              </p:cNvPr>
              <p:cNvSpPr/>
              <p:nvPr/>
            </p:nvSpPr>
            <p:spPr>
              <a:xfrm>
                <a:off x="685800" y="3200400"/>
                <a:ext cx="7466468" cy="9434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𝑀𝐴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20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LEGNTH</m:t>
                                      </m:r>
                                      <m:r>
                                        <a:rPr lang="en-US" sz="20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×8</m:t>
                                  </m:r>
                                </m:num>
                                <m:den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×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200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𝐿𝑇𝐹</m:t>
                                  </m:r>
                                </m:sub>
                              </m:sSub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 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7D4FDACD-D5E2-4A04-9981-5912F5A2A9C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200400"/>
                <a:ext cx="7466468" cy="9434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F1F2504-E771-436A-850B-91A1C7363B2C}"/>
                  </a:ext>
                </a:extLst>
              </p:cNvPr>
              <p:cNvSpPr/>
              <p:nvPr/>
            </p:nvSpPr>
            <p:spPr>
              <a:xfrm>
                <a:off x="1295400" y="4343400"/>
                <a:ext cx="746646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where</m:t>
                        </m:r>
                        <m:r>
                          <a:rPr lang="en-US" sz="1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𝑁𝐺𝑉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𝑃𝑅𝐸𝐴𝑀𝐵𝐿𝐸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= </a:t>
                </a:r>
              </a:p>
              <a:p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×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𝐿𝑇𝐹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F1F2504-E771-436A-850B-91A1C7363B2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7466468" cy="646331"/>
              </a:xfrm>
              <a:prstGeom prst="rect">
                <a:avLst/>
              </a:prstGeom>
              <a:blipFill>
                <a:blip r:embed="rId3"/>
                <a:stretch>
                  <a:fillRect t="-5660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791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6E52E-5388-4DE3-84EC-69E708F0E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RX PHY parameter 2/2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B679D-03DE-479C-80D4-CFA197D90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computation on </a:t>
            </a:r>
            <a:r>
              <a:rPr lang="en-US" i="1" dirty="0"/>
              <a:t>N</a:t>
            </a:r>
            <a:r>
              <a:rPr lang="en-US" i="1" baseline="-25000" dirty="0"/>
              <a:t>SYM,RX</a:t>
            </a:r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>
              <a:buFont typeface="Arial" panose="020B0604020202020204" pitchFamily="34" charset="0"/>
              <a:buChar char="•"/>
            </a:pPr>
            <a:endParaRPr lang="en-US" i="1" baseline="-25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LDPC Extra OFDM symbol field (TBD) in NGV-SIG,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 computation on RXTIME</a:t>
            </a:r>
            <a:endParaRPr lang="en-US" i="1" baseline="-25000" dirty="0"/>
          </a:p>
          <a:p>
            <a:pPr marL="0" indent="0"/>
            <a:r>
              <a:rPr lang="en-US" i="1" baseline="-25000" dirty="0"/>
              <a:t> 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3935F-A367-4EF7-87A2-4F93C1B518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055E4-2538-4262-9238-57767FF096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DD6E79-95E5-451D-B8C4-17A6ED4ADB58}"/>
                  </a:ext>
                </a:extLst>
              </p:cNvPr>
              <p:cNvSpPr txBox="1"/>
              <p:nvPr/>
            </p:nvSpPr>
            <p:spPr>
              <a:xfrm>
                <a:off x="304800" y="2661529"/>
                <a:ext cx="8416278" cy="5532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</m:t>
                                      </m:r>
                                      <m: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_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LENGTH</m:t>
                                      </m:r>
                                      <m:r>
                                        <a:rPr lang="en-US" sz="16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1600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TBD</m:t>
                                      </m:r>
                                    </m:e>
                                  </m:d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num>
                                <m:den>
                                  <m:r>
                                    <a:rPr lang="en-US" sz="16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𝑁𝐺𝑉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𝑃𝑅𝐸𝐴𝑀𝐵𝐿𝐸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𝑀𝐴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600" i="1" kern="1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T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NGV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en-US" sz="1600" i="1" kern="100" baseline="-25000" dirty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LTF</m:t>
                              </m:r>
                            </m:e>
                          </m:d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𝑆𝑌𝑀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FDD6E79-95E5-451D-B8C4-17A6ED4AD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661529"/>
                <a:ext cx="8416278" cy="553228"/>
              </a:xfrm>
              <a:prstGeom prst="rect">
                <a:avLst/>
              </a:prstGeom>
              <a:blipFill>
                <a:blip r:embed="rId2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A7CE21-A8EA-4DC6-8CE8-EA920B2E5982}"/>
                  </a:ext>
                </a:extLst>
              </p:cNvPr>
              <p:cNvSpPr/>
              <p:nvPr/>
            </p:nvSpPr>
            <p:spPr>
              <a:xfrm>
                <a:off x="1347336" y="5690875"/>
                <a:ext cx="6523939" cy="5575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RXTIME</m:t>
                    </m:r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20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_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LENGTH</m:t>
                                </m:r>
                                <m:r>
                                  <a:rPr lang="en-US" sz="2000" i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TBD</m:t>
                                </m:r>
                              </m:e>
                            </m:d>
                          </m:num>
                          <m:den>
                            <m:r>
                              <a:rPr lang="en-US" sz="20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×8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+</a:t>
                </a:r>
                <a:r>
                  <a:rPr lang="en-US" sz="2000" kern="100" dirty="0">
                    <a:solidFill>
                      <a:schemeClr val="tx1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40 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2A7CE21-A8EA-4DC6-8CE8-EA920B2E59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336" y="5690875"/>
                <a:ext cx="6523939" cy="557525"/>
              </a:xfrm>
              <a:prstGeom prst="rect">
                <a:avLst/>
              </a:prstGeom>
              <a:blipFill>
                <a:blip r:embed="rId3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C702A4-F04F-4F31-A3DC-A166A2E87951}"/>
                  </a:ext>
                </a:extLst>
              </p:cNvPr>
              <p:cNvSpPr txBox="1"/>
              <p:nvPr/>
            </p:nvSpPr>
            <p:spPr>
              <a:xfrm>
                <a:off x="1970217" y="4163280"/>
                <a:ext cx="5784725" cy="7194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𝑆𝑌𝑀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𝑅𝑋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8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LDPC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Extra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OFDM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Symbol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18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𝑅𝑋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  <m:r>
                                <a:rPr lang="en-US" sz="18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if</m:t>
                              </m:r>
                              <m:r>
                                <a:rPr lang="en-US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LDPC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Extra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OFDM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Symbol</m:t>
                              </m:r>
                              <m:r>
                                <a:rPr lang="en-US" sz="1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DC702A4-F04F-4F31-A3DC-A166A2E87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0217" y="4163280"/>
                <a:ext cx="5784725" cy="7194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1699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 PHY parameters (L-LENGTH and TXTIME) and Rx PHY parameters (RXTIME, </a:t>
            </a:r>
            <a:r>
              <a:rPr lang="en-US" i="1" dirty="0"/>
              <a:t>N</a:t>
            </a:r>
            <a:r>
              <a:rPr lang="en-US" i="1" baseline="-25000" dirty="0"/>
              <a:t>SYM</a:t>
            </a:r>
            <a:r>
              <a:rPr lang="en-US" baseline="-25000" dirty="0"/>
              <a:t>,</a:t>
            </a:r>
            <a:r>
              <a:rPr lang="en-US" i="1" baseline="-25000" dirty="0"/>
              <a:t>RX</a:t>
            </a:r>
            <a:r>
              <a:rPr lang="en-US" baseline="-25000" dirty="0"/>
              <a:t> </a:t>
            </a:r>
            <a:r>
              <a:rPr lang="en-US" dirty="0"/>
              <a:t>and </a:t>
            </a:r>
            <a:r>
              <a:rPr lang="en-US" i="1" dirty="0"/>
              <a:t>N</a:t>
            </a:r>
            <a:r>
              <a:rPr lang="en-US" i="1" baseline="-25000" dirty="0"/>
              <a:t>MA,RX</a:t>
            </a:r>
            <a:r>
              <a:rPr lang="en-US" dirty="0"/>
              <a:t>) are described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With TBD remained, more consideration is required to be completed.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err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3746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section 3 in 11bd SFD?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6" name="Table 26">
                <a:extLst>
                  <a:ext uri="{FF2B5EF4-FFF2-40B4-BE49-F238E27FC236}">
                    <a16:creationId xmlns:a16="http://schemas.microsoft.com/office/drawing/2014/main" id="{9BD0AF2C-421A-4D3A-938A-79FD91597F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549769"/>
                  </p:ext>
                </p:extLst>
              </p:nvPr>
            </p:nvGraphicFramePr>
            <p:xfrm>
              <a:off x="3324224" y="3914892"/>
              <a:ext cx="5257801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1457389792"/>
                        </a:ext>
                      </a:extLst>
                    </a:gridCol>
                    <a:gridCol w="4191001">
                      <a:extLst>
                        <a:ext uri="{9D8B030D-6E8A-4147-A177-3AD203B41FA5}">
                          <a16:colId xmlns:a16="http://schemas.microsoft.com/office/drawing/2014/main" val="4127296912"/>
                        </a:ext>
                      </a:extLst>
                    </a:gridCol>
                  </a:tblGrid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𝑅𝐿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dirty="0">
                              <a:solidFill>
                                <a:schemeClr val="tx1"/>
                              </a:solidFill>
                            </a:rPr>
                            <a:t>Repeated non-HT SIGNAL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66424277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0426175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𝑅𝑁𝐺𝑉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𝑆𝐼𝐺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Repeated 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07865471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3470468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𝐿𝑇𝐹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NGV-LTF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8833129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 kern="10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𝑆𝑌𝑀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OFDM symbol duration including GI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2991820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𝑆𝑌𝑀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The number of OFDM symbols in the data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6460777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𝑁𝐺𝑉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−</m:t>
                                    </m:r>
                                    <m:r>
                                      <a:rPr lang="en-US" sz="1100" b="0" i="1" kern="10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Malgun Gothic" panose="020B0503020000020004" pitchFamily="34" charset="-127"/>
                                      </a:rPr>
                                      <m:t>𝐿𝑇𝐹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>
                              <a:solidFill>
                                <a:schemeClr val="tx1"/>
                              </a:solidFill>
                            </a:rPr>
                            <a:t>The number of OFDM symbols in the NGV-LTF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90852892"/>
                      </a:ext>
                    </a:extLst>
                  </a:tr>
                  <a:tr h="230954"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1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  <m:sub>
                                    <m:r>
                                      <a:rPr lang="en-US" sz="1100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𝑀𝐴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1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24809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6" name="Table 26">
                <a:extLst>
                  <a:ext uri="{FF2B5EF4-FFF2-40B4-BE49-F238E27FC236}">
                    <a16:creationId xmlns:a16="http://schemas.microsoft.com/office/drawing/2014/main" id="{9BD0AF2C-421A-4D3A-938A-79FD91597F1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09549769"/>
                  </p:ext>
                </p:extLst>
              </p:nvPr>
            </p:nvGraphicFramePr>
            <p:xfrm>
              <a:off x="3324224" y="3914892"/>
              <a:ext cx="5257801" cy="2499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1457389792"/>
                        </a:ext>
                      </a:extLst>
                    </a:gridCol>
                    <a:gridCol w="4191001">
                      <a:extLst>
                        <a:ext uri="{9D8B030D-6E8A-4147-A177-3AD203B41FA5}">
                          <a16:colId xmlns:a16="http://schemas.microsoft.com/office/drawing/2014/main" val="4127296912"/>
                        </a:ext>
                      </a:extLst>
                    </a:gridCol>
                  </a:tblGrid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2326" r="-394286" b="-8604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dirty="0">
                              <a:solidFill>
                                <a:schemeClr val="tx1"/>
                              </a:solidFill>
                            </a:rPr>
                            <a:t>Repeated non-HT SIGNAL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6642427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104762" r="-394286" b="-78095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400426175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200000" r="-394286" b="-6627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Repeated NGV-SIG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07865471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307143" r="-394286" b="-5785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NGV-STF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03470468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397674" r="-394286" b="-465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NGV-LTF field duration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488833129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497674" r="-394286" b="-36511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OFDM symbol duration including GI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642991820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611905" r="-394286" b="-27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100" dirty="0">
                              <a:solidFill>
                                <a:sysClr val="windowText" lastClr="000000"/>
                              </a:solidFill>
                            </a:rPr>
                            <a:t>The number of OFDM symbols in the data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5646077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695349" r="-394286" b="-16744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dirty="0">
                              <a:solidFill>
                                <a:schemeClr val="tx1"/>
                              </a:solidFill>
                            </a:rPr>
                            <a:t>The number of OFDM symbols in the NGV-LTF field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90852892"/>
                      </a:ext>
                    </a:extLst>
                  </a:tr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571" t="-488571" r="-394286" b="-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1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4224809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9EBDEE-93B4-439F-95D1-6B926F3D6682}"/>
                  </a:ext>
                </a:extLst>
              </p:cNvPr>
              <p:cNvSpPr/>
              <p:nvPr/>
            </p:nvSpPr>
            <p:spPr>
              <a:xfrm>
                <a:off x="877887" y="2667000"/>
                <a:ext cx="7999413" cy="10134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i="0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TXTIME</m:t>
                    </m:r>
                    <m:r>
                      <a:rPr lang="en-US" sz="180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=</m:t>
                    </m:r>
                    <m:r>
                      <a:rPr lang="en-US" sz="1800" b="0" i="1" kern="1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40</m:t>
                    </m:r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𝑅𝐿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+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𝑅𝑁𝐺𝑉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𝑆𝐼𝐺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𝑁𝐺𝑉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−</m:t>
                        </m:r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𝑆𝑇𝐹</m:t>
                        </m:r>
                      </m:sub>
                    </m:sSub>
                  </m:oMath>
                </a14:m>
                <a:r>
                  <a:rPr lang="en-US" sz="1800" kern="1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Malgun Gothic" panose="020B0503020000020004" pitchFamily="34" charset="-127"/>
                  </a:rPr>
                  <a:t>+</a:t>
                </a: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𝑁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×</m:t>
                    </m:r>
                    <m:sSub>
                      <m:sSubPr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sSubPr>
                      <m:e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𝑇</m:t>
                        </m:r>
                      </m:e>
                      <m:sub>
                        <m: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  <m:t>𝑆𝑌𝑀</m:t>
                        </m:r>
                      </m:sub>
                    </m:sSub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  <a:p>
                <a:pPr latinLnBrk="1"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en-US" sz="1800" kern="100" dirty="0">
                    <a:solidFill>
                      <a:schemeClr val="tx1"/>
                    </a:solidFill>
                    <a:ea typeface="Malgun Gothic" panose="020B0503020000020004" pitchFamily="34" charset="-127"/>
                  </a:rPr>
                  <a:t> + </a:t>
                </a:r>
                <a14:m>
                  <m:oMath xmlns:m="http://schemas.openxmlformats.org/officeDocument/2006/math">
                    <m:r>
                      <a:rPr lang="en-US" sz="1800" i="1" kern="10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algun Gothic" panose="020B0503020000020004" pitchFamily="34" charset="-127"/>
                      </a:rPr>
                      <m:t>8×</m:t>
                    </m:r>
                    <m:d>
                      <m:dPr>
                        <m:begChr m:val="⌈"/>
                        <m:endChr m:val="⌉"/>
                        <m:ctrlPr>
                          <a:rPr lang="en-US" sz="1800" i="1" kern="1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algun Gothic" panose="020B0503020000020004" pitchFamily="34" charset="-127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×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+</m:t>
                            </m:r>
                            <m:r>
                              <a:rPr lang="en-US" sz="1800" b="0" i="1" kern="10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𝑀𝐴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×</m:t>
                            </m:r>
                            <m:sSub>
                              <m:sSubPr>
                                <m:ctrlP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</m:ctrlPr>
                              </m:sSubPr>
                              <m:e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𝑁𝐺𝑉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−</m:t>
                                </m:r>
                                <m:r>
                                  <a:rPr lang="en-US" sz="1800" i="1" kern="1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Malgun Gothic" panose="020B0503020000020004" pitchFamily="34" charset="-127"/>
                                  </a:rPr>
                                  <m:t>𝐿𝑇𝐹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 kern="1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Malgun Gothic" panose="020B0503020000020004" pitchFamily="34" charset="-127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endParaRPr lang="en-US" sz="1800" kern="100" dirty="0">
                  <a:solidFill>
                    <a:schemeClr val="tx1"/>
                  </a:solidFill>
                  <a:latin typeface="Times New Roman" panose="02020603050405020304" pitchFamily="18" charset="0"/>
                  <a:ea typeface="Malgun Gothic" panose="020B0503020000020004" pitchFamily="34" charset="-127"/>
                </a:endParaRPr>
              </a:p>
            </p:txBody>
          </p:sp>
        </mc:Choice>
        <mc:Fallback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A49EBDEE-93B4-439F-95D1-6B926F3D66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87" y="2667000"/>
                <a:ext cx="7999413" cy="1013483"/>
              </a:xfrm>
              <a:prstGeom prst="rect">
                <a:avLst/>
              </a:prstGeom>
              <a:blipFill>
                <a:blip r:embed="rId3"/>
                <a:stretch>
                  <a:fillRect t="-1807" b="-1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A4DFD2-A595-4CBD-BBD6-2F89C9387A90}"/>
                  </a:ext>
                </a:extLst>
              </p:cNvPr>
              <p:cNvSpPr/>
              <p:nvPr/>
            </p:nvSpPr>
            <p:spPr>
              <a:xfrm>
                <a:off x="4506119" y="5957376"/>
                <a:ext cx="945131" cy="4441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sz="12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2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𝑆𝑌𝑀</m:t>
                                  </m:r>
                                </m:sub>
                              </m:sSub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>
                                <a:rPr lang="en-US" sz="12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D7A4DFD2-A595-4CBD-BBD6-2F89C9387A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6119" y="5957376"/>
                <a:ext cx="945131" cy="4441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58B2D9E-F869-4264-B340-DD53F7F1CEF1}"/>
              </a:ext>
            </a:extLst>
          </p:cNvPr>
          <p:cNvSpPr txBox="1"/>
          <p:nvPr/>
        </p:nvSpPr>
        <p:spPr>
          <a:xfrm>
            <a:off x="6994829" y="3686182"/>
            <a:ext cx="1924437" cy="1891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9489B4-FE70-44AF-93DA-5D84ED5533A5}"/>
              </a:ext>
            </a:extLst>
          </p:cNvPr>
          <p:cNvSpPr txBox="1"/>
          <p:nvPr/>
        </p:nvSpPr>
        <p:spPr>
          <a:xfrm>
            <a:off x="2667000" y="382415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</a:t>
            </a:r>
          </a:p>
        </p:txBody>
      </p:sp>
    </p:spTree>
    <p:extLst>
      <p:ext uri="{BB962C8B-B14F-4D97-AF65-F5344CB8AC3E}">
        <p14:creationId xmlns:p14="http://schemas.microsoft.com/office/powerpoint/2010/main" val="4106541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FC44F-8F42-4279-BB05-156E9B4F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E4F40-9311-4418-8647-AA68DD66E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89468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option do you prefer for TBD in equation below?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 :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 : 2</a:t>
            </a:r>
          </a:p>
          <a:p>
            <a:pPr marL="457200" lvl="1" indent="0"/>
            <a:r>
              <a:rPr lang="en-US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8C0E3-9A25-4BC5-A81E-76F20AFACCE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7407-EB12-4E9B-B3F0-D452CA29AE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Yujin Noh, Newracom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/>
              <p:nvPr/>
            </p:nvSpPr>
            <p:spPr>
              <a:xfrm>
                <a:off x="1908175" y="3621907"/>
                <a:ext cx="4873625" cy="79451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_</m:t>
                      </m:r>
                      <m:r>
                        <m:rPr>
                          <m:sty m:val="p"/>
                        </m:rPr>
                        <a:rPr lang="en-US" sz="18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LENGTH</m:t>
                      </m:r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TXTIME</m:t>
                              </m:r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1800" b="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180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3−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TBD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Object 27">
                <a:extLst>
                  <a:ext uri="{FF2B5EF4-FFF2-40B4-BE49-F238E27FC236}">
                    <a16:creationId xmlns:a16="http://schemas.microsoft.com/office/drawing/2014/main" id="{A5925A7C-B62C-45F3-82A4-52153A821E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8175" y="3621907"/>
                <a:ext cx="4873625" cy="79451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91AD8361-2B0E-4F8E-8A65-A9B4C29448E0}"/>
              </a:ext>
            </a:extLst>
          </p:cNvPr>
          <p:cNvSpPr txBox="1"/>
          <p:nvPr/>
        </p:nvSpPr>
        <p:spPr>
          <a:xfrm>
            <a:off x="3590925" y="488698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Where L_LENGTH is the value indicated 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            by the LENGTH field of the L-SIG field and RL-SIG field</a:t>
            </a:r>
          </a:p>
        </p:txBody>
      </p:sp>
    </p:spTree>
    <p:extLst>
      <p:ext uri="{BB962C8B-B14F-4D97-AF65-F5344CB8AC3E}">
        <p14:creationId xmlns:p14="http://schemas.microsoft.com/office/powerpoint/2010/main" val="1539773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19168</TotalTime>
  <Words>1098</Words>
  <Application>Microsoft Office PowerPoint</Application>
  <PresentationFormat>On-screen Show (4:3)</PresentationFormat>
  <Paragraphs>224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Times New Roman</vt:lpstr>
      <vt:lpstr>Wingdings</vt:lpstr>
      <vt:lpstr>Office Theme</vt:lpstr>
      <vt:lpstr>Midamble Design continued</vt:lpstr>
      <vt:lpstr>Background</vt:lpstr>
      <vt:lpstr>TXTIME</vt:lpstr>
      <vt:lpstr>LENGTH field in L-SIG and RL-SIG</vt:lpstr>
      <vt:lpstr>RX PHY parameter 1/2</vt:lpstr>
      <vt:lpstr>RX PHY parameter 2/2</vt:lpstr>
      <vt:lpstr>Summary</vt:lpstr>
      <vt:lpstr>SP 1</vt:lpstr>
      <vt:lpstr>SP 2</vt:lpstr>
      <vt:lpstr>SP 3</vt:lpstr>
      <vt:lpstr>SP 4</vt:lpstr>
      <vt:lpstr>SP 5</vt:lpstr>
      <vt:lpstr>SP 6</vt:lpstr>
      <vt:lpstr>Reference</vt:lpstr>
      <vt:lpstr>APPENDIX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Nsym amd Tpe at RX side when Dopler is enabled</dc:title>
  <dc:creator>Yujin Noh</dc:creator>
  <dc:description>Yujin Noh, Newracom</dc:description>
  <cp:lastModifiedBy>yujin noh</cp:lastModifiedBy>
  <cp:revision>1283</cp:revision>
  <cp:lastPrinted>2019-05-09T18:43:43Z</cp:lastPrinted>
  <dcterms:created xsi:type="dcterms:W3CDTF">2016-07-23T21:44:38Z</dcterms:created>
  <dcterms:modified xsi:type="dcterms:W3CDTF">2019-11-05T18:47:44Z</dcterms:modified>
</cp:coreProperties>
</file>