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843" r:id="rId3"/>
    <p:sldId id="824" r:id="rId4"/>
    <p:sldId id="848" r:id="rId5"/>
    <p:sldId id="845" r:id="rId6"/>
    <p:sldId id="84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86385" autoAdjust="0"/>
  </p:normalViewPr>
  <p:slideViewPr>
    <p:cSldViewPr>
      <p:cViewPr varScale="1">
        <p:scale>
          <a:sx n="86" d="100"/>
          <a:sy n="86" d="100"/>
        </p:scale>
        <p:origin x="149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1/9/2020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1/9/2020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1/9/2020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1/9/2020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1/9/2020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1/9/2020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1/9/2020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1/9/2020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1/9/2020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1/9/2020</a:t>
            </a:fld>
            <a:endParaRPr lang="en-US" dirty="0"/>
          </a:p>
        </p:txBody>
      </p:sp>
      <p:sp>
        <p:nvSpPr>
          <p:cNvPr id="8"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1/9/2020</a:t>
            </a:fld>
            <a:endParaRPr lang="en-US" dirty="0"/>
          </a:p>
        </p:txBody>
      </p:sp>
      <p:sp>
        <p:nvSpPr>
          <p:cNvPr id="4"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1/9/2020</a:t>
            </a:fld>
            <a:endParaRPr lang="en-US" dirty="0"/>
          </a:p>
        </p:txBody>
      </p:sp>
      <p:sp>
        <p:nvSpPr>
          <p:cNvPr id="3"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1/9/2020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1/9/2020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1/9/2020</a:t>
            </a:fld>
            <a:endParaRPr lang="en-US" dirty="0"/>
          </a:p>
        </p:txBody>
      </p:sp>
      <p:sp>
        <p:nvSpPr>
          <p:cNvPr id="1029" name="Rectangle 5"/>
          <p:cNvSpPr>
            <a:spLocks noGrp="1" noChangeArrowheads="1"/>
          </p:cNvSpPr>
          <p:nvPr>
            <p:ph type="ftr" sz="quarter" idx="3"/>
          </p:nvPr>
        </p:nvSpPr>
        <p:spPr bwMode="auto">
          <a:xfrm>
            <a:off x="7106032" y="6475413"/>
            <a:ext cx="14378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Power Save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4089321426"/>
              </p:ext>
            </p:extLst>
          </p:nvPr>
        </p:nvGraphicFramePr>
        <p:xfrm>
          <a:off x="685800" y="2824688"/>
          <a:ext cx="7772401" cy="240395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762000"/>
          </a:xfrm>
        </p:spPr>
        <p:txBody>
          <a:bodyPr/>
          <a:lstStyle/>
          <a:p>
            <a:r>
              <a:rPr lang="en-US" sz="2800" dirty="0"/>
              <a:t>Recap: 11baseline Power Save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295400"/>
            <a:ext cx="9144000" cy="3429000"/>
          </a:xfrm>
        </p:spPr>
        <p:txBody>
          <a:bodyPr/>
          <a:lstStyle/>
          <a:p>
            <a:pPr>
              <a:buClr>
                <a:srgbClr val="FF0000"/>
              </a:buClr>
            </a:pPr>
            <a:r>
              <a:rPr lang="en-US" sz="2000" b="0" dirty="0"/>
              <a:t>Operation mode change:</a:t>
            </a:r>
          </a:p>
          <a:p>
            <a:pPr lvl="1">
              <a:buClr>
                <a:srgbClr val="FF0000"/>
              </a:buClr>
            </a:pPr>
            <a:r>
              <a:rPr lang="en-US" dirty="0"/>
              <a:t>NSS, BW change from STA side and AP side.</a:t>
            </a:r>
          </a:p>
          <a:p>
            <a:pPr lvl="1">
              <a:buClr>
                <a:srgbClr val="FF0000"/>
              </a:buClr>
            </a:pPr>
            <a:r>
              <a:rPr lang="en-US" b="0" dirty="0"/>
              <a:t>The following power save feature </a:t>
            </a:r>
            <a:r>
              <a:rPr lang="en-US" dirty="0"/>
              <a:t>works with the available BW announced by operating mode change.</a:t>
            </a:r>
            <a:endParaRPr lang="en-US" b="0" dirty="0"/>
          </a:p>
          <a:p>
            <a:pPr>
              <a:buClr>
                <a:srgbClr val="FF0000"/>
              </a:buClr>
            </a:pPr>
            <a:r>
              <a:rPr lang="en-US" sz="2000" b="0" dirty="0"/>
              <a:t>Power save at STA.</a:t>
            </a:r>
          </a:p>
          <a:p>
            <a:pPr lvl="1">
              <a:buClr>
                <a:srgbClr val="FF0000"/>
              </a:buClr>
            </a:pPr>
            <a:r>
              <a:rPr lang="en-US" dirty="0"/>
              <a:t>Power save mode,</a:t>
            </a:r>
          </a:p>
          <a:p>
            <a:pPr lvl="1">
              <a:buClr>
                <a:srgbClr val="FF0000"/>
              </a:buClr>
            </a:pPr>
            <a:r>
              <a:rPr lang="en-US" b="0" dirty="0"/>
              <a:t>Power save state </a:t>
            </a:r>
            <a:r>
              <a:rPr lang="en-US" dirty="0"/>
              <a:t>when working in Power Save Mode</a:t>
            </a:r>
            <a:endParaRPr lang="en-US" b="0" dirty="0"/>
          </a:p>
          <a:p>
            <a:pPr>
              <a:buClr>
                <a:srgbClr val="FF0000"/>
              </a:buClr>
            </a:pPr>
            <a:r>
              <a:rPr lang="en-US" sz="2000" b="0" dirty="0"/>
              <a:t>SM (Spatial Multiplexing) power save.</a:t>
            </a:r>
          </a:p>
          <a:p>
            <a:pPr>
              <a:buClr>
                <a:srgbClr val="FF0000"/>
              </a:buClr>
            </a:pPr>
            <a:r>
              <a:rPr lang="en-US" sz="2000" b="0" dirty="0"/>
              <a:t>…</a:t>
            </a:r>
          </a:p>
          <a:p>
            <a:pPr lvl="1"/>
            <a:endParaRPr lang="en-US" sz="1200" b="0" dirty="0"/>
          </a:p>
        </p:txBody>
      </p:sp>
      <p:sp>
        <p:nvSpPr>
          <p:cNvPr id="4" name="Slide Number Placeholder 2">
            <a:extLst>
              <a:ext uri="{FF2B5EF4-FFF2-40B4-BE49-F238E27FC236}">
                <a16:creationId xmlns:a16="http://schemas.microsoft.com/office/drawing/2014/main" id="{9E0C3675-0B3F-4C20-8F71-19063CFB7C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C058CBEB-6EB6-4211-9BEF-BEC174780E12}"/>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EADE58EC-C23F-4BEE-B493-C920FA697725}"/>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95491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762000"/>
          </a:xfrm>
        </p:spPr>
        <p:txBody>
          <a:bodyPr/>
          <a:lstStyle/>
          <a:p>
            <a:r>
              <a:rPr lang="en-US" sz="2800" dirty="0"/>
              <a:t>Recap: Multi-link Power Save </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295400"/>
            <a:ext cx="9144000" cy="4038600"/>
          </a:xfrm>
        </p:spPr>
        <p:txBody>
          <a:bodyPr/>
          <a:lstStyle/>
          <a:p>
            <a:pPr>
              <a:buClr>
                <a:srgbClr val="FF0000"/>
              </a:buClr>
            </a:pPr>
            <a:r>
              <a:rPr lang="en-US" sz="1800" b="0" dirty="0"/>
              <a:t>An AP/STA MLLE includes multiple APs/STAs that affiliated with it respectively.</a:t>
            </a:r>
          </a:p>
          <a:p>
            <a:pPr>
              <a:buClr>
                <a:srgbClr val="FF0000"/>
              </a:buClr>
            </a:pPr>
            <a:r>
              <a:rPr lang="en-US" sz="1800" b="0" dirty="0"/>
              <a:t>For a MLLE each STA on an enabled link maintains its own power save mode/state.</a:t>
            </a:r>
          </a:p>
          <a:p>
            <a:pPr>
              <a:buClr>
                <a:srgbClr val="FF0000"/>
              </a:buClr>
            </a:pPr>
            <a:r>
              <a:rPr lang="en-US" sz="1800" b="0" dirty="0"/>
              <a:t>An AP of an AP MLLE may transmit on a link a frame that carries an indication of individually addressed frames buffered for transmission on other link(s)</a:t>
            </a:r>
          </a:p>
          <a:p>
            <a:pPr lvl="1">
              <a:buClr>
                <a:srgbClr val="FF0000"/>
              </a:buClr>
            </a:pPr>
            <a:r>
              <a:rPr lang="en-US" sz="1800" dirty="0"/>
              <a:t>An non-AP MLLE needs to be aware on which link(s) the AP MLLE provides the indication</a:t>
            </a:r>
          </a:p>
          <a:p>
            <a:pPr>
              <a:buClr>
                <a:srgbClr val="FF0000"/>
              </a:buClr>
            </a:pPr>
            <a:r>
              <a:rPr lang="en-US" sz="1800" b="0" dirty="0"/>
              <a:t>An AP of an AP MLLE may be restricted to indicate individually addressed frames buffered for transmission on a link within frame only transmitted on that link.</a:t>
            </a:r>
          </a:p>
          <a:p>
            <a:pPr>
              <a:buClr>
                <a:srgbClr val="FF0000"/>
              </a:buClr>
            </a:pPr>
            <a:endParaRPr lang="en-US" sz="1800" b="0" dirty="0"/>
          </a:p>
          <a:p>
            <a:pPr>
              <a:buClr>
                <a:srgbClr val="FF0000"/>
              </a:buClr>
            </a:pPr>
            <a:r>
              <a:rPr lang="en-US" sz="1800" b="0" dirty="0"/>
              <a:t>This presentation discusses the power save mode/state change.</a:t>
            </a:r>
          </a:p>
          <a:p>
            <a:pPr>
              <a:buClr>
                <a:srgbClr val="FF0000"/>
              </a:buClr>
            </a:pPr>
            <a:endParaRPr lang="en-US" sz="2000" b="0" dirty="0"/>
          </a:p>
          <a:p>
            <a:pPr lvl="1"/>
            <a:endParaRPr lang="en-US" sz="1200" b="0" dirty="0"/>
          </a:p>
        </p:txBody>
      </p:sp>
      <p:sp>
        <p:nvSpPr>
          <p:cNvPr id="4" name="Slide Number Placeholder 2">
            <a:extLst>
              <a:ext uri="{FF2B5EF4-FFF2-40B4-BE49-F238E27FC236}">
                <a16:creationId xmlns:a16="http://schemas.microsoft.com/office/drawing/2014/main" id="{9E0C3675-0B3F-4C20-8F71-19063CFB7C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C058CBEB-6EB6-4211-9BEF-BEC174780E12}"/>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EADE58EC-C23F-4BEE-B493-C920FA697725}"/>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59817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7974"/>
            <a:ext cx="9144000" cy="675025"/>
          </a:xfrm>
        </p:spPr>
        <p:txBody>
          <a:bodyPr/>
          <a:lstStyle/>
          <a:p>
            <a:r>
              <a:rPr lang="en-US" sz="2800" dirty="0"/>
              <a:t>Method 1: Multi-Link Power Save State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17169" y="1061791"/>
            <a:ext cx="9144000" cy="2976809"/>
          </a:xfrm>
        </p:spPr>
        <p:txBody>
          <a:bodyPr/>
          <a:lstStyle/>
          <a:p>
            <a:pPr>
              <a:buClr>
                <a:srgbClr val="FF0000"/>
              </a:buClr>
            </a:pPr>
            <a:r>
              <a:rPr lang="en-US" sz="1400" b="0" dirty="0"/>
              <a:t>When multi-link STA entity is in Active mode in link1 and is in power save mode in link2, the multi-link AP entity can request multi-link STA entity in link2 to be in Awake state through the unicast message in link1, e.g. HE Control field.</a:t>
            </a:r>
          </a:p>
          <a:p>
            <a:pPr>
              <a:buClr>
                <a:srgbClr val="FF0000"/>
              </a:buClr>
            </a:pPr>
            <a:r>
              <a:rPr lang="en-US" sz="1400" b="0" dirty="0"/>
              <a:t>STA awake notification:</a:t>
            </a:r>
          </a:p>
          <a:p>
            <a:pPr lvl="1">
              <a:buClr>
                <a:srgbClr val="FF0000"/>
              </a:buClr>
            </a:pPr>
            <a:r>
              <a:rPr lang="en-US" sz="1400" dirty="0"/>
              <a:t>Option 1—explicit awake: after receiving awake request, the multi-link STA entity notifies power save STA’s awake through PS-Poll, QoS Null etc. in link2 or link1 (HE Control could be used when link2’s awake is notified in link1’s frame exchange).</a:t>
            </a:r>
          </a:p>
          <a:p>
            <a:pPr lvl="1">
              <a:buClr>
                <a:srgbClr val="FF0000"/>
              </a:buClr>
            </a:pPr>
            <a:r>
              <a:rPr lang="en-US" sz="1400" dirty="0"/>
              <a:t>Option 2—implicit awake: multi-link STA entity announces the awake switch time through management frame, e.g. in Association Response frame. After the announced time period of the received acknowledgement of awake request, the request multi-link STA entity’s link becomes awake.</a:t>
            </a:r>
          </a:p>
          <a:p>
            <a:pPr lvl="1">
              <a:buClr>
                <a:srgbClr val="FF0000"/>
              </a:buClr>
            </a:pPr>
            <a:r>
              <a:rPr lang="en-US" sz="1400" dirty="0"/>
              <a:t>Option 3 — AP’s request carries the target time.</a:t>
            </a:r>
          </a:p>
          <a:p>
            <a:pPr lvl="1"/>
            <a:endParaRPr lang="en-US" sz="1400" dirty="0"/>
          </a:p>
          <a:p>
            <a:pPr>
              <a:buClr>
                <a:srgbClr val="FF0000"/>
              </a:buClr>
            </a:pPr>
            <a:r>
              <a:rPr lang="en-US" sz="1400" b="0" dirty="0"/>
              <a:t>With this method, a STA MLLE can skip the Beacons in a link while monitoring another link.</a:t>
            </a:r>
          </a:p>
        </p:txBody>
      </p:sp>
      <p:sp>
        <p:nvSpPr>
          <p:cNvPr id="7" name="TextBox 6">
            <a:extLst>
              <a:ext uri="{FF2B5EF4-FFF2-40B4-BE49-F238E27FC236}">
                <a16:creationId xmlns:a16="http://schemas.microsoft.com/office/drawing/2014/main" id="{69527B5F-7E53-4EA4-84FB-D55856475A2D}"/>
              </a:ext>
            </a:extLst>
          </p:cNvPr>
          <p:cNvSpPr txBox="1"/>
          <p:nvPr/>
        </p:nvSpPr>
        <p:spPr>
          <a:xfrm>
            <a:off x="0" y="4743361"/>
            <a:ext cx="755498" cy="338554"/>
          </a:xfrm>
          <a:prstGeom prst="rect">
            <a:avLst/>
          </a:prstGeom>
          <a:noFill/>
        </p:spPr>
        <p:txBody>
          <a:bodyPr wrap="square" rtlCol="0">
            <a:spAutoFit/>
          </a:bodyPr>
          <a:lstStyle/>
          <a:p>
            <a:r>
              <a:rPr lang="en-US" sz="800" dirty="0"/>
              <a:t>Link1 (master link)</a:t>
            </a:r>
          </a:p>
        </p:txBody>
      </p:sp>
      <p:sp>
        <p:nvSpPr>
          <p:cNvPr id="8" name="TextBox 7">
            <a:extLst>
              <a:ext uri="{FF2B5EF4-FFF2-40B4-BE49-F238E27FC236}">
                <a16:creationId xmlns:a16="http://schemas.microsoft.com/office/drawing/2014/main" id="{684D995B-B94A-48FC-B66A-F56EF8442A49}"/>
              </a:ext>
            </a:extLst>
          </p:cNvPr>
          <p:cNvSpPr txBox="1"/>
          <p:nvPr/>
        </p:nvSpPr>
        <p:spPr>
          <a:xfrm>
            <a:off x="0" y="5839460"/>
            <a:ext cx="755498" cy="338554"/>
          </a:xfrm>
          <a:prstGeom prst="rect">
            <a:avLst/>
          </a:prstGeom>
          <a:noFill/>
        </p:spPr>
        <p:txBody>
          <a:bodyPr wrap="square" rtlCol="0">
            <a:spAutoFit/>
          </a:bodyPr>
          <a:lstStyle/>
          <a:p>
            <a:r>
              <a:rPr lang="en-US" sz="800" dirty="0"/>
              <a:t>Link2 (slave link)</a:t>
            </a:r>
          </a:p>
        </p:txBody>
      </p:sp>
      <p:sp>
        <p:nvSpPr>
          <p:cNvPr id="9" name="Rectangle 8">
            <a:extLst>
              <a:ext uri="{FF2B5EF4-FFF2-40B4-BE49-F238E27FC236}">
                <a16:creationId xmlns:a16="http://schemas.microsoft.com/office/drawing/2014/main" id="{47DC3E1C-37E6-4513-8923-81E6B0831577}"/>
              </a:ext>
            </a:extLst>
          </p:cNvPr>
          <p:cNvSpPr/>
          <p:nvPr/>
        </p:nvSpPr>
        <p:spPr bwMode="auto">
          <a:xfrm>
            <a:off x="7648517" y="4844606"/>
            <a:ext cx="852416" cy="35190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 name="Rectangle 9">
            <a:extLst>
              <a:ext uri="{FF2B5EF4-FFF2-40B4-BE49-F238E27FC236}">
                <a16:creationId xmlns:a16="http://schemas.microsoft.com/office/drawing/2014/main" id="{0215462C-B441-45BA-9D5F-8B236349CAD1}"/>
              </a:ext>
            </a:extLst>
          </p:cNvPr>
          <p:cNvSpPr/>
          <p:nvPr/>
        </p:nvSpPr>
        <p:spPr bwMode="auto">
          <a:xfrm>
            <a:off x="7752346" y="5196513"/>
            <a:ext cx="197305" cy="1367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a:extLst>
              <a:ext uri="{FF2B5EF4-FFF2-40B4-BE49-F238E27FC236}">
                <a16:creationId xmlns:a16="http://schemas.microsoft.com/office/drawing/2014/main" id="{00181ED5-3EC2-4587-BD48-6AE55DEB6A6A}"/>
              </a:ext>
            </a:extLst>
          </p:cNvPr>
          <p:cNvSpPr txBox="1"/>
          <p:nvPr/>
        </p:nvSpPr>
        <p:spPr>
          <a:xfrm>
            <a:off x="7034729" y="4840610"/>
            <a:ext cx="708731" cy="338554"/>
          </a:xfrm>
          <a:prstGeom prst="rect">
            <a:avLst/>
          </a:prstGeom>
          <a:noFill/>
        </p:spPr>
        <p:txBody>
          <a:bodyPr wrap="square" rtlCol="0">
            <a:spAutoFit/>
          </a:bodyPr>
          <a:lstStyle/>
          <a:p>
            <a:r>
              <a:rPr lang="en-US" sz="800" dirty="0"/>
              <a:t>Multi-link AP entity1</a:t>
            </a:r>
          </a:p>
        </p:txBody>
      </p:sp>
      <p:sp>
        <p:nvSpPr>
          <p:cNvPr id="12" name="TextBox 11">
            <a:extLst>
              <a:ext uri="{FF2B5EF4-FFF2-40B4-BE49-F238E27FC236}">
                <a16:creationId xmlns:a16="http://schemas.microsoft.com/office/drawing/2014/main" id="{2B71FF02-D8D1-48F1-A175-BDF35D5FE747}"/>
              </a:ext>
            </a:extLst>
          </p:cNvPr>
          <p:cNvSpPr txBox="1"/>
          <p:nvPr/>
        </p:nvSpPr>
        <p:spPr>
          <a:xfrm>
            <a:off x="7034729" y="5153251"/>
            <a:ext cx="835983" cy="215444"/>
          </a:xfrm>
          <a:prstGeom prst="rect">
            <a:avLst/>
          </a:prstGeom>
          <a:noFill/>
        </p:spPr>
        <p:txBody>
          <a:bodyPr wrap="square" rtlCol="0">
            <a:spAutoFit/>
          </a:bodyPr>
          <a:lstStyle/>
          <a:p>
            <a:r>
              <a:rPr lang="en-US" sz="800" dirty="0"/>
              <a:t>MAC Addr11</a:t>
            </a:r>
          </a:p>
        </p:txBody>
      </p:sp>
      <p:sp>
        <p:nvSpPr>
          <p:cNvPr id="13" name="TextBox 12">
            <a:extLst>
              <a:ext uri="{FF2B5EF4-FFF2-40B4-BE49-F238E27FC236}">
                <a16:creationId xmlns:a16="http://schemas.microsoft.com/office/drawing/2014/main" id="{10F97A62-0749-4778-9C2B-3E876DAF3957}"/>
              </a:ext>
            </a:extLst>
          </p:cNvPr>
          <p:cNvSpPr txBox="1"/>
          <p:nvPr/>
        </p:nvSpPr>
        <p:spPr>
          <a:xfrm>
            <a:off x="7640420" y="4894808"/>
            <a:ext cx="811441" cy="215444"/>
          </a:xfrm>
          <a:prstGeom prst="rect">
            <a:avLst/>
          </a:prstGeom>
          <a:noFill/>
        </p:spPr>
        <p:txBody>
          <a:bodyPr wrap="none" rtlCol="0">
            <a:spAutoFit/>
          </a:bodyPr>
          <a:lstStyle/>
          <a:p>
            <a:r>
              <a:rPr lang="en-US" sz="800" dirty="0"/>
              <a:t>Common MAC</a:t>
            </a:r>
          </a:p>
        </p:txBody>
      </p:sp>
      <p:sp>
        <p:nvSpPr>
          <p:cNvPr id="14" name="TextBox 13">
            <a:extLst>
              <a:ext uri="{FF2B5EF4-FFF2-40B4-BE49-F238E27FC236}">
                <a16:creationId xmlns:a16="http://schemas.microsoft.com/office/drawing/2014/main" id="{F925A6AF-16C8-438A-9F36-B3E3AD7D33C5}"/>
              </a:ext>
            </a:extLst>
          </p:cNvPr>
          <p:cNvSpPr txBox="1"/>
          <p:nvPr/>
        </p:nvSpPr>
        <p:spPr>
          <a:xfrm>
            <a:off x="7635607" y="5350455"/>
            <a:ext cx="462077" cy="215444"/>
          </a:xfrm>
          <a:prstGeom prst="rect">
            <a:avLst/>
          </a:prstGeom>
          <a:noFill/>
        </p:spPr>
        <p:txBody>
          <a:bodyPr wrap="square" rtlCol="0">
            <a:spAutoFit/>
          </a:bodyPr>
          <a:lstStyle/>
          <a:p>
            <a:r>
              <a:rPr lang="en-US" sz="800" dirty="0"/>
              <a:t>Link1</a:t>
            </a:r>
          </a:p>
        </p:txBody>
      </p:sp>
      <p:sp>
        <p:nvSpPr>
          <p:cNvPr id="22" name="Rectangle 21">
            <a:extLst>
              <a:ext uri="{FF2B5EF4-FFF2-40B4-BE49-F238E27FC236}">
                <a16:creationId xmlns:a16="http://schemas.microsoft.com/office/drawing/2014/main" id="{748C35B5-3DC6-419A-9063-ACEA219D662B}"/>
              </a:ext>
            </a:extLst>
          </p:cNvPr>
          <p:cNvSpPr/>
          <p:nvPr/>
        </p:nvSpPr>
        <p:spPr bwMode="auto">
          <a:xfrm>
            <a:off x="8202257" y="5192384"/>
            <a:ext cx="197305" cy="16774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7872FFAD-64AE-4320-81AB-F068DE7829D6}"/>
              </a:ext>
            </a:extLst>
          </p:cNvPr>
          <p:cNvSpPr txBox="1"/>
          <p:nvPr/>
        </p:nvSpPr>
        <p:spPr>
          <a:xfrm>
            <a:off x="8346922" y="5167464"/>
            <a:ext cx="921561" cy="215444"/>
          </a:xfrm>
          <a:prstGeom prst="rect">
            <a:avLst/>
          </a:prstGeom>
          <a:noFill/>
        </p:spPr>
        <p:txBody>
          <a:bodyPr wrap="square" rtlCol="0">
            <a:spAutoFit/>
          </a:bodyPr>
          <a:lstStyle/>
          <a:p>
            <a:r>
              <a:rPr lang="en-US" sz="800" dirty="0"/>
              <a:t>MAC Addr21</a:t>
            </a:r>
          </a:p>
        </p:txBody>
      </p:sp>
      <p:sp>
        <p:nvSpPr>
          <p:cNvPr id="24" name="TextBox 23">
            <a:extLst>
              <a:ext uri="{FF2B5EF4-FFF2-40B4-BE49-F238E27FC236}">
                <a16:creationId xmlns:a16="http://schemas.microsoft.com/office/drawing/2014/main" id="{9B9984BB-DCF0-4EB1-9749-ED31C19A6283}"/>
              </a:ext>
            </a:extLst>
          </p:cNvPr>
          <p:cNvSpPr txBox="1"/>
          <p:nvPr/>
        </p:nvSpPr>
        <p:spPr>
          <a:xfrm>
            <a:off x="8120002" y="5330032"/>
            <a:ext cx="462077" cy="215444"/>
          </a:xfrm>
          <a:prstGeom prst="rect">
            <a:avLst/>
          </a:prstGeom>
          <a:noFill/>
        </p:spPr>
        <p:txBody>
          <a:bodyPr wrap="square" rtlCol="0">
            <a:spAutoFit/>
          </a:bodyPr>
          <a:lstStyle/>
          <a:p>
            <a:r>
              <a:rPr lang="en-US" sz="800" dirty="0"/>
              <a:t>Link2</a:t>
            </a:r>
          </a:p>
        </p:txBody>
      </p:sp>
      <p:sp>
        <p:nvSpPr>
          <p:cNvPr id="35" name="Rectangle 34">
            <a:extLst>
              <a:ext uri="{FF2B5EF4-FFF2-40B4-BE49-F238E27FC236}">
                <a16:creationId xmlns:a16="http://schemas.microsoft.com/office/drawing/2014/main" id="{0C99A4F7-6EE0-4578-A91A-2A5005C0F7F3}"/>
              </a:ext>
            </a:extLst>
          </p:cNvPr>
          <p:cNvSpPr/>
          <p:nvPr/>
        </p:nvSpPr>
        <p:spPr bwMode="auto">
          <a:xfrm>
            <a:off x="7710213" y="6138267"/>
            <a:ext cx="852704" cy="30914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6" name="Rectangle 35">
            <a:extLst>
              <a:ext uri="{FF2B5EF4-FFF2-40B4-BE49-F238E27FC236}">
                <a16:creationId xmlns:a16="http://schemas.microsoft.com/office/drawing/2014/main" id="{45315F1F-1F08-47A8-9FFA-A23C335F18EB}"/>
              </a:ext>
            </a:extLst>
          </p:cNvPr>
          <p:cNvSpPr/>
          <p:nvPr/>
        </p:nvSpPr>
        <p:spPr bwMode="auto">
          <a:xfrm>
            <a:off x="7824570" y="5950696"/>
            <a:ext cx="197681" cy="19091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D75886FB-DE85-49DE-A907-32DE30F0F692}"/>
              </a:ext>
            </a:extLst>
          </p:cNvPr>
          <p:cNvSpPr txBox="1"/>
          <p:nvPr/>
        </p:nvSpPr>
        <p:spPr>
          <a:xfrm>
            <a:off x="7164116" y="5916998"/>
            <a:ext cx="786801" cy="215444"/>
          </a:xfrm>
          <a:prstGeom prst="rect">
            <a:avLst/>
          </a:prstGeom>
          <a:noFill/>
        </p:spPr>
        <p:txBody>
          <a:bodyPr wrap="square" rtlCol="0">
            <a:spAutoFit/>
          </a:bodyPr>
          <a:lstStyle/>
          <a:p>
            <a:r>
              <a:rPr lang="en-US" sz="800" dirty="0"/>
              <a:t>MAC Addr19</a:t>
            </a:r>
          </a:p>
        </p:txBody>
      </p:sp>
      <p:sp>
        <p:nvSpPr>
          <p:cNvPr id="38" name="TextBox 37">
            <a:extLst>
              <a:ext uri="{FF2B5EF4-FFF2-40B4-BE49-F238E27FC236}">
                <a16:creationId xmlns:a16="http://schemas.microsoft.com/office/drawing/2014/main" id="{C9D4ED41-E519-47BA-9943-4FC37026CD75}"/>
              </a:ext>
            </a:extLst>
          </p:cNvPr>
          <p:cNvSpPr txBox="1"/>
          <p:nvPr/>
        </p:nvSpPr>
        <p:spPr>
          <a:xfrm>
            <a:off x="7718017" y="6172200"/>
            <a:ext cx="811441" cy="215444"/>
          </a:xfrm>
          <a:prstGeom prst="rect">
            <a:avLst/>
          </a:prstGeom>
          <a:noFill/>
        </p:spPr>
        <p:txBody>
          <a:bodyPr wrap="none" rtlCol="0">
            <a:spAutoFit/>
          </a:bodyPr>
          <a:lstStyle/>
          <a:p>
            <a:r>
              <a:rPr lang="en-US" sz="800" dirty="0"/>
              <a:t>Common MAC</a:t>
            </a:r>
          </a:p>
        </p:txBody>
      </p:sp>
      <p:sp>
        <p:nvSpPr>
          <p:cNvPr id="39" name="TextBox 38">
            <a:extLst>
              <a:ext uri="{FF2B5EF4-FFF2-40B4-BE49-F238E27FC236}">
                <a16:creationId xmlns:a16="http://schemas.microsoft.com/office/drawing/2014/main" id="{22403573-2E24-4894-A909-D59EC8D49FF0}"/>
              </a:ext>
            </a:extLst>
          </p:cNvPr>
          <p:cNvSpPr txBox="1"/>
          <p:nvPr/>
        </p:nvSpPr>
        <p:spPr>
          <a:xfrm>
            <a:off x="7707376" y="5666418"/>
            <a:ext cx="462077" cy="215444"/>
          </a:xfrm>
          <a:prstGeom prst="rect">
            <a:avLst/>
          </a:prstGeom>
          <a:noFill/>
        </p:spPr>
        <p:txBody>
          <a:bodyPr wrap="square" rtlCol="0">
            <a:spAutoFit/>
          </a:bodyPr>
          <a:lstStyle/>
          <a:p>
            <a:r>
              <a:rPr lang="en-US" sz="800" dirty="0"/>
              <a:t>Link1</a:t>
            </a:r>
          </a:p>
        </p:txBody>
      </p:sp>
      <p:sp>
        <p:nvSpPr>
          <p:cNvPr id="40" name="Rectangle 39">
            <a:extLst>
              <a:ext uri="{FF2B5EF4-FFF2-40B4-BE49-F238E27FC236}">
                <a16:creationId xmlns:a16="http://schemas.microsoft.com/office/drawing/2014/main" id="{96016513-4FCB-444F-A0E8-71F2D84B316F}"/>
              </a:ext>
            </a:extLst>
          </p:cNvPr>
          <p:cNvSpPr/>
          <p:nvPr/>
        </p:nvSpPr>
        <p:spPr bwMode="auto">
          <a:xfrm>
            <a:off x="8231217" y="5950695"/>
            <a:ext cx="185691" cy="181747"/>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3965EBEB-DAEB-4F52-922F-6F5397C9ADE7}"/>
              </a:ext>
            </a:extLst>
          </p:cNvPr>
          <p:cNvSpPr txBox="1"/>
          <p:nvPr/>
        </p:nvSpPr>
        <p:spPr>
          <a:xfrm>
            <a:off x="8382362" y="5921678"/>
            <a:ext cx="744469" cy="215444"/>
          </a:xfrm>
          <a:prstGeom prst="rect">
            <a:avLst/>
          </a:prstGeom>
          <a:noFill/>
        </p:spPr>
        <p:txBody>
          <a:bodyPr wrap="square" rtlCol="0">
            <a:spAutoFit/>
          </a:bodyPr>
          <a:lstStyle/>
          <a:p>
            <a:r>
              <a:rPr lang="en-US" sz="800" dirty="0"/>
              <a:t>MAC Addr29</a:t>
            </a:r>
          </a:p>
        </p:txBody>
      </p:sp>
      <p:sp>
        <p:nvSpPr>
          <p:cNvPr id="42" name="TextBox 41">
            <a:extLst>
              <a:ext uri="{FF2B5EF4-FFF2-40B4-BE49-F238E27FC236}">
                <a16:creationId xmlns:a16="http://schemas.microsoft.com/office/drawing/2014/main" id="{50EA68D7-BCAE-40AD-A091-734FD5016BC5}"/>
              </a:ext>
            </a:extLst>
          </p:cNvPr>
          <p:cNvSpPr txBox="1"/>
          <p:nvPr/>
        </p:nvSpPr>
        <p:spPr>
          <a:xfrm>
            <a:off x="8140815" y="5663310"/>
            <a:ext cx="497947" cy="215444"/>
          </a:xfrm>
          <a:prstGeom prst="rect">
            <a:avLst/>
          </a:prstGeom>
          <a:noFill/>
        </p:spPr>
        <p:txBody>
          <a:bodyPr wrap="square" rtlCol="0">
            <a:spAutoFit/>
          </a:bodyPr>
          <a:lstStyle/>
          <a:p>
            <a:r>
              <a:rPr lang="en-US" sz="800" dirty="0"/>
              <a:t>Link2</a:t>
            </a:r>
          </a:p>
        </p:txBody>
      </p:sp>
      <p:sp>
        <p:nvSpPr>
          <p:cNvPr id="43" name="TextBox 42">
            <a:extLst>
              <a:ext uri="{FF2B5EF4-FFF2-40B4-BE49-F238E27FC236}">
                <a16:creationId xmlns:a16="http://schemas.microsoft.com/office/drawing/2014/main" id="{3B33E7CA-ECAE-415F-936C-5046471EF496}"/>
              </a:ext>
            </a:extLst>
          </p:cNvPr>
          <p:cNvSpPr txBox="1"/>
          <p:nvPr/>
        </p:nvSpPr>
        <p:spPr>
          <a:xfrm>
            <a:off x="7142186" y="6141375"/>
            <a:ext cx="703561" cy="338554"/>
          </a:xfrm>
          <a:prstGeom prst="rect">
            <a:avLst/>
          </a:prstGeom>
          <a:noFill/>
        </p:spPr>
        <p:txBody>
          <a:bodyPr wrap="square" rtlCol="0">
            <a:spAutoFit/>
          </a:bodyPr>
          <a:lstStyle/>
          <a:p>
            <a:r>
              <a:rPr lang="en-US" sz="800" dirty="0"/>
              <a:t>Multi-link STA entity</a:t>
            </a:r>
          </a:p>
        </p:txBody>
      </p:sp>
      <p:cxnSp>
        <p:nvCxnSpPr>
          <p:cNvPr id="44" name="Straight Connector 43">
            <a:extLst>
              <a:ext uri="{FF2B5EF4-FFF2-40B4-BE49-F238E27FC236}">
                <a16:creationId xmlns:a16="http://schemas.microsoft.com/office/drawing/2014/main" id="{2A68732A-3CC5-4FE1-8397-223E717165BE}"/>
              </a:ext>
            </a:extLst>
          </p:cNvPr>
          <p:cNvCxnSpPr>
            <a:cxnSpLocks/>
            <a:stCxn id="14" idx="0"/>
          </p:cNvCxnSpPr>
          <p:nvPr/>
        </p:nvCxnSpPr>
        <p:spPr bwMode="auto">
          <a:xfrm>
            <a:off x="7866646" y="5350455"/>
            <a:ext cx="4066" cy="5696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A30C6086-6CB9-44D0-9CCC-59D93FFFA69C}"/>
              </a:ext>
            </a:extLst>
          </p:cNvPr>
          <p:cNvCxnSpPr>
            <a:cxnSpLocks/>
            <a:stCxn id="22" idx="2"/>
            <a:endCxn id="40" idx="0"/>
          </p:cNvCxnSpPr>
          <p:nvPr/>
        </p:nvCxnSpPr>
        <p:spPr bwMode="auto">
          <a:xfrm>
            <a:off x="8300910" y="5360125"/>
            <a:ext cx="23153" cy="59057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Arrow Connector 46">
            <a:extLst>
              <a:ext uri="{FF2B5EF4-FFF2-40B4-BE49-F238E27FC236}">
                <a16:creationId xmlns:a16="http://schemas.microsoft.com/office/drawing/2014/main" id="{8CB5DFED-948F-4884-A956-E592C9C81807}"/>
              </a:ext>
            </a:extLst>
          </p:cNvPr>
          <p:cNvCxnSpPr>
            <a:cxnSpLocks/>
            <a:endCxn id="42" idx="2"/>
          </p:cNvCxnSpPr>
          <p:nvPr/>
        </p:nvCxnSpPr>
        <p:spPr bwMode="auto">
          <a:xfrm flipH="1">
            <a:off x="8389789" y="5708118"/>
            <a:ext cx="429882" cy="170636"/>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48" name="TextBox 47">
            <a:extLst>
              <a:ext uri="{FF2B5EF4-FFF2-40B4-BE49-F238E27FC236}">
                <a16:creationId xmlns:a16="http://schemas.microsoft.com/office/drawing/2014/main" id="{7758475C-B8B5-43BF-9B60-3719083BA3C4}"/>
              </a:ext>
            </a:extLst>
          </p:cNvPr>
          <p:cNvSpPr txBox="1"/>
          <p:nvPr/>
        </p:nvSpPr>
        <p:spPr>
          <a:xfrm>
            <a:off x="8577985" y="5412532"/>
            <a:ext cx="744469" cy="338554"/>
          </a:xfrm>
          <a:prstGeom prst="rect">
            <a:avLst/>
          </a:prstGeom>
          <a:noFill/>
        </p:spPr>
        <p:txBody>
          <a:bodyPr wrap="square" rtlCol="0">
            <a:spAutoFit/>
          </a:bodyPr>
          <a:lstStyle/>
          <a:p>
            <a:r>
              <a:rPr lang="en-US" sz="800" dirty="0"/>
              <a:t>Power Save mode</a:t>
            </a:r>
          </a:p>
        </p:txBody>
      </p:sp>
      <p:cxnSp>
        <p:nvCxnSpPr>
          <p:cNvPr id="49" name="Straight Arrow Connector 48">
            <a:extLst>
              <a:ext uri="{FF2B5EF4-FFF2-40B4-BE49-F238E27FC236}">
                <a16:creationId xmlns:a16="http://schemas.microsoft.com/office/drawing/2014/main" id="{3C8C48DC-9EF6-485B-B42C-3EE5C93F0866}"/>
              </a:ext>
            </a:extLst>
          </p:cNvPr>
          <p:cNvCxnSpPr>
            <a:cxnSpLocks/>
          </p:cNvCxnSpPr>
          <p:nvPr/>
        </p:nvCxnSpPr>
        <p:spPr bwMode="auto">
          <a:xfrm>
            <a:off x="7286767" y="5718438"/>
            <a:ext cx="549951" cy="13493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52" name="TextBox 51">
            <a:extLst>
              <a:ext uri="{FF2B5EF4-FFF2-40B4-BE49-F238E27FC236}">
                <a16:creationId xmlns:a16="http://schemas.microsoft.com/office/drawing/2014/main" id="{A5ED0AD2-67FC-4D66-8E40-8243BFC9FC62}"/>
              </a:ext>
            </a:extLst>
          </p:cNvPr>
          <p:cNvSpPr txBox="1"/>
          <p:nvPr/>
        </p:nvSpPr>
        <p:spPr>
          <a:xfrm>
            <a:off x="6934200" y="5535653"/>
            <a:ext cx="744469" cy="215444"/>
          </a:xfrm>
          <a:prstGeom prst="rect">
            <a:avLst/>
          </a:prstGeom>
          <a:noFill/>
        </p:spPr>
        <p:txBody>
          <a:bodyPr wrap="square" rtlCol="0">
            <a:spAutoFit/>
          </a:bodyPr>
          <a:lstStyle/>
          <a:p>
            <a:r>
              <a:rPr lang="en-US" sz="800" dirty="0"/>
              <a:t>Active mode</a:t>
            </a:r>
          </a:p>
        </p:txBody>
      </p:sp>
      <p:cxnSp>
        <p:nvCxnSpPr>
          <p:cNvPr id="54" name="Straight Connector 53">
            <a:extLst>
              <a:ext uri="{FF2B5EF4-FFF2-40B4-BE49-F238E27FC236}">
                <a16:creationId xmlns:a16="http://schemas.microsoft.com/office/drawing/2014/main" id="{2ADDFC0F-6FB8-4D48-B949-DB58F1EDA8BF}"/>
              </a:ext>
            </a:extLst>
          </p:cNvPr>
          <p:cNvCxnSpPr/>
          <p:nvPr/>
        </p:nvCxnSpPr>
        <p:spPr bwMode="auto">
          <a:xfrm>
            <a:off x="730786" y="5005992"/>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 name="Straight Connector 3">
            <a:extLst>
              <a:ext uri="{FF2B5EF4-FFF2-40B4-BE49-F238E27FC236}">
                <a16:creationId xmlns:a16="http://schemas.microsoft.com/office/drawing/2014/main" id="{5FFE2A1C-B7C9-40A4-9AEF-2FF7934E1DEE}"/>
              </a:ext>
            </a:extLst>
          </p:cNvPr>
          <p:cNvCxnSpPr/>
          <p:nvPr/>
        </p:nvCxnSpPr>
        <p:spPr bwMode="auto">
          <a:xfrm>
            <a:off x="133905" y="5082192"/>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B4720BE2-FAC6-4F64-A92A-C852942581E7}"/>
              </a:ext>
            </a:extLst>
          </p:cNvPr>
          <p:cNvCxnSpPr/>
          <p:nvPr/>
        </p:nvCxnSpPr>
        <p:spPr bwMode="auto">
          <a:xfrm>
            <a:off x="6413376" y="5005992"/>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1676CE5E-19FA-40A6-8B17-71F68F0F4E22}"/>
              </a:ext>
            </a:extLst>
          </p:cNvPr>
          <p:cNvCxnSpPr/>
          <p:nvPr/>
        </p:nvCxnSpPr>
        <p:spPr bwMode="auto">
          <a:xfrm>
            <a:off x="133905" y="6181590"/>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03CECE90-D5FC-483B-AE73-B6F8C68F4CE0}"/>
              </a:ext>
            </a:extLst>
          </p:cNvPr>
          <p:cNvCxnSpPr/>
          <p:nvPr/>
        </p:nvCxnSpPr>
        <p:spPr bwMode="auto">
          <a:xfrm>
            <a:off x="730925" y="6102431"/>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AAC769F-41CA-4B53-AD4E-0E35C447AF00}"/>
              </a:ext>
            </a:extLst>
          </p:cNvPr>
          <p:cNvCxnSpPr/>
          <p:nvPr/>
        </p:nvCxnSpPr>
        <p:spPr bwMode="auto">
          <a:xfrm>
            <a:off x="6413515" y="6102431"/>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Rectangle 64">
            <a:extLst>
              <a:ext uri="{FF2B5EF4-FFF2-40B4-BE49-F238E27FC236}">
                <a16:creationId xmlns:a16="http://schemas.microsoft.com/office/drawing/2014/main" id="{1BB169F9-6BF5-44D8-92CD-E1A74BC21995}"/>
              </a:ext>
            </a:extLst>
          </p:cNvPr>
          <p:cNvSpPr/>
          <p:nvPr/>
        </p:nvSpPr>
        <p:spPr bwMode="auto">
          <a:xfrm>
            <a:off x="721309" y="4793981"/>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6" name="Rectangle 65">
            <a:extLst>
              <a:ext uri="{FF2B5EF4-FFF2-40B4-BE49-F238E27FC236}">
                <a16:creationId xmlns:a16="http://schemas.microsoft.com/office/drawing/2014/main" id="{7187A307-8B81-4F43-B6D6-A727486E5A23}"/>
              </a:ext>
            </a:extLst>
          </p:cNvPr>
          <p:cNvSpPr/>
          <p:nvPr/>
        </p:nvSpPr>
        <p:spPr bwMode="auto">
          <a:xfrm>
            <a:off x="716871" y="5889190"/>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9" name="Rectangle 68">
            <a:extLst>
              <a:ext uri="{FF2B5EF4-FFF2-40B4-BE49-F238E27FC236}">
                <a16:creationId xmlns:a16="http://schemas.microsoft.com/office/drawing/2014/main" id="{0FB9F194-AA19-4BA6-9A0A-6DA10BBCCB3C}"/>
              </a:ext>
            </a:extLst>
          </p:cNvPr>
          <p:cNvSpPr/>
          <p:nvPr/>
        </p:nvSpPr>
        <p:spPr bwMode="auto">
          <a:xfrm>
            <a:off x="6413513" y="4796202"/>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1F656678-34F3-4BEE-8246-F42C08F65F27}"/>
              </a:ext>
            </a:extLst>
          </p:cNvPr>
          <p:cNvSpPr/>
          <p:nvPr/>
        </p:nvSpPr>
        <p:spPr bwMode="auto">
          <a:xfrm>
            <a:off x="6417953" y="5891411"/>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2" name="TextBox 71">
            <a:extLst>
              <a:ext uri="{FF2B5EF4-FFF2-40B4-BE49-F238E27FC236}">
                <a16:creationId xmlns:a16="http://schemas.microsoft.com/office/drawing/2014/main" id="{674BEEEF-5DD3-464D-83EC-1DB974897A3C}"/>
              </a:ext>
            </a:extLst>
          </p:cNvPr>
          <p:cNvSpPr txBox="1"/>
          <p:nvPr/>
        </p:nvSpPr>
        <p:spPr>
          <a:xfrm>
            <a:off x="500016" y="4621644"/>
            <a:ext cx="744469" cy="215444"/>
          </a:xfrm>
          <a:prstGeom prst="rect">
            <a:avLst/>
          </a:prstGeom>
          <a:noFill/>
        </p:spPr>
        <p:txBody>
          <a:bodyPr wrap="square" rtlCol="0">
            <a:spAutoFit/>
          </a:bodyPr>
          <a:lstStyle/>
          <a:p>
            <a:r>
              <a:rPr lang="en-US" sz="800" dirty="0"/>
              <a:t>Beacon</a:t>
            </a:r>
          </a:p>
        </p:txBody>
      </p:sp>
      <p:sp>
        <p:nvSpPr>
          <p:cNvPr id="73" name="TextBox 72">
            <a:extLst>
              <a:ext uri="{FF2B5EF4-FFF2-40B4-BE49-F238E27FC236}">
                <a16:creationId xmlns:a16="http://schemas.microsoft.com/office/drawing/2014/main" id="{039424B9-500A-486D-A4CF-4717934A86D3}"/>
              </a:ext>
            </a:extLst>
          </p:cNvPr>
          <p:cNvSpPr txBox="1"/>
          <p:nvPr/>
        </p:nvSpPr>
        <p:spPr>
          <a:xfrm>
            <a:off x="501656" y="5676008"/>
            <a:ext cx="744469" cy="215444"/>
          </a:xfrm>
          <a:prstGeom prst="rect">
            <a:avLst/>
          </a:prstGeom>
          <a:noFill/>
        </p:spPr>
        <p:txBody>
          <a:bodyPr wrap="square" rtlCol="0">
            <a:spAutoFit/>
          </a:bodyPr>
          <a:lstStyle/>
          <a:p>
            <a:r>
              <a:rPr lang="en-US" sz="800" dirty="0"/>
              <a:t>Beacon</a:t>
            </a:r>
          </a:p>
        </p:txBody>
      </p:sp>
      <p:sp>
        <p:nvSpPr>
          <p:cNvPr id="76" name="TextBox 75">
            <a:extLst>
              <a:ext uri="{FF2B5EF4-FFF2-40B4-BE49-F238E27FC236}">
                <a16:creationId xmlns:a16="http://schemas.microsoft.com/office/drawing/2014/main" id="{7F62D0B7-7320-485B-95FA-29765C83FBC3}"/>
              </a:ext>
            </a:extLst>
          </p:cNvPr>
          <p:cNvSpPr txBox="1"/>
          <p:nvPr/>
        </p:nvSpPr>
        <p:spPr>
          <a:xfrm>
            <a:off x="6200248" y="4603442"/>
            <a:ext cx="744469" cy="215444"/>
          </a:xfrm>
          <a:prstGeom prst="rect">
            <a:avLst/>
          </a:prstGeom>
          <a:noFill/>
        </p:spPr>
        <p:txBody>
          <a:bodyPr wrap="square" rtlCol="0">
            <a:spAutoFit/>
          </a:bodyPr>
          <a:lstStyle/>
          <a:p>
            <a:r>
              <a:rPr lang="en-US" sz="800" dirty="0"/>
              <a:t>Beacon</a:t>
            </a:r>
          </a:p>
        </p:txBody>
      </p:sp>
      <p:sp>
        <p:nvSpPr>
          <p:cNvPr id="77" name="TextBox 76">
            <a:extLst>
              <a:ext uri="{FF2B5EF4-FFF2-40B4-BE49-F238E27FC236}">
                <a16:creationId xmlns:a16="http://schemas.microsoft.com/office/drawing/2014/main" id="{31530AC4-9C36-4939-A7E0-131E9CB4C3EA}"/>
              </a:ext>
            </a:extLst>
          </p:cNvPr>
          <p:cNvSpPr txBox="1"/>
          <p:nvPr/>
        </p:nvSpPr>
        <p:spPr>
          <a:xfrm>
            <a:off x="6197401" y="5697535"/>
            <a:ext cx="744469" cy="215444"/>
          </a:xfrm>
          <a:prstGeom prst="rect">
            <a:avLst/>
          </a:prstGeom>
          <a:noFill/>
        </p:spPr>
        <p:txBody>
          <a:bodyPr wrap="square" rtlCol="0">
            <a:spAutoFit/>
          </a:bodyPr>
          <a:lstStyle/>
          <a:p>
            <a:r>
              <a:rPr lang="en-US" sz="800" dirty="0"/>
              <a:t>Beacon</a:t>
            </a:r>
          </a:p>
        </p:txBody>
      </p:sp>
      <p:sp>
        <p:nvSpPr>
          <p:cNvPr id="78" name="Rectangle 77">
            <a:extLst>
              <a:ext uri="{FF2B5EF4-FFF2-40B4-BE49-F238E27FC236}">
                <a16:creationId xmlns:a16="http://schemas.microsoft.com/office/drawing/2014/main" id="{84E6C732-23B1-4FFF-A9D2-1ED8FAFF8BF5}"/>
              </a:ext>
            </a:extLst>
          </p:cNvPr>
          <p:cNvSpPr/>
          <p:nvPr/>
        </p:nvSpPr>
        <p:spPr bwMode="auto">
          <a:xfrm>
            <a:off x="1562080" y="4792751"/>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1022BB3F-80CF-4005-8CF1-FA63DD7D8696}"/>
              </a:ext>
            </a:extLst>
          </p:cNvPr>
          <p:cNvSpPr/>
          <p:nvPr/>
        </p:nvSpPr>
        <p:spPr bwMode="auto">
          <a:xfrm>
            <a:off x="1779709" y="5091680"/>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6" name="TextBox 85">
            <a:extLst>
              <a:ext uri="{FF2B5EF4-FFF2-40B4-BE49-F238E27FC236}">
                <a16:creationId xmlns:a16="http://schemas.microsoft.com/office/drawing/2014/main" id="{DB200382-23DD-4BE0-B45A-397FCA51269A}"/>
              </a:ext>
            </a:extLst>
          </p:cNvPr>
          <p:cNvSpPr txBox="1"/>
          <p:nvPr/>
        </p:nvSpPr>
        <p:spPr>
          <a:xfrm>
            <a:off x="1395113" y="4568924"/>
            <a:ext cx="744469" cy="215444"/>
          </a:xfrm>
          <a:prstGeom prst="rect">
            <a:avLst/>
          </a:prstGeom>
          <a:noFill/>
        </p:spPr>
        <p:txBody>
          <a:bodyPr wrap="square" rtlCol="0">
            <a:spAutoFit/>
          </a:bodyPr>
          <a:lstStyle/>
          <a:p>
            <a:r>
              <a:rPr lang="en-US" sz="800" dirty="0"/>
              <a:t>QoS Null</a:t>
            </a:r>
          </a:p>
        </p:txBody>
      </p:sp>
      <p:sp>
        <p:nvSpPr>
          <p:cNvPr id="87" name="TextBox 86">
            <a:extLst>
              <a:ext uri="{FF2B5EF4-FFF2-40B4-BE49-F238E27FC236}">
                <a16:creationId xmlns:a16="http://schemas.microsoft.com/office/drawing/2014/main" id="{2C9A7CC4-B225-42F8-98B1-DDACE9DA1B24}"/>
              </a:ext>
            </a:extLst>
          </p:cNvPr>
          <p:cNvSpPr txBox="1"/>
          <p:nvPr/>
        </p:nvSpPr>
        <p:spPr>
          <a:xfrm>
            <a:off x="1647894" y="5360864"/>
            <a:ext cx="496580" cy="215444"/>
          </a:xfrm>
          <a:prstGeom prst="rect">
            <a:avLst/>
          </a:prstGeom>
          <a:noFill/>
        </p:spPr>
        <p:txBody>
          <a:bodyPr wrap="square" rtlCol="0">
            <a:spAutoFit/>
          </a:bodyPr>
          <a:lstStyle/>
          <a:p>
            <a:r>
              <a:rPr lang="en-US" sz="800" dirty="0"/>
              <a:t>Ack</a:t>
            </a:r>
          </a:p>
        </p:txBody>
      </p:sp>
      <p:cxnSp>
        <p:nvCxnSpPr>
          <p:cNvPr id="97" name="Straight Arrow Connector 96">
            <a:extLst>
              <a:ext uri="{FF2B5EF4-FFF2-40B4-BE49-F238E27FC236}">
                <a16:creationId xmlns:a16="http://schemas.microsoft.com/office/drawing/2014/main" id="{AB893DB4-503A-467D-A244-3C2117A573D6}"/>
              </a:ext>
            </a:extLst>
          </p:cNvPr>
          <p:cNvCxnSpPr>
            <a:cxnSpLocks/>
          </p:cNvCxnSpPr>
          <p:nvPr/>
        </p:nvCxnSpPr>
        <p:spPr bwMode="auto">
          <a:xfrm flipH="1">
            <a:off x="1910380" y="4574977"/>
            <a:ext cx="174956" cy="12886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99" name="TextBox 98">
            <a:extLst>
              <a:ext uri="{FF2B5EF4-FFF2-40B4-BE49-F238E27FC236}">
                <a16:creationId xmlns:a16="http://schemas.microsoft.com/office/drawing/2014/main" id="{3E5A27D4-8B05-4516-932E-4BA66C45925A}"/>
              </a:ext>
            </a:extLst>
          </p:cNvPr>
          <p:cNvSpPr txBox="1"/>
          <p:nvPr/>
        </p:nvSpPr>
        <p:spPr>
          <a:xfrm>
            <a:off x="2040568" y="4203368"/>
            <a:ext cx="815727" cy="338554"/>
          </a:xfrm>
          <a:prstGeom prst="rect">
            <a:avLst/>
          </a:prstGeom>
          <a:noFill/>
        </p:spPr>
        <p:txBody>
          <a:bodyPr wrap="square" rtlCol="0">
            <a:spAutoFit/>
          </a:bodyPr>
          <a:lstStyle/>
          <a:p>
            <a:r>
              <a:rPr lang="en-US" sz="800" dirty="0"/>
              <a:t>Request to awake addr29</a:t>
            </a:r>
          </a:p>
        </p:txBody>
      </p:sp>
      <p:sp>
        <p:nvSpPr>
          <p:cNvPr id="100" name="Rectangle 99">
            <a:extLst>
              <a:ext uri="{FF2B5EF4-FFF2-40B4-BE49-F238E27FC236}">
                <a16:creationId xmlns:a16="http://schemas.microsoft.com/office/drawing/2014/main" id="{B8176AF8-91C5-4431-BF3E-3238ADD27C09}"/>
              </a:ext>
            </a:extLst>
          </p:cNvPr>
          <p:cNvSpPr/>
          <p:nvPr/>
        </p:nvSpPr>
        <p:spPr bwMode="auto">
          <a:xfrm>
            <a:off x="2774466" y="4783306"/>
            <a:ext cx="990594"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1" name="Rectangle 100">
            <a:extLst>
              <a:ext uri="{FF2B5EF4-FFF2-40B4-BE49-F238E27FC236}">
                <a16:creationId xmlns:a16="http://schemas.microsoft.com/office/drawing/2014/main" id="{6B84F02B-6460-412D-81A0-233B1DE3E25B}"/>
              </a:ext>
            </a:extLst>
          </p:cNvPr>
          <p:cNvSpPr/>
          <p:nvPr/>
        </p:nvSpPr>
        <p:spPr bwMode="auto">
          <a:xfrm>
            <a:off x="2761662" y="5889190"/>
            <a:ext cx="1155795"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2" name="TextBox 101">
            <a:extLst>
              <a:ext uri="{FF2B5EF4-FFF2-40B4-BE49-F238E27FC236}">
                <a16:creationId xmlns:a16="http://schemas.microsoft.com/office/drawing/2014/main" id="{9A8C9780-BF7B-4511-B48F-8DABEB8EE47C}"/>
              </a:ext>
            </a:extLst>
          </p:cNvPr>
          <p:cNvSpPr txBox="1"/>
          <p:nvPr/>
        </p:nvSpPr>
        <p:spPr>
          <a:xfrm>
            <a:off x="2857087" y="4827679"/>
            <a:ext cx="744469" cy="215444"/>
          </a:xfrm>
          <a:prstGeom prst="rect">
            <a:avLst/>
          </a:prstGeom>
          <a:noFill/>
        </p:spPr>
        <p:txBody>
          <a:bodyPr wrap="square" rtlCol="0">
            <a:spAutoFit/>
          </a:bodyPr>
          <a:lstStyle/>
          <a:p>
            <a:r>
              <a:rPr lang="en-US" sz="800" dirty="0"/>
              <a:t>A-MPDU1</a:t>
            </a:r>
          </a:p>
        </p:txBody>
      </p:sp>
      <p:sp>
        <p:nvSpPr>
          <p:cNvPr id="103" name="TextBox 102">
            <a:extLst>
              <a:ext uri="{FF2B5EF4-FFF2-40B4-BE49-F238E27FC236}">
                <a16:creationId xmlns:a16="http://schemas.microsoft.com/office/drawing/2014/main" id="{0A5BAF78-ED8E-4F9B-8658-20AE55843E20}"/>
              </a:ext>
            </a:extLst>
          </p:cNvPr>
          <p:cNvSpPr txBox="1"/>
          <p:nvPr/>
        </p:nvSpPr>
        <p:spPr>
          <a:xfrm>
            <a:off x="2816155" y="5928367"/>
            <a:ext cx="744469" cy="215444"/>
          </a:xfrm>
          <a:prstGeom prst="rect">
            <a:avLst/>
          </a:prstGeom>
          <a:noFill/>
        </p:spPr>
        <p:txBody>
          <a:bodyPr wrap="square" rtlCol="0">
            <a:spAutoFit/>
          </a:bodyPr>
          <a:lstStyle/>
          <a:p>
            <a:r>
              <a:rPr lang="en-US" sz="800" dirty="0"/>
              <a:t>A-MPDU2</a:t>
            </a:r>
          </a:p>
        </p:txBody>
      </p:sp>
      <p:cxnSp>
        <p:nvCxnSpPr>
          <p:cNvPr id="105" name="Straight Arrow Connector 104">
            <a:extLst>
              <a:ext uri="{FF2B5EF4-FFF2-40B4-BE49-F238E27FC236}">
                <a16:creationId xmlns:a16="http://schemas.microsoft.com/office/drawing/2014/main" id="{9EA3DE0A-0FFC-4E5F-906D-DD763046F721}"/>
              </a:ext>
            </a:extLst>
          </p:cNvPr>
          <p:cNvCxnSpPr>
            <a:cxnSpLocks/>
          </p:cNvCxnSpPr>
          <p:nvPr/>
        </p:nvCxnSpPr>
        <p:spPr bwMode="auto">
          <a:xfrm flipV="1">
            <a:off x="2545865" y="6254831"/>
            <a:ext cx="215797" cy="11991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6" name="TextBox 105">
            <a:extLst>
              <a:ext uri="{FF2B5EF4-FFF2-40B4-BE49-F238E27FC236}">
                <a16:creationId xmlns:a16="http://schemas.microsoft.com/office/drawing/2014/main" id="{77877926-CC22-4E8F-8260-4AF760C73ED5}"/>
              </a:ext>
            </a:extLst>
          </p:cNvPr>
          <p:cNvSpPr txBox="1"/>
          <p:nvPr/>
        </p:nvSpPr>
        <p:spPr>
          <a:xfrm>
            <a:off x="1845044" y="6214646"/>
            <a:ext cx="808715" cy="338554"/>
          </a:xfrm>
          <a:prstGeom prst="rect">
            <a:avLst/>
          </a:prstGeom>
          <a:noFill/>
        </p:spPr>
        <p:txBody>
          <a:bodyPr wrap="square" rtlCol="0">
            <a:spAutoFit/>
          </a:bodyPr>
          <a:lstStyle/>
          <a:p>
            <a:r>
              <a:rPr lang="en-US" sz="800" dirty="0"/>
              <a:t>MAC Addr29 is awake.</a:t>
            </a:r>
          </a:p>
        </p:txBody>
      </p:sp>
      <p:cxnSp>
        <p:nvCxnSpPr>
          <p:cNvPr id="108" name="Straight Connector 107">
            <a:extLst>
              <a:ext uri="{FF2B5EF4-FFF2-40B4-BE49-F238E27FC236}">
                <a16:creationId xmlns:a16="http://schemas.microsoft.com/office/drawing/2014/main" id="{EBC0A465-0DFA-4F9D-9160-6263488C1AD6}"/>
              </a:ext>
            </a:extLst>
          </p:cNvPr>
          <p:cNvCxnSpPr>
            <a:cxnSpLocks/>
          </p:cNvCxnSpPr>
          <p:nvPr/>
        </p:nvCxnSpPr>
        <p:spPr bwMode="auto">
          <a:xfrm>
            <a:off x="3917457" y="4937472"/>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11" name="Straight Connector 110">
            <a:extLst>
              <a:ext uri="{FF2B5EF4-FFF2-40B4-BE49-F238E27FC236}">
                <a16:creationId xmlns:a16="http://schemas.microsoft.com/office/drawing/2014/main" id="{B7F29B60-9EDF-4928-8030-7F2165AE7C19}"/>
              </a:ext>
            </a:extLst>
          </p:cNvPr>
          <p:cNvCxnSpPr>
            <a:cxnSpLocks/>
          </p:cNvCxnSpPr>
          <p:nvPr/>
        </p:nvCxnSpPr>
        <p:spPr bwMode="auto">
          <a:xfrm>
            <a:off x="4040810" y="6037299"/>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16" name="Straight Arrow Connector 115">
            <a:extLst>
              <a:ext uri="{FF2B5EF4-FFF2-40B4-BE49-F238E27FC236}">
                <a16:creationId xmlns:a16="http://schemas.microsoft.com/office/drawing/2014/main" id="{C75C76DA-7CB4-4B10-802A-6C3BD1002811}"/>
              </a:ext>
            </a:extLst>
          </p:cNvPr>
          <p:cNvCxnSpPr/>
          <p:nvPr/>
        </p:nvCxnSpPr>
        <p:spPr bwMode="auto">
          <a:xfrm>
            <a:off x="1066800" y="4455789"/>
            <a:ext cx="0" cy="26861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7" name="TextBox 116">
            <a:extLst>
              <a:ext uri="{FF2B5EF4-FFF2-40B4-BE49-F238E27FC236}">
                <a16:creationId xmlns:a16="http://schemas.microsoft.com/office/drawing/2014/main" id="{B4F9AB3D-0653-4907-BF61-00D28A5E5503}"/>
              </a:ext>
            </a:extLst>
          </p:cNvPr>
          <p:cNvSpPr txBox="1"/>
          <p:nvPr/>
        </p:nvSpPr>
        <p:spPr>
          <a:xfrm>
            <a:off x="355218" y="4141443"/>
            <a:ext cx="1454104" cy="338554"/>
          </a:xfrm>
          <a:prstGeom prst="rect">
            <a:avLst/>
          </a:prstGeom>
          <a:noFill/>
        </p:spPr>
        <p:txBody>
          <a:bodyPr wrap="square" rtlCol="0">
            <a:spAutoFit/>
          </a:bodyPr>
          <a:lstStyle/>
          <a:p>
            <a:r>
              <a:rPr lang="en-US" sz="800" dirty="0"/>
              <a:t>Frames for Addr29 is coming or high load traffic is coming.</a:t>
            </a:r>
          </a:p>
        </p:txBody>
      </p:sp>
      <p:sp>
        <p:nvSpPr>
          <p:cNvPr id="61" name="Slide Number Placeholder 2">
            <a:extLst>
              <a:ext uri="{FF2B5EF4-FFF2-40B4-BE49-F238E27FC236}">
                <a16:creationId xmlns:a16="http://schemas.microsoft.com/office/drawing/2014/main" id="{8126CA6F-4072-4B6E-B338-52FB3C159C3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3" name="Footer Placeholder 4">
            <a:extLst>
              <a:ext uri="{FF2B5EF4-FFF2-40B4-BE49-F238E27FC236}">
                <a16:creationId xmlns:a16="http://schemas.microsoft.com/office/drawing/2014/main" id="{0E80BE9C-5B16-4B7D-8A7C-5C8F6C31373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7" name="Date Placeholder 3">
            <a:extLst>
              <a:ext uri="{FF2B5EF4-FFF2-40B4-BE49-F238E27FC236}">
                <a16:creationId xmlns:a16="http://schemas.microsoft.com/office/drawing/2014/main" id="{5114F9FF-6100-479B-8433-ACCA4FDD0987}"/>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14919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800" dirty="0"/>
              <a:t>Method 2: Multi-Link Power Save State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1750818"/>
          </a:xfrm>
        </p:spPr>
        <p:txBody>
          <a:bodyPr/>
          <a:lstStyle/>
          <a:p>
            <a:pPr>
              <a:buClr>
                <a:srgbClr val="FF0000"/>
              </a:buClr>
            </a:pPr>
            <a:r>
              <a:rPr lang="en-US" sz="1600" b="0" dirty="0"/>
              <a:t>TIM is used to notify the existing buffered frames in multi-link AP entity for link in Power Save mode.</a:t>
            </a:r>
          </a:p>
          <a:p>
            <a:pPr>
              <a:buClr>
                <a:srgbClr val="FF0000"/>
              </a:buClr>
            </a:pPr>
            <a:r>
              <a:rPr lang="en-US" sz="1600" b="0" dirty="0"/>
              <a:t> STA awake notification:</a:t>
            </a:r>
          </a:p>
          <a:p>
            <a:pPr lvl="1">
              <a:buClr>
                <a:srgbClr val="FF0000"/>
              </a:buClr>
            </a:pPr>
            <a:r>
              <a:rPr lang="en-US" sz="1600" b="0" dirty="0"/>
              <a:t>Assume link2’s STA in multi-link STA entity is in Power Save mode. the </a:t>
            </a:r>
            <a:r>
              <a:rPr lang="en-US" sz="1600" dirty="0"/>
              <a:t>multi-link STA entity notifies power save STA’s awake through PS-Poll, QoS Null etc. in link2 or link1 (HE Control could be used when link2’s awake is notified in link1’s frame exchange).</a:t>
            </a:r>
          </a:p>
        </p:txBody>
      </p:sp>
      <p:sp>
        <p:nvSpPr>
          <p:cNvPr id="7" name="TextBox 6">
            <a:extLst>
              <a:ext uri="{FF2B5EF4-FFF2-40B4-BE49-F238E27FC236}">
                <a16:creationId xmlns:a16="http://schemas.microsoft.com/office/drawing/2014/main" id="{69527B5F-7E53-4EA4-84FB-D55856475A2D}"/>
              </a:ext>
            </a:extLst>
          </p:cNvPr>
          <p:cNvSpPr txBox="1"/>
          <p:nvPr/>
        </p:nvSpPr>
        <p:spPr>
          <a:xfrm>
            <a:off x="0" y="3746766"/>
            <a:ext cx="755498" cy="338554"/>
          </a:xfrm>
          <a:prstGeom prst="rect">
            <a:avLst/>
          </a:prstGeom>
          <a:noFill/>
        </p:spPr>
        <p:txBody>
          <a:bodyPr wrap="square" rtlCol="0">
            <a:spAutoFit/>
          </a:bodyPr>
          <a:lstStyle/>
          <a:p>
            <a:r>
              <a:rPr lang="en-US" sz="800" dirty="0"/>
              <a:t>Link1 (master link)</a:t>
            </a:r>
          </a:p>
        </p:txBody>
      </p:sp>
      <p:sp>
        <p:nvSpPr>
          <p:cNvPr id="8" name="TextBox 7">
            <a:extLst>
              <a:ext uri="{FF2B5EF4-FFF2-40B4-BE49-F238E27FC236}">
                <a16:creationId xmlns:a16="http://schemas.microsoft.com/office/drawing/2014/main" id="{684D995B-B94A-48FC-B66A-F56EF8442A49}"/>
              </a:ext>
            </a:extLst>
          </p:cNvPr>
          <p:cNvSpPr txBox="1"/>
          <p:nvPr/>
        </p:nvSpPr>
        <p:spPr>
          <a:xfrm>
            <a:off x="0" y="4842865"/>
            <a:ext cx="755498" cy="338554"/>
          </a:xfrm>
          <a:prstGeom prst="rect">
            <a:avLst/>
          </a:prstGeom>
          <a:noFill/>
        </p:spPr>
        <p:txBody>
          <a:bodyPr wrap="square" rtlCol="0">
            <a:spAutoFit/>
          </a:bodyPr>
          <a:lstStyle/>
          <a:p>
            <a:r>
              <a:rPr lang="en-US" sz="800" dirty="0"/>
              <a:t>Link2 (slave link)</a:t>
            </a:r>
          </a:p>
        </p:txBody>
      </p:sp>
      <p:sp>
        <p:nvSpPr>
          <p:cNvPr id="9" name="Rectangle 8">
            <a:extLst>
              <a:ext uri="{FF2B5EF4-FFF2-40B4-BE49-F238E27FC236}">
                <a16:creationId xmlns:a16="http://schemas.microsoft.com/office/drawing/2014/main" id="{47DC3E1C-37E6-4513-8923-81E6B0831577}"/>
              </a:ext>
            </a:extLst>
          </p:cNvPr>
          <p:cNvSpPr/>
          <p:nvPr/>
        </p:nvSpPr>
        <p:spPr bwMode="auto">
          <a:xfrm>
            <a:off x="7648517" y="3352414"/>
            <a:ext cx="852416" cy="35190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 name="Rectangle 9">
            <a:extLst>
              <a:ext uri="{FF2B5EF4-FFF2-40B4-BE49-F238E27FC236}">
                <a16:creationId xmlns:a16="http://schemas.microsoft.com/office/drawing/2014/main" id="{0215462C-B441-45BA-9D5F-8B236349CAD1}"/>
              </a:ext>
            </a:extLst>
          </p:cNvPr>
          <p:cNvSpPr/>
          <p:nvPr/>
        </p:nvSpPr>
        <p:spPr bwMode="auto">
          <a:xfrm>
            <a:off x="7752346" y="3704321"/>
            <a:ext cx="197305" cy="1367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a:extLst>
              <a:ext uri="{FF2B5EF4-FFF2-40B4-BE49-F238E27FC236}">
                <a16:creationId xmlns:a16="http://schemas.microsoft.com/office/drawing/2014/main" id="{00181ED5-3EC2-4587-BD48-6AE55DEB6A6A}"/>
              </a:ext>
            </a:extLst>
          </p:cNvPr>
          <p:cNvSpPr txBox="1"/>
          <p:nvPr/>
        </p:nvSpPr>
        <p:spPr>
          <a:xfrm>
            <a:off x="7034729" y="3348418"/>
            <a:ext cx="708731" cy="338554"/>
          </a:xfrm>
          <a:prstGeom prst="rect">
            <a:avLst/>
          </a:prstGeom>
          <a:noFill/>
        </p:spPr>
        <p:txBody>
          <a:bodyPr wrap="square" rtlCol="0">
            <a:spAutoFit/>
          </a:bodyPr>
          <a:lstStyle/>
          <a:p>
            <a:r>
              <a:rPr lang="en-US" sz="800" dirty="0"/>
              <a:t>Multi-link AP entity1</a:t>
            </a:r>
          </a:p>
        </p:txBody>
      </p:sp>
      <p:sp>
        <p:nvSpPr>
          <p:cNvPr id="12" name="TextBox 11">
            <a:extLst>
              <a:ext uri="{FF2B5EF4-FFF2-40B4-BE49-F238E27FC236}">
                <a16:creationId xmlns:a16="http://schemas.microsoft.com/office/drawing/2014/main" id="{2B71FF02-D8D1-48F1-A175-BDF35D5FE747}"/>
              </a:ext>
            </a:extLst>
          </p:cNvPr>
          <p:cNvSpPr txBox="1"/>
          <p:nvPr/>
        </p:nvSpPr>
        <p:spPr>
          <a:xfrm>
            <a:off x="7034729" y="3661059"/>
            <a:ext cx="835983" cy="215444"/>
          </a:xfrm>
          <a:prstGeom prst="rect">
            <a:avLst/>
          </a:prstGeom>
          <a:noFill/>
        </p:spPr>
        <p:txBody>
          <a:bodyPr wrap="square" rtlCol="0">
            <a:spAutoFit/>
          </a:bodyPr>
          <a:lstStyle/>
          <a:p>
            <a:r>
              <a:rPr lang="en-US" sz="800" dirty="0"/>
              <a:t>MAC Addr11</a:t>
            </a:r>
          </a:p>
        </p:txBody>
      </p:sp>
      <p:sp>
        <p:nvSpPr>
          <p:cNvPr id="13" name="TextBox 12">
            <a:extLst>
              <a:ext uri="{FF2B5EF4-FFF2-40B4-BE49-F238E27FC236}">
                <a16:creationId xmlns:a16="http://schemas.microsoft.com/office/drawing/2014/main" id="{10F97A62-0749-4778-9C2B-3E876DAF3957}"/>
              </a:ext>
            </a:extLst>
          </p:cNvPr>
          <p:cNvSpPr txBox="1"/>
          <p:nvPr/>
        </p:nvSpPr>
        <p:spPr>
          <a:xfrm>
            <a:off x="7640420" y="3402616"/>
            <a:ext cx="811441" cy="215444"/>
          </a:xfrm>
          <a:prstGeom prst="rect">
            <a:avLst/>
          </a:prstGeom>
          <a:noFill/>
        </p:spPr>
        <p:txBody>
          <a:bodyPr wrap="none" rtlCol="0">
            <a:spAutoFit/>
          </a:bodyPr>
          <a:lstStyle/>
          <a:p>
            <a:r>
              <a:rPr lang="en-US" sz="800" dirty="0"/>
              <a:t>Common MAC</a:t>
            </a:r>
          </a:p>
        </p:txBody>
      </p:sp>
      <p:sp>
        <p:nvSpPr>
          <p:cNvPr id="14" name="TextBox 13">
            <a:extLst>
              <a:ext uri="{FF2B5EF4-FFF2-40B4-BE49-F238E27FC236}">
                <a16:creationId xmlns:a16="http://schemas.microsoft.com/office/drawing/2014/main" id="{F925A6AF-16C8-438A-9F36-B3E3AD7D33C5}"/>
              </a:ext>
            </a:extLst>
          </p:cNvPr>
          <p:cNvSpPr txBox="1"/>
          <p:nvPr/>
        </p:nvSpPr>
        <p:spPr>
          <a:xfrm>
            <a:off x="7635607" y="3858263"/>
            <a:ext cx="462077" cy="215444"/>
          </a:xfrm>
          <a:prstGeom prst="rect">
            <a:avLst/>
          </a:prstGeom>
          <a:noFill/>
        </p:spPr>
        <p:txBody>
          <a:bodyPr wrap="square" rtlCol="0">
            <a:spAutoFit/>
          </a:bodyPr>
          <a:lstStyle/>
          <a:p>
            <a:r>
              <a:rPr lang="en-US" sz="800" dirty="0"/>
              <a:t>Link1</a:t>
            </a:r>
          </a:p>
        </p:txBody>
      </p:sp>
      <p:sp>
        <p:nvSpPr>
          <p:cNvPr id="22" name="Rectangle 21">
            <a:extLst>
              <a:ext uri="{FF2B5EF4-FFF2-40B4-BE49-F238E27FC236}">
                <a16:creationId xmlns:a16="http://schemas.microsoft.com/office/drawing/2014/main" id="{748C35B5-3DC6-419A-9063-ACEA219D662B}"/>
              </a:ext>
            </a:extLst>
          </p:cNvPr>
          <p:cNvSpPr/>
          <p:nvPr/>
        </p:nvSpPr>
        <p:spPr bwMode="auto">
          <a:xfrm>
            <a:off x="8202257" y="3700192"/>
            <a:ext cx="197305" cy="16774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7872FFAD-64AE-4320-81AB-F068DE7829D6}"/>
              </a:ext>
            </a:extLst>
          </p:cNvPr>
          <p:cNvSpPr txBox="1"/>
          <p:nvPr/>
        </p:nvSpPr>
        <p:spPr>
          <a:xfrm>
            <a:off x="8346922" y="3675272"/>
            <a:ext cx="921561" cy="215444"/>
          </a:xfrm>
          <a:prstGeom prst="rect">
            <a:avLst/>
          </a:prstGeom>
          <a:noFill/>
        </p:spPr>
        <p:txBody>
          <a:bodyPr wrap="square" rtlCol="0">
            <a:spAutoFit/>
          </a:bodyPr>
          <a:lstStyle/>
          <a:p>
            <a:r>
              <a:rPr lang="en-US" sz="800" dirty="0"/>
              <a:t>MAC Addr21</a:t>
            </a:r>
          </a:p>
        </p:txBody>
      </p:sp>
      <p:sp>
        <p:nvSpPr>
          <p:cNvPr id="24" name="TextBox 23">
            <a:extLst>
              <a:ext uri="{FF2B5EF4-FFF2-40B4-BE49-F238E27FC236}">
                <a16:creationId xmlns:a16="http://schemas.microsoft.com/office/drawing/2014/main" id="{9B9984BB-DCF0-4EB1-9749-ED31C19A6283}"/>
              </a:ext>
            </a:extLst>
          </p:cNvPr>
          <p:cNvSpPr txBox="1"/>
          <p:nvPr/>
        </p:nvSpPr>
        <p:spPr>
          <a:xfrm>
            <a:off x="8120002" y="3837840"/>
            <a:ext cx="462077" cy="215444"/>
          </a:xfrm>
          <a:prstGeom prst="rect">
            <a:avLst/>
          </a:prstGeom>
          <a:noFill/>
        </p:spPr>
        <p:txBody>
          <a:bodyPr wrap="square" rtlCol="0">
            <a:spAutoFit/>
          </a:bodyPr>
          <a:lstStyle/>
          <a:p>
            <a:r>
              <a:rPr lang="en-US" sz="800" dirty="0"/>
              <a:t>Link2</a:t>
            </a:r>
          </a:p>
        </p:txBody>
      </p:sp>
      <p:sp>
        <p:nvSpPr>
          <p:cNvPr id="35" name="Rectangle 34">
            <a:extLst>
              <a:ext uri="{FF2B5EF4-FFF2-40B4-BE49-F238E27FC236}">
                <a16:creationId xmlns:a16="http://schemas.microsoft.com/office/drawing/2014/main" id="{0C99A4F7-6EE0-4578-A91A-2A5005C0F7F3}"/>
              </a:ext>
            </a:extLst>
          </p:cNvPr>
          <p:cNvSpPr/>
          <p:nvPr/>
        </p:nvSpPr>
        <p:spPr bwMode="auto">
          <a:xfrm>
            <a:off x="7710213" y="4646075"/>
            <a:ext cx="852704" cy="30914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6" name="Rectangle 35">
            <a:extLst>
              <a:ext uri="{FF2B5EF4-FFF2-40B4-BE49-F238E27FC236}">
                <a16:creationId xmlns:a16="http://schemas.microsoft.com/office/drawing/2014/main" id="{45315F1F-1F08-47A8-9FFA-A23C335F18EB}"/>
              </a:ext>
            </a:extLst>
          </p:cNvPr>
          <p:cNvSpPr/>
          <p:nvPr/>
        </p:nvSpPr>
        <p:spPr bwMode="auto">
          <a:xfrm>
            <a:off x="7824570" y="4458504"/>
            <a:ext cx="197681" cy="19091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D75886FB-DE85-49DE-A907-32DE30F0F692}"/>
              </a:ext>
            </a:extLst>
          </p:cNvPr>
          <p:cNvSpPr txBox="1"/>
          <p:nvPr/>
        </p:nvSpPr>
        <p:spPr>
          <a:xfrm>
            <a:off x="7164116" y="4424806"/>
            <a:ext cx="786801" cy="215444"/>
          </a:xfrm>
          <a:prstGeom prst="rect">
            <a:avLst/>
          </a:prstGeom>
          <a:noFill/>
        </p:spPr>
        <p:txBody>
          <a:bodyPr wrap="square" rtlCol="0">
            <a:spAutoFit/>
          </a:bodyPr>
          <a:lstStyle/>
          <a:p>
            <a:r>
              <a:rPr lang="en-US" sz="800" dirty="0"/>
              <a:t>MAC Addr19</a:t>
            </a:r>
          </a:p>
        </p:txBody>
      </p:sp>
      <p:sp>
        <p:nvSpPr>
          <p:cNvPr id="38" name="TextBox 37">
            <a:extLst>
              <a:ext uri="{FF2B5EF4-FFF2-40B4-BE49-F238E27FC236}">
                <a16:creationId xmlns:a16="http://schemas.microsoft.com/office/drawing/2014/main" id="{C9D4ED41-E519-47BA-9943-4FC37026CD75}"/>
              </a:ext>
            </a:extLst>
          </p:cNvPr>
          <p:cNvSpPr txBox="1"/>
          <p:nvPr/>
        </p:nvSpPr>
        <p:spPr>
          <a:xfrm>
            <a:off x="7718017" y="4680008"/>
            <a:ext cx="811441" cy="215444"/>
          </a:xfrm>
          <a:prstGeom prst="rect">
            <a:avLst/>
          </a:prstGeom>
          <a:noFill/>
        </p:spPr>
        <p:txBody>
          <a:bodyPr wrap="none" rtlCol="0">
            <a:spAutoFit/>
          </a:bodyPr>
          <a:lstStyle/>
          <a:p>
            <a:r>
              <a:rPr lang="en-US" sz="800" dirty="0"/>
              <a:t>Common MAC</a:t>
            </a:r>
          </a:p>
        </p:txBody>
      </p:sp>
      <p:sp>
        <p:nvSpPr>
          <p:cNvPr id="39" name="TextBox 38">
            <a:extLst>
              <a:ext uri="{FF2B5EF4-FFF2-40B4-BE49-F238E27FC236}">
                <a16:creationId xmlns:a16="http://schemas.microsoft.com/office/drawing/2014/main" id="{22403573-2E24-4894-A909-D59EC8D49FF0}"/>
              </a:ext>
            </a:extLst>
          </p:cNvPr>
          <p:cNvSpPr txBox="1"/>
          <p:nvPr/>
        </p:nvSpPr>
        <p:spPr>
          <a:xfrm>
            <a:off x="7707376" y="4174226"/>
            <a:ext cx="462077" cy="215444"/>
          </a:xfrm>
          <a:prstGeom prst="rect">
            <a:avLst/>
          </a:prstGeom>
          <a:noFill/>
        </p:spPr>
        <p:txBody>
          <a:bodyPr wrap="square" rtlCol="0">
            <a:spAutoFit/>
          </a:bodyPr>
          <a:lstStyle/>
          <a:p>
            <a:r>
              <a:rPr lang="en-US" sz="800" dirty="0"/>
              <a:t>Link1</a:t>
            </a:r>
          </a:p>
        </p:txBody>
      </p:sp>
      <p:sp>
        <p:nvSpPr>
          <p:cNvPr id="40" name="Rectangle 39">
            <a:extLst>
              <a:ext uri="{FF2B5EF4-FFF2-40B4-BE49-F238E27FC236}">
                <a16:creationId xmlns:a16="http://schemas.microsoft.com/office/drawing/2014/main" id="{96016513-4FCB-444F-A0E8-71F2D84B316F}"/>
              </a:ext>
            </a:extLst>
          </p:cNvPr>
          <p:cNvSpPr/>
          <p:nvPr/>
        </p:nvSpPr>
        <p:spPr bwMode="auto">
          <a:xfrm>
            <a:off x="8231217" y="4458503"/>
            <a:ext cx="185691" cy="181747"/>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3965EBEB-DAEB-4F52-922F-6F5397C9ADE7}"/>
              </a:ext>
            </a:extLst>
          </p:cNvPr>
          <p:cNvSpPr txBox="1"/>
          <p:nvPr/>
        </p:nvSpPr>
        <p:spPr>
          <a:xfrm>
            <a:off x="8382362" y="4429486"/>
            <a:ext cx="744469" cy="215444"/>
          </a:xfrm>
          <a:prstGeom prst="rect">
            <a:avLst/>
          </a:prstGeom>
          <a:noFill/>
        </p:spPr>
        <p:txBody>
          <a:bodyPr wrap="square" rtlCol="0">
            <a:spAutoFit/>
          </a:bodyPr>
          <a:lstStyle/>
          <a:p>
            <a:r>
              <a:rPr lang="en-US" sz="800" dirty="0"/>
              <a:t>MAC Addr29</a:t>
            </a:r>
          </a:p>
        </p:txBody>
      </p:sp>
      <p:sp>
        <p:nvSpPr>
          <p:cNvPr id="42" name="TextBox 41">
            <a:extLst>
              <a:ext uri="{FF2B5EF4-FFF2-40B4-BE49-F238E27FC236}">
                <a16:creationId xmlns:a16="http://schemas.microsoft.com/office/drawing/2014/main" id="{50EA68D7-BCAE-40AD-A091-734FD5016BC5}"/>
              </a:ext>
            </a:extLst>
          </p:cNvPr>
          <p:cNvSpPr txBox="1"/>
          <p:nvPr/>
        </p:nvSpPr>
        <p:spPr>
          <a:xfrm>
            <a:off x="8140815" y="4171118"/>
            <a:ext cx="497947" cy="215444"/>
          </a:xfrm>
          <a:prstGeom prst="rect">
            <a:avLst/>
          </a:prstGeom>
          <a:noFill/>
        </p:spPr>
        <p:txBody>
          <a:bodyPr wrap="square" rtlCol="0">
            <a:spAutoFit/>
          </a:bodyPr>
          <a:lstStyle/>
          <a:p>
            <a:r>
              <a:rPr lang="en-US" sz="800" dirty="0"/>
              <a:t>Link2</a:t>
            </a:r>
          </a:p>
        </p:txBody>
      </p:sp>
      <p:sp>
        <p:nvSpPr>
          <p:cNvPr id="43" name="TextBox 42">
            <a:extLst>
              <a:ext uri="{FF2B5EF4-FFF2-40B4-BE49-F238E27FC236}">
                <a16:creationId xmlns:a16="http://schemas.microsoft.com/office/drawing/2014/main" id="{3B33E7CA-ECAE-415F-936C-5046471EF496}"/>
              </a:ext>
            </a:extLst>
          </p:cNvPr>
          <p:cNvSpPr txBox="1"/>
          <p:nvPr/>
        </p:nvSpPr>
        <p:spPr>
          <a:xfrm>
            <a:off x="7130657" y="4640950"/>
            <a:ext cx="703561" cy="338554"/>
          </a:xfrm>
          <a:prstGeom prst="rect">
            <a:avLst/>
          </a:prstGeom>
          <a:noFill/>
        </p:spPr>
        <p:txBody>
          <a:bodyPr wrap="square" rtlCol="0">
            <a:spAutoFit/>
          </a:bodyPr>
          <a:lstStyle/>
          <a:p>
            <a:r>
              <a:rPr lang="en-US" sz="800" dirty="0"/>
              <a:t>Multi-link STA entity</a:t>
            </a:r>
          </a:p>
        </p:txBody>
      </p:sp>
      <p:cxnSp>
        <p:nvCxnSpPr>
          <p:cNvPr id="44" name="Straight Connector 43">
            <a:extLst>
              <a:ext uri="{FF2B5EF4-FFF2-40B4-BE49-F238E27FC236}">
                <a16:creationId xmlns:a16="http://schemas.microsoft.com/office/drawing/2014/main" id="{2A68732A-3CC5-4FE1-8397-223E717165BE}"/>
              </a:ext>
            </a:extLst>
          </p:cNvPr>
          <p:cNvCxnSpPr>
            <a:cxnSpLocks/>
            <a:stCxn id="14" idx="0"/>
          </p:cNvCxnSpPr>
          <p:nvPr/>
        </p:nvCxnSpPr>
        <p:spPr bwMode="auto">
          <a:xfrm>
            <a:off x="7866646" y="3858263"/>
            <a:ext cx="4066" cy="5696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A30C6086-6CB9-44D0-9CCC-59D93FFFA69C}"/>
              </a:ext>
            </a:extLst>
          </p:cNvPr>
          <p:cNvCxnSpPr>
            <a:cxnSpLocks/>
            <a:stCxn id="22" idx="2"/>
            <a:endCxn id="40" idx="0"/>
          </p:cNvCxnSpPr>
          <p:nvPr/>
        </p:nvCxnSpPr>
        <p:spPr bwMode="auto">
          <a:xfrm>
            <a:off x="8300910" y="3867933"/>
            <a:ext cx="23153" cy="59057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Arrow Connector 46">
            <a:extLst>
              <a:ext uri="{FF2B5EF4-FFF2-40B4-BE49-F238E27FC236}">
                <a16:creationId xmlns:a16="http://schemas.microsoft.com/office/drawing/2014/main" id="{8CB5DFED-948F-4884-A956-E592C9C81807}"/>
              </a:ext>
            </a:extLst>
          </p:cNvPr>
          <p:cNvCxnSpPr>
            <a:cxnSpLocks/>
            <a:endCxn id="42" idx="2"/>
          </p:cNvCxnSpPr>
          <p:nvPr/>
        </p:nvCxnSpPr>
        <p:spPr bwMode="auto">
          <a:xfrm flipH="1">
            <a:off x="8389789" y="4215926"/>
            <a:ext cx="429882" cy="170636"/>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48" name="TextBox 47">
            <a:extLst>
              <a:ext uri="{FF2B5EF4-FFF2-40B4-BE49-F238E27FC236}">
                <a16:creationId xmlns:a16="http://schemas.microsoft.com/office/drawing/2014/main" id="{7758475C-B8B5-43BF-9B60-3719083BA3C4}"/>
              </a:ext>
            </a:extLst>
          </p:cNvPr>
          <p:cNvSpPr txBox="1"/>
          <p:nvPr/>
        </p:nvSpPr>
        <p:spPr>
          <a:xfrm>
            <a:off x="8577985" y="3920340"/>
            <a:ext cx="744469" cy="338554"/>
          </a:xfrm>
          <a:prstGeom prst="rect">
            <a:avLst/>
          </a:prstGeom>
          <a:noFill/>
        </p:spPr>
        <p:txBody>
          <a:bodyPr wrap="square" rtlCol="0">
            <a:spAutoFit/>
          </a:bodyPr>
          <a:lstStyle/>
          <a:p>
            <a:r>
              <a:rPr lang="en-US" sz="800" dirty="0"/>
              <a:t>Power Save mode</a:t>
            </a:r>
          </a:p>
        </p:txBody>
      </p:sp>
      <p:cxnSp>
        <p:nvCxnSpPr>
          <p:cNvPr id="49" name="Straight Arrow Connector 48">
            <a:extLst>
              <a:ext uri="{FF2B5EF4-FFF2-40B4-BE49-F238E27FC236}">
                <a16:creationId xmlns:a16="http://schemas.microsoft.com/office/drawing/2014/main" id="{3C8C48DC-9EF6-485B-B42C-3EE5C93F0866}"/>
              </a:ext>
            </a:extLst>
          </p:cNvPr>
          <p:cNvCxnSpPr>
            <a:cxnSpLocks/>
          </p:cNvCxnSpPr>
          <p:nvPr/>
        </p:nvCxnSpPr>
        <p:spPr bwMode="auto">
          <a:xfrm>
            <a:off x="7286767" y="4226246"/>
            <a:ext cx="549951" cy="13493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52" name="TextBox 51">
            <a:extLst>
              <a:ext uri="{FF2B5EF4-FFF2-40B4-BE49-F238E27FC236}">
                <a16:creationId xmlns:a16="http://schemas.microsoft.com/office/drawing/2014/main" id="{A5ED0AD2-67FC-4D66-8E40-8243BFC9FC62}"/>
              </a:ext>
            </a:extLst>
          </p:cNvPr>
          <p:cNvSpPr txBox="1"/>
          <p:nvPr/>
        </p:nvSpPr>
        <p:spPr>
          <a:xfrm>
            <a:off x="6934200" y="4043461"/>
            <a:ext cx="744469" cy="215444"/>
          </a:xfrm>
          <a:prstGeom prst="rect">
            <a:avLst/>
          </a:prstGeom>
          <a:noFill/>
        </p:spPr>
        <p:txBody>
          <a:bodyPr wrap="square" rtlCol="0">
            <a:spAutoFit/>
          </a:bodyPr>
          <a:lstStyle/>
          <a:p>
            <a:r>
              <a:rPr lang="en-US" sz="800" dirty="0"/>
              <a:t>Active mode</a:t>
            </a:r>
          </a:p>
        </p:txBody>
      </p:sp>
      <p:cxnSp>
        <p:nvCxnSpPr>
          <p:cNvPr id="54" name="Straight Connector 53">
            <a:extLst>
              <a:ext uri="{FF2B5EF4-FFF2-40B4-BE49-F238E27FC236}">
                <a16:creationId xmlns:a16="http://schemas.microsoft.com/office/drawing/2014/main" id="{2ADDFC0F-6FB8-4D48-B949-DB58F1EDA8BF}"/>
              </a:ext>
            </a:extLst>
          </p:cNvPr>
          <p:cNvCxnSpPr/>
          <p:nvPr/>
        </p:nvCxnSpPr>
        <p:spPr bwMode="auto">
          <a:xfrm>
            <a:off x="730786" y="400939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 name="Straight Connector 3">
            <a:extLst>
              <a:ext uri="{FF2B5EF4-FFF2-40B4-BE49-F238E27FC236}">
                <a16:creationId xmlns:a16="http://schemas.microsoft.com/office/drawing/2014/main" id="{5FFE2A1C-B7C9-40A4-9AEF-2FF7934E1DEE}"/>
              </a:ext>
            </a:extLst>
          </p:cNvPr>
          <p:cNvCxnSpPr/>
          <p:nvPr/>
        </p:nvCxnSpPr>
        <p:spPr bwMode="auto">
          <a:xfrm>
            <a:off x="133905" y="4085597"/>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B4720BE2-FAC6-4F64-A92A-C852942581E7}"/>
              </a:ext>
            </a:extLst>
          </p:cNvPr>
          <p:cNvCxnSpPr/>
          <p:nvPr/>
        </p:nvCxnSpPr>
        <p:spPr bwMode="auto">
          <a:xfrm>
            <a:off x="3873575" y="400939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1676CE5E-19FA-40A6-8B17-71F68F0F4E22}"/>
              </a:ext>
            </a:extLst>
          </p:cNvPr>
          <p:cNvCxnSpPr/>
          <p:nvPr/>
        </p:nvCxnSpPr>
        <p:spPr bwMode="auto">
          <a:xfrm>
            <a:off x="133905" y="5184995"/>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03CECE90-D5FC-483B-AE73-B6F8C68F4CE0}"/>
              </a:ext>
            </a:extLst>
          </p:cNvPr>
          <p:cNvCxnSpPr/>
          <p:nvPr/>
        </p:nvCxnSpPr>
        <p:spPr bwMode="auto">
          <a:xfrm>
            <a:off x="730925" y="5105836"/>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AAC769F-41CA-4B53-AD4E-0E35C447AF00}"/>
              </a:ext>
            </a:extLst>
          </p:cNvPr>
          <p:cNvCxnSpPr/>
          <p:nvPr/>
        </p:nvCxnSpPr>
        <p:spPr bwMode="auto">
          <a:xfrm>
            <a:off x="3873714" y="5105836"/>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Rectangle 64">
            <a:extLst>
              <a:ext uri="{FF2B5EF4-FFF2-40B4-BE49-F238E27FC236}">
                <a16:creationId xmlns:a16="http://schemas.microsoft.com/office/drawing/2014/main" id="{1BB169F9-6BF5-44D8-92CD-E1A74BC21995}"/>
              </a:ext>
            </a:extLst>
          </p:cNvPr>
          <p:cNvSpPr/>
          <p:nvPr/>
        </p:nvSpPr>
        <p:spPr bwMode="auto">
          <a:xfrm>
            <a:off x="721309" y="3797386"/>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6" name="Rectangle 65">
            <a:extLst>
              <a:ext uri="{FF2B5EF4-FFF2-40B4-BE49-F238E27FC236}">
                <a16:creationId xmlns:a16="http://schemas.microsoft.com/office/drawing/2014/main" id="{7187A307-8B81-4F43-B6D6-A727486E5A23}"/>
              </a:ext>
            </a:extLst>
          </p:cNvPr>
          <p:cNvSpPr/>
          <p:nvPr/>
        </p:nvSpPr>
        <p:spPr bwMode="auto">
          <a:xfrm>
            <a:off x="716871" y="4892595"/>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9" name="Rectangle 68">
            <a:extLst>
              <a:ext uri="{FF2B5EF4-FFF2-40B4-BE49-F238E27FC236}">
                <a16:creationId xmlns:a16="http://schemas.microsoft.com/office/drawing/2014/main" id="{0FB9F194-AA19-4BA6-9A0A-6DA10BBCCB3C}"/>
              </a:ext>
            </a:extLst>
          </p:cNvPr>
          <p:cNvSpPr/>
          <p:nvPr/>
        </p:nvSpPr>
        <p:spPr bwMode="auto">
          <a:xfrm>
            <a:off x="3873712" y="3799607"/>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1F656678-34F3-4BEE-8246-F42C08F65F27}"/>
              </a:ext>
            </a:extLst>
          </p:cNvPr>
          <p:cNvSpPr/>
          <p:nvPr/>
        </p:nvSpPr>
        <p:spPr bwMode="auto">
          <a:xfrm>
            <a:off x="3878152" y="4894816"/>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2" name="TextBox 71">
            <a:extLst>
              <a:ext uri="{FF2B5EF4-FFF2-40B4-BE49-F238E27FC236}">
                <a16:creationId xmlns:a16="http://schemas.microsoft.com/office/drawing/2014/main" id="{674BEEEF-5DD3-464D-83EC-1DB974897A3C}"/>
              </a:ext>
            </a:extLst>
          </p:cNvPr>
          <p:cNvSpPr txBox="1"/>
          <p:nvPr/>
        </p:nvSpPr>
        <p:spPr>
          <a:xfrm>
            <a:off x="500016" y="3625049"/>
            <a:ext cx="744469" cy="215444"/>
          </a:xfrm>
          <a:prstGeom prst="rect">
            <a:avLst/>
          </a:prstGeom>
          <a:noFill/>
        </p:spPr>
        <p:txBody>
          <a:bodyPr wrap="square" rtlCol="0">
            <a:spAutoFit/>
          </a:bodyPr>
          <a:lstStyle/>
          <a:p>
            <a:r>
              <a:rPr lang="en-US" sz="800" dirty="0"/>
              <a:t>Beacon</a:t>
            </a:r>
          </a:p>
        </p:txBody>
      </p:sp>
      <p:sp>
        <p:nvSpPr>
          <p:cNvPr id="73" name="TextBox 72">
            <a:extLst>
              <a:ext uri="{FF2B5EF4-FFF2-40B4-BE49-F238E27FC236}">
                <a16:creationId xmlns:a16="http://schemas.microsoft.com/office/drawing/2014/main" id="{039424B9-500A-486D-A4CF-4717934A86D3}"/>
              </a:ext>
            </a:extLst>
          </p:cNvPr>
          <p:cNvSpPr txBox="1"/>
          <p:nvPr/>
        </p:nvSpPr>
        <p:spPr>
          <a:xfrm>
            <a:off x="501656" y="4679413"/>
            <a:ext cx="744469" cy="215444"/>
          </a:xfrm>
          <a:prstGeom prst="rect">
            <a:avLst/>
          </a:prstGeom>
          <a:noFill/>
        </p:spPr>
        <p:txBody>
          <a:bodyPr wrap="square" rtlCol="0">
            <a:spAutoFit/>
          </a:bodyPr>
          <a:lstStyle/>
          <a:p>
            <a:r>
              <a:rPr lang="en-US" sz="800" dirty="0"/>
              <a:t>Beacon</a:t>
            </a:r>
          </a:p>
        </p:txBody>
      </p:sp>
      <p:sp>
        <p:nvSpPr>
          <p:cNvPr id="76" name="TextBox 75">
            <a:extLst>
              <a:ext uri="{FF2B5EF4-FFF2-40B4-BE49-F238E27FC236}">
                <a16:creationId xmlns:a16="http://schemas.microsoft.com/office/drawing/2014/main" id="{7F62D0B7-7320-485B-95FA-29765C83FBC3}"/>
              </a:ext>
            </a:extLst>
          </p:cNvPr>
          <p:cNvSpPr txBox="1"/>
          <p:nvPr/>
        </p:nvSpPr>
        <p:spPr>
          <a:xfrm>
            <a:off x="3660447" y="3606847"/>
            <a:ext cx="744469" cy="215444"/>
          </a:xfrm>
          <a:prstGeom prst="rect">
            <a:avLst/>
          </a:prstGeom>
          <a:noFill/>
        </p:spPr>
        <p:txBody>
          <a:bodyPr wrap="square" rtlCol="0">
            <a:spAutoFit/>
          </a:bodyPr>
          <a:lstStyle/>
          <a:p>
            <a:r>
              <a:rPr lang="en-US" sz="800" dirty="0"/>
              <a:t>Beacon</a:t>
            </a:r>
          </a:p>
        </p:txBody>
      </p:sp>
      <p:sp>
        <p:nvSpPr>
          <p:cNvPr id="77" name="TextBox 76">
            <a:extLst>
              <a:ext uri="{FF2B5EF4-FFF2-40B4-BE49-F238E27FC236}">
                <a16:creationId xmlns:a16="http://schemas.microsoft.com/office/drawing/2014/main" id="{31530AC4-9C36-4939-A7E0-131E9CB4C3EA}"/>
              </a:ext>
            </a:extLst>
          </p:cNvPr>
          <p:cNvSpPr txBox="1"/>
          <p:nvPr/>
        </p:nvSpPr>
        <p:spPr>
          <a:xfrm>
            <a:off x="3657600" y="4700940"/>
            <a:ext cx="744469" cy="215444"/>
          </a:xfrm>
          <a:prstGeom prst="rect">
            <a:avLst/>
          </a:prstGeom>
          <a:noFill/>
        </p:spPr>
        <p:txBody>
          <a:bodyPr wrap="square" rtlCol="0">
            <a:spAutoFit/>
          </a:bodyPr>
          <a:lstStyle/>
          <a:p>
            <a:r>
              <a:rPr lang="en-US" sz="800" dirty="0"/>
              <a:t>Beacon</a:t>
            </a:r>
          </a:p>
        </p:txBody>
      </p:sp>
      <p:sp>
        <p:nvSpPr>
          <p:cNvPr id="78" name="Rectangle 77">
            <a:extLst>
              <a:ext uri="{FF2B5EF4-FFF2-40B4-BE49-F238E27FC236}">
                <a16:creationId xmlns:a16="http://schemas.microsoft.com/office/drawing/2014/main" id="{84E6C732-23B1-4FFF-A9D2-1ED8FAFF8BF5}"/>
              </a:ext>
            </a:extLst>
          </p:cNvPr>
          <p:cNvSpPr/>
          <p:nvPr/>
        </p:nvSpPr>
        <p:spPr bwMode="auto">
          <a:xfrm>
            <a:off x="4669545" y="3795723"/>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1022BB3F-80CF-4005-8CF1-FA63DD7D8696}"/>
              </a:ext>
            </a:extLst>
          </p:cNvPr>
          <p:cNvSpPr/>
          <p:nvPr/>
        </p:nvSpPr>
        <p:spPr bwMode="auto">
          <a:xfrm>
            <a:off x="4409015" y="4076514"/>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6" name="TextBox 85">
            <a:extLst>
              <a:ext uri="{FF2B5EF4-FFF2-40B4-BE49-F238E27FC236}">
                <a16:creationId xmlns:a16="http://schemas.microsoft.com/office/drawing/2014/main" id="{DB200382-23DD-4BE0-B45A-397FCA51269A}"/>
              </a:ext>
            </a:extLst>
          </p:cNvPr>
          <p:cNvSpPr txBox="1"/>
          <p:nvPr/>
        </p:nvSpPr>
        <p:spPr>
          <a:xfrm>
            <a:off x="4221514" y="4396148"/>
            <a:ext cx="744469" cy="215444"/>
          </a:xfrm>
          <a:prstGeom prst="rect">
            <a:avLst/>
          </a:prstGeom>
          <a:noFill/>
        </p:spPr>
        <p:txBody>
          <a:bodyPr wrap="square" rtlCol="0">
            <a:spAutoFit/>
          </a:bodyPr>
          <a:lstStyle/>
          <a:p>
            <a:r>
              <a:rPr lang="en-US" sz="800" dirty="0"/>
              <a:t>QoS Null</a:t>
            </a:r>
          </a:p>
        </p:txBody>
      </p:sp>
      <p:sp>
        <p:nvSpPr>
          <p:cNvPr id="87" name="TextBox 86">
            <a:extLst>
              <a:ext uri="{FF2B5EF4-FFF2-40B4-BE49-F238E27FC236}">
                <a16:creationId xmlns:a16="http://schemas.microsoft.com/office/drawing/2014/main" id="{2C9A7CC4-B225-42F8-98B1-DDACE9DA1B24}"/>
              </a:ext>
            </a:extLst>
          </p:cNvPr>
          <p:cNvSpPr txBox="1"/>
          <p:nvPr/>
        </p:nvSpPr>
        <p:spPr>
          <a:xfrm>
            <a:off x="4597453" y="3581400"/>
            <a:ext cx="496580" cy="215444"/>
          </a:xfrm>
          <a:prstGeom prst="rect">
            <a:avLst/>
          </a:prstGeom>
          <a:noFill/>
        </p:spPr>
        <p:txBody>
          <a:bodyPr wrap="square" rtlCol="0">
            <a:spAutoFit/>
          </a:bodyPr>
          <a:lstStyle/>
          <a:p>
            <a:r>
              <a:rPr lang="en-US" sz="800" dirty="0"/>
              <a:t>Ack</a:t>
            </a:r>
          </a:p>
        </p:txBody>
      </p:sp>
      <p:cxnSp>
        <p:nvCxnSpPr>
          <p:cNvPr id="97" name="Straight Arrow Connector 96">
            <a:extLst>
              <a:ext uri="{FF2B5EF4-FFF2-40B4-BE49-F238E27FC236}">
                <a16:creationId xmlns:a16="http://schemas.microsoft.com/office/drawing/2014/main" id="{AB893DB4-503A-467D-A244-3C2117A573D6}"/>
              </a:ext>
            </a:extLst>
          </p:cNvPr>
          <p:cNvCxnSpPr>
            <a:cxnSpLocks/>
          </p:cNvCxnSpPr>
          <p:nvPr/>
        </p:nvCxnSpPr>
        <p:spPr bwMode="auto">
          <a:xfrm flipH="1">
            <a:off x="3910287" y="3463938"/>
            <a:ext cx="186796" cy="14505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99" name="TextBox 98">
            <a:extLst>
              <a:ext uri="{FF2B5EF4-FFF2-40B4-BE49-F238E27FC236}">
                <a16:creationId xmlns:a16="http://schemas.microsoft.com/office/drawing/2014/main" id="{3E5A27D4-8B05-4516-932E-4BA66C45925A}"/>
              </a:ext>
            </a:extLst>
          </p:cNvPr>
          <p:cNvSpPr txBox="1"/>
          <p:nvPr/>
        </p:nvSpPr>
        <p:spPr>
          <a:xfrm>
            <a:off x="3722570" y="3131700"/>
            <a:ext cx="2022581" cy="338554"/>
          </a:xfrm>
          <a:prstGeom prst="rect">
            <a:avLst/>
          </a:prstGeom>
          <a:noFill/>
        </p:spPr>
        <p:txBody>
          <a:bodyPr wrap="square" rtlCol="0">
            <a:spAutoFit/>
          </a:bodyPr>
          <a:lstStyle/>
          <a:p>
            <a:r>
              <a:rPr lang="en-US" sz="800" dirty="0"/>
              <a:t>Buffered frames for Addr29 (the indication can be in TIM of link2 Beacon also)</a:t>
            </a:r>
          </a:p>
        </p:txBody>
      </p:sp>
      <p:sp>
        <p:nvSpPr>
          <p:cNvPr id="100" name="Rectangle 99">
            <a:extLst>
              <a:ext uri="{FF2B5EF4-FFF2-40B4-BE49-F238E27FC236}">
                <a16:creationId xmlns:a16="http://schemas.microsoft.com/office/drawing/2014/main" id="{B8176AF8-91C5-4431-BF3E-3238ADD27C09}"/>
              </a:ext>
            </a:extLst>
          </p:cNvPr>
          <p:cNvSpPr/>
          <p:nvPr/>
        </p:nvSpPr>
        <p:spPr bwMode="auto">
          <a:xfrm>
            <a:off x="1329615" y="3786164"/>
            <a:ext cx="990594"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1" name="Rectangle 100">
            <a:extLst>
              <a:ext uri="{FF2B5EF4-FFF2-40B4-BE49-F238E27FC236}">
                <a16:creationId xmlns:a16="http://schemas.microsoft.com/office/drawing/2014/main" id="{6B84F02B-6460-412D-81A0-233B1DE3E25B}"/>
              </a:ext>
            </a:extLst>
          </p:cNvPr>
          <p:cNvSpPr/>
          <p:nvPr/>
        </p:nvSpPr>
        <p:spPr bwMode="auto">
          <a:xfrm>
            <a:off x="5247836" y="4892595"/>
            <a:ext cx="1155795"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2" name="TextBox 101">
            <a:extLst>
              <a:ext uri="{FF2B5EF4-FFF2-40B4-BE49-F238E27FC236}">
                <a16:creationId xmlns:a16="http://schemas.microsoft.com/office/drawing/2014/main" id="{9A8C9780-BF7B-4511-B48F-8DABEB8EE47C}"/>
              </a:ext>
            </a:extLst>
          </p:cNvPr>
          <p:cNvSpPr txBox="1"/>
          <p:nvPr/>
        </p:nvSpPr>
        <p:spPr>
          <a:xfrm>
            <a:off x="1412236" y="3830537"/>
            <a:ext cx="744469" cy="215444"/>
          </a:xfrm>
          <a:prstGeom prst="rect">
            <a:avLst/>
          </a:prstGeom>
          <a:noFill/>
        </p:spPr>
        <p:txBody>
          <a:bodyPr wrap="square" rtlCol="0">
            <a:spAutoFit/>
          </a:bodyPr>
          <a:lstStyle/>
          <a:p>
            <a:r>
              <a:rPr lang="en-US" sz="800" dirty="0"/>
              <a:t>A-MPDU1</a:t>
            </a:r>
          </a:p>
        </p:txBody>
      </p:sp>
      <p:sp>
        <p:nvSpPr>
          <p:cNvPr id="103" name="TextBox 102">
            <a:extLst>
              <a:ext uri="{FF2B5EF4-FFF2-40B4-BE49-F238E27FC236}">
                <a16:creationId xmlns:a16="http://schemas.microsoft.com/office/drawing/2014/main" id="{0A5BAF78-ED8E-4F9B-8658-20AE55843E20}"/>
              </a:ext>
            </a:extLst>
          </p:cNvPr>
          <p:cNvSpPr txBox="1"/>
          <p:nvPr/>
        </p:nvSpPr>
        <p:spPr>
          <a:xfrm>
            <a:off x="5302329" y="4931772"/>
            <a:ext cx="744469" cy="215444"/>
          </a:xfrm>
          <a:prstGeom prst="rect">
            <a:avLst/>
          </a:prstGeom>
          <a:noFill/>
        </p:spPr>
        <p:txBody>
          <a:bodyPr wrap="square" rtlCol="0">
            <a:spAutoFit/>
          </a:bodyPr>
          <a:lstStyle/>
          <a:p>
            <a:r>
              <a:rPr lang="en-US" sz="800" dirty="0"/>
              <a:t>A-MPDU2</a:t>
            </a:r>
          </a:p>
        </p:txBody>
      </p:sp>
      <p:cxnSp>
        <p:nvCxnSpPr>
          <p:cNvPr id="105" name="Straight Arrow Connector 104">
            <a:extLst>
              <a:ext uri="{FF2B5EF4-FFF2-40B4-BE49-F238E27FC236}">
                <a16:creationId xmlns:a16="http://schemas.microsoft.com/office/drawing/2014/main" id="{9EA3DE0A-0FFC-4E5F-906D-DD763046F721}"/>
              </a:ext>
            </a:extLst>
          </p:cNvPr>
          <p:cNvCxnSpPr>
            <a:cxnSpLocks/>
          </p:cNvCxnSpPr>
          <p:nvPr/>
        </p:nvCxnSpPr>
        <p:spPr bwMode="auto">
          <a:xfrm flipV="1">
            <a:off x="3906142" y="5236502"/>
            <a:ext cx="264525" cy="1856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6" name="TextBox 105">
            <a:extLst>
              <a:ext uri="{FF2B5EF4-FFF2-40B4-BE49-F238E27FC236}">
                <a16:creationId xmlns:a16="http://schemas.microsoft.com/office/drawing/2014/main" id="{77877926-CC22-4E8F-8260-4AF760C73ED5}"/>
              </a:ext>
            </a:extLst>
          </p:cNvPr>
          <p:cNvSpPr txBox="1"/>
          <p:nvPr/>
        </p:nvSpPr>
        <p:spPr>
          <a:xfrm>
            <a:off x="3429000" y="5376446"/>
            <a:ext cx="744469" cy="338554"/>
          </a:xfrm>
          <a:prstGeom prst="rect">
            <a:avLst/>
          </a:prstGeom>
          <a:noFill/>
        </p:spPr>
        <p:txBody>
          <a:bodyPr wrap="square" rtlCol="0">
            <a:spAutoFit/>
          </a:bodyPr>
          <a:lstStyle/>
          <a:p>
            <a:r>
              <a:rPr lang="en-US" sz="800" dirty="0"/>
              <a:t>MAC Addr29 is awake.</a:t>
            </a:r>
          </a:p>
        </p:txBody>
      </p:sp>
      <p:cxnSp>
        <p:nvCxnSpPr>
          <p:cNvPr id="108" name="Straight Connector 107">
            <a:extLst>
              <a:ext uri="{FF2B5EF4-FFF2-40B4-BE49-F238E27FC236}">
                <a16:creationId xmlns:a16="http://schemas.microsoft.com/office/drawing/2014/main" id="{EBC0A465-0DFA-4F9D-9160-6263488C1AD6}"/>
              </a:ext>
            </a:extLst>
          </p:cNvPr>
          <p:cNvCxnSpPr>
            <a:cxnSpLocks/>
          </p:cNvCxnSpPr>
          <p:nvPr/>
        </p:nvCxnSpPr>
        <p:spPr bwMode="auto">
          <a:xfrm>
            <a:off x="2472606" y="3940330"/>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60" name="Rectangle 59">
            <a:extLst>
              <a:ext uri="{FF2B5EF4-FFF2-40B4-BE49-F238E27FC236}">
                <a16:creationId xmlns:a16="http://schemas.microsoft.com/office/drawing/2014/main" id="{4F252102-0D4A-445D-8462-2D8EF4754C79}"/>
              </a:ext>
            </a:extLst>
          </p:cNvPr>
          <p:cNvSpPr/>
          <p:nvPr/>
        </p:nvSpPr>
        <p:spPr bwMode="auto">
          <a:xfrm>
            <a:off x="6519329" y="5187955"/>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1" name="TextBox 60">
            <a:extLst>
              <a:ext uri="{FF2B5EF4-FFF2-40B4-BE49-F238E27FC236}">
                <a16:creationId xmlns:a16="http://schemas.microsoft.com/office/drawing/2014/main" id="{BFE544C0-A5AC-4554-B01E-AD0A44BB5470}"/>
              </a:ext>
            </a:extLst>
          </p:cNvPr>
          <p:cNvSpPr txBox="1"/>
          <p:nvPr/>
        </p:nvSpPr>
        <p:spPr>
          <a:xfrm>
            <a:off x="6424328" y="5456127"/>
            <a:ext cx="496580" cy="215444"/>
          </a:xfrm>
          <a:prstGeom prst="rect">
            <a:avLst/>
          </a:prstGeom>
          <a:noFill/>
        </p:spPr>
        <p:txBody>
          <a:bodyPr wrap="square" rtlCol="0">
            <a:spAutoFit/>
          </a:bodyPr>
          <a:lstStyle/>
          <a:p>
            <a:r>
              <a:rPr lang="en-US" sz="800" dirty="0"/>
              <a:t>BA</a:t>
            </a:r>
          </a:p>
        </p:txBody>
      </p:sp>
      <p:cxnSp>
        <p:nvCxnSpPr>
          <p:cNvPr id="67" name="Straight Arrow Connector 66">
            <a:extLst>
              <a:ext uri="{FF2B5EF4-FFF2-40B4-BE49-F238E27FC236}">
                <a16:creationId xmlns:a16="http://schemas.microsoft.com/office/drawing/2014/main" id="{518072AF-C496-4125-869C-359EEBF2A7F6}"/>
              </a:ext>
            </a:extLst>
          </p:cNvPr>
          <p:cNvCxnSpPr>
            <a:cxnSpLocks/>
          </p:cNvCxnSpPr>
          <p:nvPr/>
        </p:nvCxnSpPr>
        <p:spPr bwMode="auto">
          <a:xfrm flipH="1" flipV="1">
            <a:off x="6672618" y="5278437"/>
            <a:ext cx="248290" cy="15738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D2A5B80E-C4FA-4821-83F0-1F6F39DB3ACD}"/>
              </a:ext>
            </a:extLst>
          </p:cNvPr>
          <p:cNvSpPr txBox="1"/>
          <p:nvPr/>
        </p:nvSpPr>
        <p:spPr>
          <a:xfrm>
            <a:off x="6897058" y="5266544"/>
            <a:ext cx="744469" cy="338554"/>
          </a:xfrm>
          <a:prstGeom prst="rect">
            <a:avLst/>
          </a:prstGeom>
          <a:noFill/>
        </p:spPr>
        <p:txBody>
          <a:bodyPr wrap="square" rtlCol="0">
            <a:spAutoFit/>
          </a:bodyPr>
          <a:lstStyle/>
          <a:p>
            <a:r>
              <a:rPr lang="en-US" sz="800" dirty="0"/>
              <a:t>MAC Addr29 is doze</a:t>
            </a:r>
          </a:p>
        </p:txBody>
      </p:sp>
      <p:cxnSp>
        <p:nvCxnSpPr>
          <p:cNvPr id="71" name="Straight Arrow Connector 70">
            <a:extLst>
              <a:ext uri="{FF2B5EF4-FFF2-40B4-BE49-F238E27FC236}">
                <a16:creationId xmlns:a16="http://schemas.microsoft.com/office/drawing/2014/main" id="{90891F37-1392-44CD-94E1-AD9F5F5E5A57}"/>
              </a:ext>
            </a:extLst>
          </p:cNvPr>
          <p:cNvCxnSpPr/>
          <p:nvPr/>
        </p:nvCxnSpPr>
        <p:spPr bwMode="auto">
          <a:xfrm>
            <a:off x="2605486" y="3365572"/>
            <a:ext cx="0" cy="26861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3B167EB-0B01-4433-BDDB-5AB2DCB0214F}"/>
              </a:ext>
            </a:extLst>
          </p:cNvPr>
          <p:cNvSpPr txBox="1"/>
          <p:nvPr/>
        </p:nvSpPr>
        <p:spPr>
          <a:xfrm>
            <a:off x="2133600" y="2927425"/>
            <a:ext cx="1140491" cy="461665"/>
          </a:xfrm>
          <a:prstGeom prst="rect">
            <a:avLst/>
          </a:prstGeom>
          <a:noFill/>
        </p:spPr>
        <p:txBody>
          <a:bodyPr wrap="square" rtlCol="0">
            <a:spAutoFit/>
          </a:bodyPr>
          <a:lstStyle/>
          <a:p>
            <a:r>
              <a:rPr lang="en-US" sz="800" dirty="0"/>
              <a:t>Frames for Addr29 is coming or high load traffic is coming.</a:t>
            </a:r>
          </a:p>
        </p:txBody>
      </p:sp>
      <p:sp>
        <p:nvSpPr>
          <p:cNvPr id="75" name="Slide Number Placeholder 2">
            <a:extLst>
              <a:ext uri="{FF2B5EF4-FFF2-40B4-BE49-F238E27FC236}">
                <a16:creationId xmlns:a16="http://schemas.microsoft.com/office/drawing/2014/main" id="{B2278379-D369-4660-8D88-5C14182206F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0" name="Footer Placeholder 4">
            <a:extLst>
              <a:ext uri="{FF2B5EF4-FFF2-40B4-BE49-F238E27FC236}">
                <a16:creationId xmlns:a16="http://schemas.microsoft.com/office/drawing/2014/main" id="{E04A5D40-5ADC-4EE0-8C4B-2DE756105810}"/>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1" name="Date Placeholder 3">
            <a:extLst>
              <a:ext uri="{FF2B5EF4-FFF2-40B4-BE49-F238E27FC236}">
                <a16:creationId xmlns:a16="http://schemas.microsoft.com/office/drawing/2014/main" id="{9F3AE515-8707-4DCF-BA6E-7733F081CCBF}"/>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5" name="Straight Connector 4">
            <a:extLst>
              <a:ext uri="{FF2B5EF4-FFF2-40B4-BE49-F238E27FC236}">
                <a16:creationId xmlns:a16="http://schemas.microsoft.com/office/drawing/2014/main" id="{B56063C0-B9F7-4354-A899-FC1CD415A674}"/>
              </a:ext>
            </a:extLst>
          </p:cNvPr>
          <p:cNvCxnSpPr/>
          <p:nvPr/>
        </p:nvCxnSpPr>
        <p:spPr bwMode="auto">
          <a:xfrm>
            <a:off x="5247836" y="3920340"/>
            <a:ext cx="619564"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58136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800" dirty="0"/>
              <a:t>Straw Poll 1</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3000"/>
            <a:ext cx="9144000" cy="3263224"/>
          </a:xfrm>
        </p:spPr>
        <p:txBody>
          <a:bodyPr/>
          <a:lstStyle/>
          <a:p>
            <a:pPr>
              <a:buClr>
                <a:srgbClr val="FF0000"/>
              </a:buClr>
            </a:pPr>
            <a:r>
              <a:rPr lang="en-US" sz="1800" b="0" dirty="0"/>
              <a:t>Do you agree that an AP MLLE can recommend a STA instance of an non-AP MLLE to switch to awake state by signaling to another STA instance of that non-AP MLLE?</a:t>
            </a:r>
          </a:p>
        </p:txBody>
      </p:sp>
      <p:sp>
        <p:nvSpPr>
          <p:cNvPr id="4" name="Slide Number Placeholder 2">
            <a:extLst>
              <a:ext uri="{FF2B5EF4-FFF2-40B4-BE49-F238E27FC236}">
                <a16:creationId xmlns:a16="http://schemas.microsoft.com/office/drawing/2014/main" id="{2CB1FB37-DDFF-4CD0-B8FE-4186A13A043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58A04AF0-DFD3-4122-B647-5C99FB2D2ED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ED248A6A-D46A-4832-9A02-C9716971648F}"/>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7300407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746</Words>
  <Application>Microsoft Office PowerPoint</Application>
  <PresentationFormat>On-screen Show (4:3)</PresentationFormat>
  <Paragraphs>137</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Garamond</vt:lpstr>
      <vt:lpstr>Times New Roman</vt:lpstr>
      <vt:lpstr>Wingdings</vt:lpstr>
      <vt:lpstr>802-11-Submission</vt:lpstr>
      <vt:lpstr>Multiple Link Power Save</vt:lpstr>
      <vt:lpstr>Recap: 11baseline Power Save</vt:lpstr>
      <vt:lpstr>Recap: Multi-link Power Save </vt:lpstr>
      <vt:lpstr>Method 1: Multi-Link Power Save State</vt:lpstr>
      <vt:lpstr>Method 2: Multi-Link Power Save State</vt:lpstr>
      <vt:lpstr>Straw Poll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2221</cp:revision>
  <cp:lastPrinted>1998-02-10T13:28:06Z</cp:lastPrinted>
  <dcterms:created xsi:type="dcterms:W3CDTF">2007-05-21T21:00:37Z</dcterms:created>
  <dcterms:modified xsi:type="dcterms:W3CDTF">2020-01-09T14:21:18Z</dcterms:modified>
  <cp:category>Submission</cp:category>
</cp:coreProperties>
</file>