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14" r:id="rId3"/>
    <p:sldId id="736" r:id="rId4"/>
    <p:sldId id="739" r:id="rId5"/>
    <p:sldId id="734" r:id="rId6"/>
    <p:sldId id="737" r:id="rId7"/>
    <p:sldId id="742" r:id="rId8"/>
    <p:sldId id="727" r:id="rId9"/>
    <p:sldId id="748" r:id="rId10"/>
    <p:sldId id="749" r:id="rId11"/>
    <p:sldId id="75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extLst>
      <p:ext uri="{19B8F6BF-5375-455C-9EA6-DF929625EA0E}">
        <p15:presenceInfo xmlns:p15="http://schemas.microsoft.com/office/powerpoint/2012/main" userId="S::liwenchu@marvell.com::574b3c1c-32d6-4d45-9835-432fe86c40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5007"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28T17:24:31.093" idx="1">
    <p:pos x="10" y="10"/>
    <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11/10/2019</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11/10/2019</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11/10/2019</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11/10/2019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11/10/2019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11/10/2019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11/10/2019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11/10/2019</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11/10/2019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11/10/2019</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11/10/2019</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11/10/2019</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11/10/2019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11/10/2019</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11/10/2019</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1856</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A-MPDU and BA</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777966124"/>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Marvell</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2</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for each block ack agreement, there exists one receive reordering buffer based on MPDUs in the MLLE which is the recipient of the QoS Data frames for that block ack agreement.</a:t>
            </a:r>
          </a:p>
          <a:p>
            <a:pPr lvl="1"/>
            <a:r>
              <a:rPr lang="en-US" dirty="0"/>
              <a:t>The receive reordering buffer operation is based on the Sequence Number space that is shared between the two </a:t>
            </a:r>
            <a:r>
              <a:rPr lang="en-US" dirty="0" err="1"/>
              <a:t>MLLEs.</a:t>
            </a:r>
            <a:endParaRPr lang="en-US" dirty="0"/>
          </a:p>
          <a:p>
            <a:pPr marL="457200" lvl="1" indent="0">
              <a:lnSpc>
                <a:spcPct val="80000"/>
              </a:lnSpc>
              <a:buNone/>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extLst>
      <p:ext uri="{BB962C8B-B14F-4D97-AF65-F5344CB8AC3E}">
        <p14:creationId xmlns:p14="http://schemas.microsoft.com/office/powerpoint/2010/main" val="150388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3</a:t>
            </a:r>
            <a:endParaRPr lang="en-US" altLang="en-US" sz="2800" dirty="0"/>
          </a:p>
        </p:txBody>
      </p:sp>
      <p:sp>
        <p:nvSpPr>
          <p:cNvPr id="74755" name="Rectangle 3"/>
          <p:cNvSpPr>
            <a:spLocks noGrp="1" noChangeArrowheads="1"/>
          </p:cNvSpPr>
          <p:nvPr>
            <p:ph type="body" idx="1"/>
          </p:nvPr>
        </p:nvSpPr>
        <p:spPr>
          <a:xfrm>
            <a:off x="-8467" y="1066800"/>
            <a:ext cx="9144000" cy="1752600"/>
          </a:xfrm>
        </p:spPr>
        <p:txBody>
          <a:bodyPr/>
          <a:lstStyle/>
          <a:p>
            <a:pPr lvl="0"/>
            <a:r>
              <a:rPr lang="en-US" dirty="0"/>
              <a:t>Do you support that </a:t>
            </a:r>
          </a:p>
          <a:p>
            <a:pPr lvl="1"/>
            <a:r>
              <a:rPr lang="en-US" dirty="0"/>
              <a:t>The receive status of QoS Data frames of a TID received on a link shall be signaled on the same link and may be signaled on other link(s) where the TID is mapped?</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extLst>
      <p:ext uri="{BB962C8B-B14F-4D97-AF65-F5344CB8AC3E}">
        <p14:creationId xmlns:p14="http://schemas.microsoft.com/office/powerpoint/2010/main" val="83209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73882"/>
            <a:ext cx="8839200" cy="669117"/>
          </a:xfrm>
        </p:spPr>
        <p:txBody>
          <a:bodyPr/>
          <a:lstStyle/>
          <a:p>
            <a:r>
              <a:rPr lang="en-US" altLang="en-US" sz="2400" dirty="0"/>
              <a:t>Recap: Multiple A-MPDUs in HE MU PPDU</a:t>
            </a:r>
            <a:endParaRPr lang="en-US" altLang="en-US" sz="2800" baseline="30000" dirty="0"/>
          </a:p>
        </p:txBody>
      </p:sp>
      <p:sp>
        <p:nvSpPr>
          <p:cNvPr id="74755" name="Rectangle 3"/>
          <p:cNvSpPr>
            <a:spLocks noGrp="1" noChangeArrowheads="1"/>
          </p:cNvSpPr>
          <p:nvPr>
            <p:ph type="body" idx="1"/>
          </p:nvPr>
        </p:nvSpPr>
        <p:spPr>
          <a:xfrm>
            <a:off x="0" y="1141808"/>
            <a:ext cx="9144000" cy="2439591"/>
          </a:xfrm>
        </p:spPr>
        <p:txBody>
          <a:bodyPr/>
          <a:lstStyle/>
          <a:p>
            <a:pPr>
              <a:lnSpc>
                <a:spcPct val="80000"/>
              </a:lnSpc>
            </a:pPr>
            <a:r>
              <a:rPr lang="en-US" altLang="en-US" sz="1600" b="0" dirty="0"/>
              <a:t>A multi-link AP/STA entity has multiple STA/APs.</a:t>
            </a:r>
          </a:p>
          <a:p>
            <a:pPr>
              <a:lnSpc>
                <a:spcPct val="80000"/>
              </a:lnSpc>
            </a:pPr>
            <a:endParaRPr lang="en-US" altLang="en-US" sz="1600" b="0" dirty="0"/>
          </a:p>
          <a:p>
            <a:pPr>
              <a:lnSpc>
                <a:spcPct val="80000"/>
              </a:lnSpc>
            </a:pPr>
            <a:r>
              <a:rPr lang="en-US" altLang="en-US" sz="1600" b="0" dirty="0"/>
              <a:t>A-MPDUs from one TID can be transmitted in multiple links.</a:t>
            </a:r>
          </a:p>
          <a:p>
            <a:pPr marL="0" indent="0">
              <a:lnSpc>
                <a:spcPct val="80000"/>
              </a:lnSpc>
              <a:buNone/>
            </a:pPr>
            <a:endParaRPr lang="en-US" altLang="en-US" sz="1600" dirty="0"/>
          </a:p>
          <a:p>
            <a:pPr>
              <a:lnSpc>
                <a:spcPct val="80000"/>
              </a:lnSpc>
              <a:buFontTx/>
              <a:buNone/>
            </a:pPr>
            <a:endParaRPr lang="en-US" altLang="en-US" sz="1600" dirty="0"/>
          </a:p>
        </p:txBody>
      </p:sp>
      <p:sp>
        <p:nvSpPr>
          <p:cNvPr id="151" name="Rectangle 150">
            <a:extLst>
              <a:ext uri="{FF2B5EF4-FFF2-40B4-BE49-F238E27FC236}">
                <a16:creationId xmlns:a16="http://schemas.microsoft.com/office/drawing/2014/main" id="{03488FC1-27AD-4457-B0DB-A5A3CA1E1E7E}"/>
              </a:ext>
            </a:extLst>
          </p:cNvPr>
          <p:cNvSpPr/>
          <p:nvPr/>
        </p:nvSpPr>
        <p:spPr bwMode="auto">
          <a:xfrm>
            <a:off x="4228832" y="593042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2" name="Rectangle 151">
            <a:extLst>
              <a:ext uri="{FF2B5EF4-FFF2-40B4-BE49-F238E27FC236}">
                <a16:creationId xmlns:a16="http://schemas.microsoft.com/office/drawing/2014/main" id="{57C8049C-8B16-483E-B150-1C237872AC16}"/>
              </a:ext>
            </a:extLst>
          </p:cNvPr>
          <p:cNvSpPr/>
          <p:nvPr/>
        </p:nvSpPr>
        <p:spPr bwMode="auto">
          <a:xfrm>
            <a:off x="4519923" y="4804316"/>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3" name="Rectangle 152">
            <a:extLst>
              <a:ext uri="{FF2B5EF4-FFF2-40B4-BE49-F238E27FC236}">
                <a16:creationId xmlns:a16="http://schemas.microsoft.com/office/drawing/2014/main" id="{4F533230-D8ED-4131-98FB-1DB0C4F13635}"/>
              </a:ext>
            </a:extLst>
          </p:cNvPr>
          <p:cNvSpPr/>
          <p:nvPr/>
        </p:nvSpPr>
        <p:spPr bwMode="auto">
          <a:xfrm>
            <a:off x="4822163" y="4800600"/>
            <a:ext cx="1295401"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4" name="Rectangle 153">
            <a:extLst>
              <a:ext uri="{FF2B5EF4-FFF2-40B4-BE49-F238E27FC236}">
                <a16:creationId xmlns:a16="http://schemas.microsoft.com/office/drawing/2014/main" id="{18E408B5-E45C-4736-B0ED-40CC395F041F}"/>
              </a:ext>
            </a:extLst>
          </p:cNvPr>
          <p:cNvSpPr/>
          <p:nvPr/>
        </p:nvSpPr>
        <p:spPr bwMode="auto">
          <a:xfrm>
            <a:off x="4526241" y="5552535"/>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5" name="Straight Connector 154">
            <a:extLst>
              <a:ext uri="{FF2B5EF4-FFF2-40B4-BE49-F238E27FC236}">
                <a16:creationId xmlns:a16="http://schemas.microsoft.com/office/drawing/2014/main" id="{E3053BF7-9DCB-4518-99A6-AE993914B9C1}"/>
              </a:ext>
            </a:extLst>
          </p:cNvPr>
          <p:cNvCxnSpPr/>
          <p:nvPr/>
        </p:nvCxnSpPr>
        <p:spPr bwMode="auto">
          <a:xfrm>
            <a:off x="3529325" y="6316396"/>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6" name="Rectangle 155">
            <a:extLst>
              <a:ext uri="{FF2B5EF4-FFF2-40B4-BE49-F238E27FC236}">
                <a16:creationId xmlns:a16="http://schemas.microsoft.com/office/drawing/2014/main" id="{FD94DEFE-AF5C-4332-B7A3-DDDF04295102}"/>
              </a:ext>
            </a:extLst>
          </p:cNvPr>
          <p:cNvSpPr/>
          <p:nvPr/>
        </p:nvSpPr>
        <p:spPr bwMode="auto">
          <a:xfrm>
            <a:off x="6100834" y="5573387"/>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7" name="Rectangle 156">
            <a:extLst>
              <a:ext uri="{FF2B5EF4-FFF2-40B4-BE49-F238E27FC236}">
                <a16:creationId xmlns:a16="http://schemas.microsoft.com/office/drawing/2014/main" id="{D38A4507-8DA4-4975-9349-79815CFE7EB5}"/>
              </a:ext>
            </a:extLst>
          </p:cNvPr>
          <p:cNvSpPr/>
          <p:nvPr/>
        </p:nvSpPr>
        <p:spPr bwMode="auto">
          <a:xfrm>
            <a:off x="6396753" y="4800794"/>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8" name="Straight Connector 157">
            <a:extLst>
              <a:ext uri="{FF2B5EF4-FFF2-40B4-BE49-F238E27FC236}">
                <a16:creationId xmlns:a16="http://schemas.microsoft.com/office/drawing/2014/main" id="{B9A6E978-AF0E-4DC7-8B43-D97AC5C0295F}"/>
              </a:ext>
            </a:extLst>
          </p:cNvPr>
          <p:cNvCxnSpPr>
            <a:endCxn id="151" idx="1"/>
          </p:cNvCxnSpPr>
          <p:nvPr/>
        </p:nvCxnSpPr>
        <p:spPr bwMode="auto">
          <a:xfrm>
            <a:off x="3854612" y="6117018"/>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63CABE08-B1A4-4078-A355-404F1FEBFC3F}"/>
              </a:ext>
            </a:extLst>
          </p:cNvPr>
          <p:cNvCxnSpPr/>
          <p:nvPr/>
        </p:nvCxnSpPr>
        <p:spPr bwMode="auto">
          <a:xfrm flipH="1">
            <a:off x="3757925" y="61174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28F022AB-6D44-42FD-84E8-91A0F84E6558}"/>
              </a:ext>
            </a:extLst>
          </p:cNvPr>
          <p:cNvCxnSpPr/>
          <p:nvPr/>
        </p:nvCxnSpPr>
        <p:spPr bwMode="auto">
          <a:xfrm flipH="1">
            <a:off x="3910325" y="61298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652E7A92-CFA6-492C-B954-ED08DA6E8941}"/>
              </a:ext>
            </a:extLst>
          </p:cNvPr>
          <p:cNvCxnSpPr/>
          <p:nvPr/>
        </p:nvCxnSpPr>
        <p:spPr bwMode="auto">
          <a:xfrm flipH="1">
            <a:off x="4052190" y="613034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2" name="Rectangle 161">
            <a:extLst>
              <a:ext uri="{FF2B5EF4-FFF2-40B4-BE49-F238E27FC236}">
                <a16:creationId xmlns:a16="http://schemas.microsoft.com/office/drawing/2014/main" id="{AAFB74FE-79B3-47E7-9C05-50E5B8546136}"/>
              </a:ext>
            </a:extLst>
          </p:cNvPr>
          <p:cNvSpPr/>
          <p:nvPr/>
        </p:nvSpPr>
        <p:spPr>
          <a:xfrm>
            <a:off x="3577598" y="4921430"/>
            <a:ext cx="506473" cy="215444"/>
          </a:xfrm>
          <a:prstGeom prst="rect">
            <a:avLst/>
          </a:prstGeom>
        </p:spPr>
        <p:txBody>
          <a:bodyPr wrap="square">
            <a:spAutoFit/>
          </a:bodyPr>
          <a:lstStyle/>
          <a:p>
            <a:r>
              <a:rPr lang="en-US" sz="800" dirty="0"/>
              <a:t>Link 2</a:t>
            </a:r>
          </a:p>
        </p:txBody>
      </p:sp>
      <p:sp>
        <p:nvSpPr>
          <p:cNvPr id="163" name="Rectangle 162">
            <a:extLst>
              <a:ext uri="{FF2B5EF4-FFF2-40B4-BE49-F238E27FC236}">
                <a16:creationId xmlns:a16="http://schemas.microsoft.com/office/drawing/2014/main" id="{ABDA082F-0655-4B13-BE52-7748098C5E56}"/>
              </a:ext>
            </a:extLst>
          </p:cNvPr>
          <p:cNvSpPr/>
          <p:nvPr/>
        </p:nvSpPr>
        <p:spPr bwMode="auto">
          <a:xfrm>
            <a:off x="4228832" y="5550347"/>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4" name="Rectangle 163">
            <a:extLst>
              <a:ext uri="{FF2B5EF4-FFF2-40B4-BE49-F238E27FC236}">
                <a16:creationId xmlns:a16="http://schemas.microsoft.com/office/drawing/2014/main" id="{88BA7B65-9F6F-48D4-A586-8FC1B7B2F0B2}"/>
              </a:ext>
            </a:extLst>
          </p:cNvPr>
          <p:cNvSpPr/>
          <p:nvPr/>
        </p:nvSpPr>
        <p:spPr>
          <a:xfrm>
            <a:off x="4775237" y="5851141"/>
            <a:ext cx="1295400" cy="215444"/>
          </a:xfrm>
          <a:prstGeom prst="rect">
            <a:avLst/>
          </a:prstGeom>
        </p:spPr>
        <p:txBody>
          <a:bodyPr wrap="square">
            <a:spAutoFit/>
          </a:bodyPr>
          <a:lstStyle/>
          <a:p>
            <a:r>
              <a:rPr lang="en-US" sz="800" dirty="0"/>
              <a:t>A-MPDU 1 of TID1</a:t>
            </a:r>
          </a:p>
        </p:txBody>
      </p:sp>
      <p:sp>
        <p:nvSpPr>
          <p:cNvPr id="165" name="Rectangle 164">
            <a:extLst>
              <a:ext uri="{FF2B5EF4-FFF2-40B4-BE49-F238E27FC236}">
                <a16:creationId xmlns:a16="http://schemas.microsoft.com/office/drawing/2014/main" id="{08001B12-6B74-4914-973E-89F6D8D5AB34}"/>
              </a:ext>
            </a:extLst>
          </p:cNvPr>
          <p:cNvSpPr/>
          <p:nvPr/>
        </p:nvSpPr>
        <p:spPr>
          <a:xfrm>
            <a:off x="5038517" y="4919824"/>
            <a:ext cx="1295400" cy="215444"/>
          </a:xfrm>
          <a:prstGeom prst="rect">
            <a:avLst/>
          </a:prstGeom>
        </p:spPr>
        <p:txBody>
          <a:bodyPr wrap="square">
            <a:spAutoFit/>
          </a:bodyPr>
          <a:lstStyle/>
          <a:p>
            <a:r>
              <a:rPr lang="en-US" sz="800" dirty="0"/>
              <a:t>A-MPDU 2 of TID1</a:t>
            </a:r>
          </a:p>
        </p:txBody>
      </p:sp>
      <p:sp>
        <p:nvSpPr>
          <p:cNvPr id="166" name="Rectangle 165">
            <a:extLst>
              <a:ext uri="{FF2B5EF4-FFF2-40B4-BE49-F238E27FC236}">
                <a16:creationId xmlns:a16="http://schemas.microsoft.com/office/drawing/2014/main" id="{71155F49-A229-48D0-97EA-9A9798BE9E16}"/>
              </a:ext>
            </a:extLst>
          </p:cNvPr>
          <p:cNvSpPr/>
          <p:nvPr/>
        </p:nvSpPr>
        <p:spPr>
          <a:xfrm>
            <a:off x="6364616" y="4875683"/>
            <a:ext cx="447896" cy="215444"/>
          </a:xfrm>
          <a:prstGeom prst="rect">
            <a:avLst/>
          </a:prstGeom>
        </p:spPr>
        <p:txBody>
          <a:bodyPr wrap="square">
            <a:spAutoFit/>
          </a:bodyPr>
          <a:lstStyle/>
          <a:p>
            <a:r>
              <a:rPr lang="en-US" sz="800" dirty="0"/>
              <a:t>BA 2</a:t>
            </a:r>
          </a:p>
        </p:txBody>
      </p:sp>
      <p:sp>
        <p:nvSpPr>
          <p:cNvPr id="167" name="Rectangle 166">
            <a:extLst>
              <a:ext uri="{FF2B5EF4-FFF2-40B4-BE49-F238E27FC236}">
                <a16:creationId xmlns:a16="http://schemas.microsoft.com/office/drawing/2014/main" id="{951D2410-3807-4FC1-8F40-71DA462FEEE3}"/>
              </a:ext>
            </a:extLst>
          </p:cNvPr>
          <p:cNvSpPr/>
          <p:nvPr/>
        </p:nvSpPr>
        <p:spPr>
          <a:xfrm>
            <a:off x="6056387" y="5860138"/>
            <a:ext cx="447896" cy="215444"/>
          </a:xfrm>
          <a:prstGeom prst="rect">
            <a:avLst/>
          </a:prstGeom>
        </p:spPr>
        <p:txBody>
          <a:bodyPr wrap="square">
            <a:spAutoFit/>
          </a:bodyPr>
          <a:lstStyle/>
          <a:p>
            <a:r>
              <a:rPr lang="en-US" sz="800" dirty="0"/>
              <a:t>BA 1</a:t>
            </a:r>
          </a:p>
        </p:txBody>
      </p:sp>
      <p:cxnSp>
        <p:nvCxnSpPr>
          <p:cNvPr id="168" name="Straight Connector 167">
            <a:extLst>
              <a:ext uri="{FF2B5EF4-FFF2-40B4-BE49-F238E27FC236}">
                <a16:creationId xmlns:a16="http://schemas.microsoft.com/office/drawing/2014/main" id="{C04ED98E-2BD6-4991-ABCE-6D8EC1B343BC}"/>
              </a:ext>
            </a:extLst>
          </p:cNvPr>
          <p:cNvCxnSpPr/>
          <p:nvPr/>
        </p:nvCxnSpPr>
        <p:spPr bwMode="auto">
          <a:xfrm>
            <a:off x="3810000" y="5183215"/>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a:extLst>
              <a:ext uri="{FF2B5EF4-FFF2-40B4-BE49-F238E27FC236}">
                <a16:creationId xmlns:a16="http://schemas.microsoft.com/office/drawing/2014/main" id="{8B1E38C7-7582-4974-A6A2-7CCDA3BB5DA9}"/>
              </a:ext>
            </a:extLst>
          </p:cNvPr>
          <p:cNvCxnSpPr/>
          <p:nvPr/>
        </p:nvCxnSpPr>
        <p:spPr bwMode="auto">
          <a:xfrm>
            <a:off x="4126409" y="4992715"/>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0" name="Straight Connector 169">
            <a:extLst>
              <a:ext uri="{FF2B5EF4-FFF2-40B4-BE49-F238E27FC236}">
                <a16:creationId xmlns:a16="http://schemas.microsoft.com/office/drawing/2014/main" id="{B36DD967-7651-4611-94A6-A6F0BC60E486}"/>
              </a:ext>
            </a:extLst>
          </p:cNvPr>
          <p:cNvCxnSpPr/>
          <p:nvPr/>
        </p:nvCxnSpPr>
        <p:spPr bwMode="auto">
          <a:xfrm flipH="1">
            <a:off x="4038600" y="49842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1" name="Straight Connector 170">
            <a:extLst>
              <a:ext uri="{FF2B5EF4-FFF2-40B4-BE49-F238E27FC236}">
                <a16:creationId xmlns:a16="http://schemas.microsoft.com/office/drawing/2014/main" id="{64250076-E267-4E36-B06F-BCF7BDD77D41}"/>
              </a:ext>
            </a:extLst>
          </p:cNvPr>
          <p:cNvCxnSpPr/>
          <p:nvPr/>
        </p:nvCxnSpPr>
        <p:spPr bwMode="auto">
          <a:xfrm flipH="1">
            <a:off x="4191000" y="49966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a:extLst>
              <a:ext uri="{FF2B5EF4-FFF2-40B4-BE49-F238E27FC236}">
                <a16:creationId xmlns:a16="http://schemas.microsoft.com/office/drawing/2014/main" id="{5168A7DA-2CDF-4C5F-8F55-E2DF77F5F44E}"/>
              </a:ext>
            </a:extLst>
          </p:cNvPr>
          <p:cNvCxnSpPr/>
          <p:nvPr/>
        </p:nvCxnSpPr>
        <p:spPr bwMode="auto">
          <a:xfrm flipH="1">
            <a:off x="4332865" y="4997163"/>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3" name="Rectangle 172">
            <a:extLst>
              <a:ext uri="{FF2B5EF4-FFF2-40B4-BE49-F238E27FC236}">
                <a16:creationId xmlns:a16="http://schemas.microsoft.com/office/drawing/2014/main" id="{E1C5B49F-7D70-4250-B6F8-656A6531410D}"/>
              </a:ext>
            </a:extLst>
          </p:cNvPr>
          <p:cNvSpPr/>
          <p:nvPr/>
        </p:nvSpPr>
        <p:spPr>
          <a:xfrm>
            <a:off x="3312233" y="6106523"/>
            <a:ext cx="506473" cy="215444"/>
          </a:xfrm>
          <a:prstGeom prst="rect">
            <a:avLst/>
          </a:prstGeom>
        </p:spPr>
        <p:txBody>
          <a:bodyPr wrap="square">
            <a:spAutoFit/>
          </a:bodyPr>
          <a:lstStyle/>
          <a:p>
            <a:r>
              <a:rPr lang="en-US" sz="800" dirty="0"/>
              <a:t>Link 1</a:t>
            </a:r>
          </a:p>
        </p:txBody>
      </p:sp>
      <p:sp>
        <p:nvSpPr>
          <p:cNvPr id="97" name="Rectangle 96">
            <a:extLst>
              <a:ext uri="{FF2B5EF4-FFF2-40B4-BE49-F238E27FC236}">
                <a16:creationId xmlns:a16="http://schemas.microsoft.com/office/drawing/2014/main" id="{504E89A5-79F0-4DD0-91AA-8391D705C027}"/>
              </a:ext>
            </a:extLst>
          </p:cNvPr>
          <p:cNvSpPr/>
          <p:nvPr/>
        </p:nvSpPr>
        <p:spPr bwMode="auto">
          <a:xfrm>
            <a:off x="1314937" y="2679739"/>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8" name="Rectangle 97">
            <a:extLst>
              <a:ext uri="{FF2B5EF4-FFF2-40B4-BE49-F238E27FC236}">
                <a16:creationId xmlns:a16="http://schemas.microsoft.com/office/drawing/2014/main" id="{077BB78F-18D5-4BE9-99E1-FC57A9BCF276}"/>
              </a:ext>
            </a:extLst>
          </p:cNvPr>
          <p:cNvSpPr/>
          <p:nvPr/>
        </p:nvSpPr>
        <p:spPr bwMode="auto">
          <a:xfrm>
            <a:off x="1468447" y="321313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9" name="Rectangle 98">
            <a:extLst>
              <a:ext uri="{FF2B5EF4-FFF2-40B4-BE49-F238E27FC236}">
                <a16:creationId xmlns:a16="http://schemas.microsoft.com/office/drawing/2014/main" id="{4660500F-C8E8-446C-AE13-53A240B8B062}"/>
              </a:ext>
            </a:extLst>
          </p:cNvPr>
          <p:cNvSpPr/>
          <p:nvPr/>
        </p:nvSpPr>
        <p:spPr bwMode="auto">
          <a:xfrm>
            <a:off x="1879224" y="321313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0" name="TextBox 99">
            <a:extLst>
              <a:ext uri="{FF2B5EF4-FFF2-40B4-BE49-F238E27FC236}">
                <a16:creationId xmlns:a16="http://schemas.microsoft.com/office/drawing/2014/main" id="{0B3988E1-573E-416B-A54C-B404ABF9EC04}"/>
              </a:ext>
            </a:extLst>
          </p:cNvPr>
          <p:cNvSpPr txBox="1"/>
          <p:nvPr/>
        </p:nvSpPr>
        <p:spPr>
          <a:xfrm>
            <a:off x="1252726" y="2418029"/>
            <a:ext cx="1024639" cy="215444"/>
          </a:xfrm>
          <a:prstGeom prst="rect">
            <a:avLst/>
          </a:prstGeom>
          <a:noFill/>
        </p:spPr>
        <p:txBody>
          <a:bodyPr wrap="none" rtlCol="0">
            <a:spAutoFit/>
          </a:bodyPr>
          <a:lstStyle/>
          <a:p>
            <a:r>
              <a:rPr lang="en-US" sz="800" dirty="0"/>
              <a:t>Multi-link AP entity</a:t>
            </a:r>
          </a:p>
        </p:txBody>
      </p:sp>
      <p:sp>
        <p:nvSpPr>
          <p:cNvPr id="101" name="TextBox 100">
            <a:extLst>
              <a:ext uri="{FF2B5EF4-FFF2-40B4-BE49-F238E27FC236}">
                <a16:creationId xmlns:a16="http://schemas.microsoft.com/office/drawing/2014/main" id="{FAA453BC-52BD-4101-B179-EF9632650375}"/>
              </a:ext>
            </a:extLst>
          </p:cNvPr>
          <p:cNvSpPr txBox="1"/>
          <p:nvPr/>
        </p:nvSpPr>
        <p:spPr>
          <a:xfrm>
            <a:off x="890288" y="3274895"/>
            <a:ext cx="652879" cy="338554"/>
          </a:xfrm>
          <a:prstGeom prst="rect">
            <a:avLst/>
          </a:prstGeom>
          <a:noFill/>
        </p:spPr>
        <p:txBody>
          <a:bodyPr wrap="square" rtlCol="0">
            <a:spAutoFit/>
          </a:bodyPr>
          <a:lstStyle/>
          <a:p>
            <a:r>
              <a:rPr lang="en-US" sz="800" dirty="0"/>
              <a:t>MAC with Addr11</a:t>
            </a:r>
          </a:p>
        </p:txBody>
      </p:sp>
      <p:sp>
        <p:nvSpPr>
          <p:cNvPr id="106" name="TextBox 105">
            <a:extLst>
              <a:ext uri="{FF2B5EF4-FFF2-40B4-BE49-F238E27FC236}">
                <a16:creationId xmlns:a16="http://schemas.microsoft.com/office/drawing/2014/main" id="{2DCCCE14-14AE-4EAA-BEBD-544F426E2A5B}"/>
              </a:ext>
            </a:extLst>
          </p:cNvPr>
          <p:cNvSpPr txBox="1"/>
          <p:nvPr/>
        </p:nvSpPr>
        <p:spPr>
          <a:xfrm>
            <a:off x="2107824" y="3224807"/>
            <a:ext cx="652879" cy="338554"/>
          </a:xfrm>
          <a:prstGeom prst="rect">
            <a:avLst/>
          </a:prstGeom>
          <a:noFill/>
        </p:spPr>
        <p:txBody>
          <a:bodyPr wrap="square" rtlCol="0">
            <a:spAutoFit/>
          </a:bodyPr>
          <a:lstStyle/>
          <a:p>
            <a:r>
              <a:rPr lang="en-US" sz="800" dirty="0"/>
              <a:t>MAC with Addr21</a:t>
            </a:r>
          </a:p>
        </p:txBody>
      </p:sp>
      <p:sp>
        <p:nvSpPr>
          <p:cNvPr id="107" name="TextBox 106">
            <a:extLst>
              <a:ext uri="{FF2B5EF4-FFF2-40B4-BE49-F238E27FC236}">
                <a16:creationId xmlns:a16="http://schemas.microsoft.com/office/drawing/2014/main" id="{572D2871-EEDD-4BC3-BC61-6F7E51AAA3F5}"/>
              </a:ext>
            </a:extLst>
          </p:cNvPr>
          <p:cNvSpPr txBox="1"/>
          <p:nvPr/>
        </p:nvSpPr>
        <p:spPr>
          <a:xfrm>
            <a:off x="1314937" y="2796374"/>
            <a:ext cx="827471" cy="215444"/>
          </a:xfrm>
          <a:prstGeom prst="rect">
            <a:avLst/>
          </a:prstGeom>
          <a:noFill/>
        </p:spPr>
        <p:txBody>
          <a:bodyPr wrap="none" rtlCol="0">
            <a:spAutoFit/>
          </a:bodyPr>
          <a:lstStyle/>
          <a:p>
            <a:r>
              <a:rPr lang="en-US" sz="800" dirty="0"/>
              <a:t>Common MAC</a:t>
            </a:r>
          </a:p>
        </p:txBody>
      </p:sp>
      <p:sp>
        <p:nvSpPr>
          <p:cNvPr id="108" name="TextBox 107">
            <a:extLst>
              <a:ext uri="{FF2B5EF4-FFF2-40B4-BE49-F238E27FC236}">
                <a16:creationId xmlns:a16="http://schemas.microsoft.com/office/drawing/2014/main" id="{B86E47E1-80FC-40A3-858D-70EB45AA71FC}"/>
              </a:ext>
            </a:extLst>
          </p:cNvPr>
          <p:cNvSpPr txBox="1"/>
          <p:nvPr/>
        </p:nvSpPr>
        <p:spPr>
          <a:xfrm>
            <a:off x="1375129" y="3603152"/>
            <a:ext cx="462077" cy="215444"/>
          </a:xfrm>
          <a:prstGeom prst="rect">
            <a:avLst/>
          </a:prstGeom>
          <a:noFill/>
        </p:spPr>
        <p:txBody>
          <a:bodyPr wrap="square" rtlCol="0">
            <a:spAutoFit/>
          </a:bodyPr>
          <a:lstStyle/>
          <a:p>
            <a:r>
              <a:rPr lang="en-US" sz="800" dirty="0"/>
              <a:t>Link1</a:t>
            </a:r>
          </a:p>
        </p:txBody>
      </p:sp>
      <p:sp>
        <p:nvSpPr>
          <p:cNvPr id="109" name="TextBox 108">
            <a:extLst>
              <a:ext uri="{FF2B5EF4-FFF2-40B4-BE49-F238E27FC236}">
                <a16:creationId xmlns:a16="http://schemas.microsoft.com/office/drawing/2014/main" id="{31B04966-FF26-4144-830D-5ADE85FE5BB8}"/>
              </a:ext>
            </a:extLst>
          </p:cNvPr>
          <p:cNvSpPr txBox="1"/>
          <p:nvPr/>
        </p:nvSpPr>
        <p:spPr>
          <a:xfrm>
            <a:off x="1796969" y="3592798"/>
            <a:ext cx="462077" cy="215444"/>
          </a:xfrm>
          <a:prstGeom prst="rect">
            <a:avLst/>
          </a:prstGeom>
          <a:noFill/>
        </p:spPr>
        <p:txBody>
          <a:bodyPr wrap="square" rtlCol="0">
            <a:spAutoFit/>
          </a:bodyPr>
          <a:lstStyle/>
          <a:p>
            <a:r>
              <a:rPr lang="en-US" sz="800" dirty="0"/>
              <a:t>Link2</a:t>
            </a:r>
          </a:p>
        </p:txBody>
      </p:sp>
      <p:sp>
        <p:nvSpPr>
          <p:cNvPr id="110" name="Rectangle 109">
            <a:extLst>
              <a:ext uri="{FF2B5EF4-FFF2-40B4-BE49-F238E27FC236}">
                <a16:creationId xmlns:a16="http://schemas.microsoft.com/office/drawing/2014/main" id="{1EBFC225-8EF3-424E-BCD6-9DD63919A094}"/>
              </a:ext>
            </a:extLst>
          </p:cNvPr>
          <p:cNvSpPr/>
          <p:nvPr/>
        </p:nvSpPr>
        <p:spPr bwMode="auto">
          <a:xfrm>
            <a:off x="1397206" y="4551629"/>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1" name="Rectangle 110">
            <a:extLst>
              <a:ext uri="{FF2B5EF4-FFF2-40B4-BE49-F238E27FC236}">
                <a16:creationId xmlns:a16="http://schemas.microsoft.com/office/drawing/2014/main" id="{8984F5F4-F8CB-45E3-AB98-F867A2D79547}"/>
              </a:ext>
            </a:extLst>
          </p:cNvPr>
          <p:cNvSpPr/>
          <p:nvPr/>
        </p:nvSpPr>
        <p:spPr bwMode="auto">
          <a:xfrm>
            <a:off x="1550716" y="417062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2" name="Rectangle 111">
            <a:extLst>
              <a:ext uri="{FF2B5EF4-FFF2-40B4-BE49-F238E27FC236}">
                <a16:creationId xmlns:a16="http://schemas.microsoft.com/office/drawing/2014/main" id="{2A4A9807-0E0D-4587-97A4-5B5C60473178}"/>
              </a:ext>
            </a:extLst>
          </p:cNvPr>
          <p:cNvSpPr/>
          <p:nvPr/>
        </p:nvSpPr>
        <p:spPr bwMode="auto">
          <a:xfrm>
            <a:off x="1961493" y="417062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3" name="TextBox 112">
            <a:extLst>
              <a:ext uri="{FF2B5EF4-FFF2-40B4-BE49-F238E27FC236}">
                <a16:creationId xmlns:a16="http://schemas.microsoft.com/office/drawing/2014/main" id="{2AC44C3A-F44F-427A-888F-0528D5751C3F}"/>
              </a:ext>
            </a:extLst>
          </p:cNvPr>
          <p:cNvSpPr txBox="1"/>
          <p:nvPr/>
        </p:nvSpPr>
        <p:spPr>
          <a:xfrm>
            <a:off x="922214" y="5080320"/>
            <a:ext cx="1087157" cy="215444"/>
          </a:xfrm>
          <a:prstGeom prst="rect">
            <a:avLst/>
          </a:prstGeom>
          <a:noFill/>
        </p:spPr>
        <p:txBody>
          <a:bodyPr wrap="none" rtlCol="0">
            <a:spAutoFit/>
          </a:bodyPr>
          <a:lstStyle/>
          <a:p>
            <a:r>
              <a:rPr lang="en-US" sz="800" dirty="0"/>
              <a:t>Multi-link STA entity</a:t>
            </a:r>
          </a:p>
        </p:txBody>
      </p:sp>
      <p:sp>
        <p:nvSpPr>
          <p:cNvPr id="114" name="TextBox 113">
            <a:extLst>
              <a:ext uri="{FF2B5EF4-FFF2-40B4-BE49-F238E27FC236}">
                <a16:creationId xmlns:a16="http://schemas.microsoft.com/office/drawing/2014/main" id="{6C334382-235A-4AF6-8B0A-6D3792FDD359}"/>
              </a:ext>
            </a:extLst>
          </p:cNvPr>
          <p:cNvSpPr txBox="1"/>
          <p:nvPr/>
        </p:nvSpPr>
        <p:spPr>
          <a:xfrm>
            <a:off x="972557" y="4220717"/>
            <a:ext cx="652879" cy="338554"/>
          </a:xfrm>
          <a:prstGeom prst="rect">
            <a:avLst/>
          </a:prstGeom>
          <a:noFill/>
        </p:spPr>
        <p:txBody>
          <a:bodyPr wrap="square" rtlCol="0">
            <a:spAutoFit/>
          </a:bodyPr>
          <a:lstStyle/>
          <a:p>
            <a:r>
              <a:rPr lang="en-US" sz="800" dirty="0"/>
              <a:t>MAC with Addr18</a:t>
            </a:r>
          </a:p>
        </p:txBody>
      </p:sp>
      <p:sp>
        <p:nvSpPr>
          <p:cNvPr id="117" name="TextBox 116">
            <a:extLst>
              <a:ext uri="{FF2B5EF4-FFF2-40B4-BE49-F238E27FC236}">
                <a16:creationId xmlns:a16="http://schemas.microsoft.com/office/drawing/2014/main" id="{AA8F97D3-EA80-498E-9744-DAB90FFB53A3}"/>
              </a:ext>
            </a:extLst>
          </p:cNvPr>
          <p:cNvSpPr txBox="1"/>
          <p:nvPr/>
        </p:nvSpPr>
        <p:spPr>
          <a:xfrm>
            <a:off x="2190093" y="4170629"/>
            <a:ext cx="652879" cy="338554"/>
          </a:xfrm>
          <a:prstGeom prst="rect">
            <a:avLst/>
          </a:prstGeom>
          <a:noFill/>
        </p:spPr>
        <p:txBody>
          <a:bodyPr wrap="square" rtlCol="0">
            <a:spAutoFit/>
          </a:bodyPr>
          <a:lstStyle/>
          <a:p>
            <a:r>
              <a:rPr lang="en-US" sz="800" dirty="0"/>
              <a:t>MAC with Addr28</a:t>
            </a:r>
          </a:p>
        </p:txBody>
      </p:sp>
      <p:sp>
        <p:nvSpPr>
          <p:cNvPr id="118" name="TextBox 117">
            <a:extLst>
              <a:ext uri="{FF2B5EF4-FFF2-40B4-BE49-F238E27FC236}">
                <a16:creationId xmlns:a16="http://schemas.microsoft.com/office/drawing/2014/main" id="{30BE3548-05FB-42C7-9C89-042807E5A6E1}"/>
              </a:ext>
            </a:extLst>
          </p:cNvPr>
          <p:cNvSpPr txBox="1"/>
          <p:nvPr/>
        </p:nvSpPr>
        <p:spPr>
          <a:xfrm>
            <a:off x="1397206" y="4668264"/>
            <a:ext cx="827471" cy="215444"/>
          </a:xfrm>
          <a:prstGeom prst="rect">
            <a:avLst/>
          </a:prstGeom>
          <a:noFill/>
        </p:spPr>
        <p:txBody>
          <a:bodyPr wrap="none" rtlCol="0">
            <a:spAutoFit/>
          </a:bodyPr>
          <a:lstStyle/>
          <a:p>
            <a:r>
              <a:rPr lang="en-US" sz="800" dirty="0"/>
              <a:t>Common MAC</a:t>
            </a:r>
          </a:p>
        </p:txBody>
      </p:sp>
      <p:sp>
        <p:nvSpPr>
          <p:cNvPr id="119" name="TextBox 118">
            <a:extLst>
              <a:ext uri="{FF2B5EF4-FFF2-40B4-BE49-F238E27FC236}">
                <a16:creationId xmlns:a16="http://schemas.microsoft.com/office/drawing/2014/main" id="{05DF423B-2708-4108-B516-FAAFF0484CBF}"/>
              </a:ext>
            </a:extLst>
          </p:cNvPr>
          <p:cNvSpPr txBox="1"/>
          <p:nvPr/>
        </p:nvSpPr>
        <p:spPr>
          <a:xfrm>
            <a:off x="1457398" y="3972414"/>
            <a:ext cx="462077" cy="215444"/>
          </a:xfrm>
          <a:prstGeom prst="rect">
            <a:avLst/>
          </a:prstGeom>
          <a:noFill/>
        </p:spPr>
        <p:txBody>
          <a:bodyPr wrap="square" rtlCol="0">
            <a:spAutoFit/>
          </a:bodyPr>
          <a:lstStyle/>
          <a:p>
            <a:r>
              <a:rPr lang="en-US" sz="800" dirty="0"/>
              <a:t>Link1</a:t>
            </a:r>
          </a:p>
        </p:txBody>
      </p:sp>
      <p:sp>
        <p:nvSpPr>
          <p:cNvPr id="122" name="TextBox 121">
            <a:extLst>
              <a:ext uri="{FF2B5EF4-FFF2-40B4-BE49-F238E27FC236}">
                <a16:creationId xmlns:a16="http://schemas.microsoft.com/office/drawing/2014/main" id="{13AE2028-EF45-46EB-83BE-F0D0E673A588}"/>
              </a:ext>
            </a:extLst>
          </p:cNvPr>
          <p:cNvSpPr txBox="1"/>
          <p:nvPr/>
        </p:nvSpPr>
        <p:spPr>
          <a:xfrm>
            <a:off x="1879238" y="3962060"/>
            <a:ext cx="462077" cy="215444"/>
          </a:xfrm>
          <a:prstGeom prst="rect">
            <a:avLst/>
          </a:prstGeom>
          <a:noFill/>
        </p:spPr>
        <p:txBody>
          <a:bodyPr wrap="square" rtlCol="0">
            <a:spAutoFit/>
          </a:bodyPr>
          <a:lstStyle/>
          <a:p>
            <a:r>
              <a:rPr lang="en-US" sz="800" dirty="0"/>
              <a:t>Link2</a:t>
            </a:r>
          </a:p>
        </p:txBody>
      </p:sp>
      <p:cxnSp>
        <p:nvCxnSpPr>
          <p:cNvPr id="123" name="Straight Connector 122">
            <a:extLst>
              <a:ext uri="{FF2B5EF4-FFF2-40B4-BE49-F238E27FC236}">
                <a16:creationId xmlns:a16="http://schemas.microsoft.com/office/drawing/2014/main" id="{94C9BFF3-70C5-42B5-B902-B0D276D0E465}"/>
              </a:ext>
            </a:extLst>
          </p:cNvPr>
          <p:cNvCxnSpPr>
            <a:cxnSpLocks/>
            <a:stCxn id="119" idx="2"/>
            <a:endCxn id="108" idx="0"/>
          </p:cNvCxnSpPr>
          <p:nvPr/>
        </p:nvCxnSpPr>
        <p:spPr bwMode="auto">
          <a:xfrm flipH="1" flipV="1">
            <a:off x="1606168" y="3603152"/>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BD0ECD22-08A3-4806-90FD-C4F876EACFF0}"/>
              </a:ext>
            </a:extLst>
          </p:cNvPr>
          <p:cNvCxnSpPr>
            <a:cxnSpLocks/>
          </p:cNvCxnSpPr>
          <p:nvPr/>
        </p:nvCxnSpPr>
        <p:spPr bwMode="auto">
          <a:xfrm flipH="1" flipV="1">
            <a:off x="2024774" y="3570685"/>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Arrow Connector 124">
            <a:extLst>
              <a:ext uri="{FF2B5EF4-FFF2-40B4-BE49-F238E27FC236}">
                <a16:creationId xmlns:a16="http://schemas.microsoft.com/office/drawing/2014/main" id="{154F7817-4B31-4C48-A621-5873713BDD37}"/>
              </a:ext>
            </a:extLst>
          </p:cNvPr>
          <p:cNvCxnSpPr/>
          <p:nvPr/>
        </p:nvCxnSpPr>
        <p:spPr bwMode="auto">
          <a:xfrm>
            <a:off x="1325366" y="3728729"/>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0" name="Straight Arrow Connector 129">
            <a:extLst>
              <a:ext uri="{FF2B5EF4-FFF2-40B4-BE49-F238E27FC236}">
                <a16:creationId xmlns:a16="http://schemas.microsoft.com/office/drawing/2014/main" id="{03A1AC9B-C62B-4474-8BD2-02457D08CD36}"/>
              </a:ext>
            </a:extLst>
          </p:cNvPr>
          <p:cNvCxnSpPr>
            <a:cxnSpLocks/>
            <a:stCxn id="109" idx="3"/>
          </p:cNvCxnSpPr>
          <p:nvPr/>
        </p:nvCxnSpPr>
        <p:spPr bwMode="auto">
          <a:xfrm>
            <a:off x="2259046" y="3700520"/>
            <a:ext cx="61170" cy="2789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FE096FDC-9F1E-41A1-8716-04DC9FD51621}"/>
              </a:ext>
            </a:extLst>
          </p:cNvPr>
          <p:cNvSpPr txBox="1"/>
          <p:nvPr/>
        </p:nvSpPr>
        <p:spPr>
          <a:xfrm>
            <a:off x="778071" y="3747576"/>
            <a:ext cx="652879" cy="215444"/>
          </a:xfrm>
          <a:prstGeom prst="rect">
            <a:avLst/>
          </a:prstGeom>
          <a:noFill/>
        </p:spPr>
        <p:txBody>
          <a:bodyPr wrap="square" rtlCol="0">
            <a:spAutoFit/>
          </a:bodyPr>
          <a:lstStyle/>
          <a:p>
            <a:r>
              <a:rPr lang="en-US" sz="800" dirty="0"/>
              <a:t>A-MPDU1</a:t>
            </a:r>
          </a:p>
        </p:txBody>
      </p:sp>
      <p:sp>
        <p:nvSpPr>
          <p:cNvPr id="132" name="TextBox 131">
            <a:extLst>
              <a:ext uri="{FF2B5EF4-FFF2-40B4-BE49-F238E27FC236}">
                <a16:creationId xmlns:a16="http://schemas.microsoft.com/office/drawing/2014/main" id="{7E17E288-D18F-420C-8812-706F4542849C}"/>
              </a:ext>
            </a:extLst>
          </p:cNvPr>
          <p:cNvSpPr txBox="1"/>
          <p:nvPr/>
        </p:nvSpPr>
        <p:spPr>
          <a:xfrm>
            <a:off x="2227306" y="3650772"/>
            <a:ext cx="652879" cy="215444"/>
          </a:xfrm>
          <a:prstGeom prst="rect">
            <a:avLst/>
          </a:prstGeom>
          <a:noFill/>
        </p:spPr>
        <p:txBody>
          <a:bodyPr wrap="square" rtlCol="0">
            <a:spAutoFit/>
          </a:bodyPr>
          <a:lstStyle/>
          <a:p>
            <a:r>
              <a:rPr lang="en-US" sz="800" dirty="0"/>
              <a:t>A-MPDU2</a:t>
            </a:r>
          </a:p>
        </p:txBody>
      </p:sp>
      <p:sp>
        <p:nvSpPr>
          <p:cNvPr id="53" name="Date Placeholder 3">
            <a:extLst>
              <a:ext uri="{FF2B5EF4-FFF2-40B4-BE49-F238E27FC236}">
                <a16:creationId xmlns:a16="http://schemas.microsoft.com/office/drawing/2014/main" id="{88F3EBF1-C8C4-47F9-AF59-976547FD3EB7}"/>
              </a:ext>
            </a:extLst>
          </p:cNvPr>
          <p:cNvSpPr>
            <a:spLocks noGrp="1"/>
          </p:cNvSpPr>
          <p:nvPr>
            <p:ph type="dt" sz="half" idx="10"/>
          </p:nvPr>
        </p:nvSpPr>
        <p:spPr>
          <a:xfrm>
            <a:off x="696913" y="332601"/>
            <a:ext cx="1051570" cy="276999"/>
          </a:xfrm>
        </p:spPr>
        <p:txBody>
          <a:bodyPr/>
          <a:lstStyle/>
          <a:p>
            <a:pPr>
              <a:defRPr/>
            </a:pPr>
            <a:r>
              <a:rPr lang="en-US" dirty="0"/>
              <a:t>11/06/2019</a:t>
            </a:r>
          </a:p>
        </p:txBody>
      </p:sp>
      <p:sp>
        <p:nvSpPr>
          <p:cNvPr id="54" name="Slide Number Placeholder 2">
            <a:extLst>
              <a:ext uri="{FF2B5EF4-FFF2-40B4-BE49-F238E27FC236}">
                <a16:creationId xmlns:a16="http://schemas.microsoft.com/office/drawing/2014/main" id="{D7AF65E2-C865-4CCA-B67F-112C6426254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5" name="Footer Placeholder 4">
            <a:extLst>
              <a:ext uri="{FF2B5EF4-FFF2-40B4-BE49-F238E27FC236}">
                <a16:creationId xmlns:a16="http://schemas.microsoft.com/office/drawing/2014/main" id="{ACBE56EF-18F8-4C6E-A584-9103C679AC29}"/>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extLst>
      <p:ext uri="{BB962C8B-B14F-4D97-AF65-F5344CB8AC3E}">
        <p14:creationId xmlns:p14="http://schemas.microsoft.com/office/powerpoint/2010/main" val="301707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Recap: BA Agreement Negotiation and BA Architecture</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1163020"/>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3581400"/>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284070" y="3581400"/>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029200" y="1163020"/>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440619" y="42672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52697" y="4841809"/>
            <a:ext cx="1665008" cy="276999"/>
          </a:xfrm>
          <a:prstGeom prst="rect">
            <a:avLst/>
          </a:prstGeom>
          <a:noFill/>
        </p:spPr>
        <p:txBody>
          <a:bodyPr wrap="none" rtlCol="0">
            <a:spAutoFit/>
          </a:bodyPr>
          <a:lstStyle/>
          <a:p>
            <a:r>
              <a:rPr lang="en-US" sz="1200" dirty="0"/>
              <a:t>Block Ack Parameter Set</a:t>
            </a:r>
          </a:p>
        </p:txBody>
      </p:sp>
      <p:pic>
        <p:nvPicPr>
          <p:cNvPr id="11" name="Picture 10">
            <a:extLst>
              <a:ext uri="{FF2B5EF4-FFF2-40B4-BE49-F238E27FC236}">
                <a16:creationId xmlns:a16="http://schemas.microsoft.com/office/drawing/2014/main" id="{0D405EFC-B698-4518-BA94-D17ED2F3CD52}"/>
              </a:ext>
            </a:extLst>
          </p:cNvPr>
          <p:cNvPicPr>
            <a:picLocks noChangeAspect="1"/>
          </p:cNvPicPr>
          <p:nvPr/>
        </p:nvPicPr>
        <p:blipFill>
          <a:blip r:embed="rId5"/>
          <a:stretch>
            <a:fillRect/>
          </a:stretch>
        </p:blipFill>
        <p:spPr>
          <a:xfrm>
            <a:off x="4724400" y="4267200"/>
            <a:ext cx="4262602" cy="2082941"/>
          </a:xfrm>
          <a:prstGeom prst="rect">
            <a:avLst/>
          </a:prstGeom>
        </p:spPr>
      </p:pic>
      <p:sp>
        <p:nvSpPr>
          <p:cNvPr id="12" name="TextBox 11">
            <a:extLst>
              <a:ext uri="{FF2B5EF4-FFF2-40B4-BE49-F238E27FC236}">
                <a16:creationId xmlns:a16="http://schemas.microsoft.com/office/drawing/2014/main" id="{C82424DB-28B5-42A2-9D7E-A20C633EB828}"/>
              </a:ext>
            </a:extLst>
          </p:cNvPr>
          <p:cNvSpPr txBox="1"/>
          <p:nvPr/>
        </p:nvSpPr>
        <p:spPr>
          <a:xfrm>
            <a:off x="1031147" y="5437405"/>
            <a:ext cx="3031023" cy="646331"/>
          </a:xfrm>
          <a:prstGeom prst="rect">
            <a:avLst/>
          </a:prstGeom>
          <a:noFill/>
        </p:spPr>
        <p:txBody>
          <a:bodyPr wrap="none" rtlCol="0">
            <a:spAutoFit/>
          </a:bodyPr>
          <a:lstStyle/>
          <a:p>
            <a:r>
              <a:rPr lang="en-US" sz="1200" dirty="0"/>
              <a:t>WinSize</a:t>
            </a:r>
            <a:r>
              <a:rPr lang="en-US" sz="1200" baseline="-25000" dirty="0"/>
              <a:t>O</a:t>
            </a:r>
            <a:r>
              <a:rPr lang="en-US" sz="1200" dirty="0"/>
              <a:t> &lt;= Buffer Size in ADDBA Response</a:t>
            </a:r>
          </a:p>
          <a:p>
            <a:r>
              <a:rPr lang="en-US" sz="1200" dirty="0"/>
              <a:t>WinSize</a:t>
            </a:r>
            <a:r>
              <a:rPr lang="en-US" sz="1200" baseline="-25000" dirty="0"/>
              <a:t>R</a:t>
            </a:r>
            <a:r>
              <a:rPr lang="en-US" sz="1200" dirty="0"/>
              <a:t> = Buffer Size in ADDBA Response</a:t>
            </a:r>
          </a:p>
          <a:p>
            <a:r>
              <a:rPr lang="en-US" sz="1200" dirty="0"/>
              <a:t>WinSize</a:t>
            </a:r>
            <a:r>
              <a:rPr lang="en-US" sz="1200" baseline="-25000" dirty="0"/>
              <a:t>B</a:t>
            </a:r>
            <a:r>
              <a:rPr lang="en-US" sz="1200" dirty="0"/>
              <a:t> = Buffer Size in ADDBA Response</a:t>
            </a:r>
          </a:p>
        </p:txBody>
      </p:sp>
      <p:sp>
        <p:nvSpPr>
          <p:cNvPr id="13" name="Slide Number Placeholder 2">
            <a:extLst>
              <a:ext uri="{FF2B5EF4-FFF2-40B4-BE49-F238E27FC236}">
                <a16:creationId xmlns:a16="http://schemas.microsoft.com/office/drawing/2014/main" id="{A3F65246-9D63-4586-A98A-12A73D31713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14" name="Footer Placeholder 4">
            <a:extLst>
              <a:ext uri="{FF2B5EF4-FFF2-40B4-BE49-F238E27FC236}">
                <a16:creationId xmlns:a16="http://schemas.microsoft.com/office/drawing/2014/main" id="{56F6C2A8-392F-4240-AC1D-9FE7E406AEAD}"/>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15" name="Date Placeholder 3">
            <a:extLst>
              <a:ext uri="{FF2B5EF4-FFF2-40B4-BE49-F238E27FC236}">
                <a16:creationId xmlns:a16="http://schemas.microsoft.com/office/drawing/2014/main" id="{9F733E70-C33E-4EAA-BA57-A8797811C476}"/>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59262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 Agreement Negotiation for Multi-link Operation</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3282782"/>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5701162"/>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893670" y="5650855"/>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638800" y="3232475"/>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3213854" y="25146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24015" y="2647197"/>
            <a:ext cx="1665008" cy="276999"/>
          </a:xfrm>
          <a:prstGeom prst="rect">
            <a:avLst/>
          </a:prstGeom>
          <a:noFill/>
        </p:spPr>
        <p:txBody>
          <a:bodyPr wrap="none" rtlCol="0">
            <a:spAutoFit/>
          </a:bodyPr>
          <a:lstStyle/>
          <a:p>
            <a:r>
              <a:rPr lang="en-US" sz="1200" dirty="0"/>
              <a:t>Block Ack Parameter Set</a:t>
            </a:r>
          </a:p>
        </p:txBody>
      </p:sp>
      <p:sp>
        <p:nvSpPr>
          <p:cNvPr id="14" name="Rectangle 3">
            <a:extLst>
              <a:ext uri="{FF2B5EF4-FFF2-40B4-BE49-F238E27FC236}">
                <a16:creationId xmlns:a16="http://schemas.microsoft.com/office/drawing/2014/main" id="{007F27F1-F691-4BB4-B3D5-542FE1EE762B}"/>
              </a:ext>
            </a:extLst>
          </p:cNvPr>
          <p:cNvSpPr txBox="1">
            <a:spLocks noChangeArrowheads="1"/>
          </p:cNvSpPr>
          <p:nvPr/>
        </p:nvSpPr>
        <p:spPr bwMode="auto">
          <a:xfrm>
            <a:off x="-9330" y="1143000"/>
            <a:ext cx="9153330" cy="5534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Single BA negotiation is applied to a TID between the initiator of the BA agreement and recipient for multiple links.</a:t>
            </a:r>
          </a:p>
        </p:txBody>
      </p:sp>
      <p:sp>
        <p:nvSpPr>
          <p:cNvPr id="11" name="Slide Number Placeholder 2">
            <a:extLst>
              <a:ext uri="{FF2B5EF4-FFF2-40B4-BE49-F238E27FC236}">
                <a16:creationId xmlns:a16="http://schemas.microsoft.com/office/drawing/2014/main" id="{3A13CA89-E6A9-4C1E-B56C-69E11A6E1D2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12" name="Footer Placeholder 4">
            <a:extLst>
              <a:ext uri="{FF2B5EF4-FFF2-40B4-BE49-F238E27FC236}">
                <a16:creationId xmlns:a16="http://schemas.microsoft.com/office/drawing/2014/main" id="{40EFDFAC-5899-4D1B-939D-E190D2366EE4}"/>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13" name="Date Placeholder 3">
            <a:extLst>
              <a:ext uri="{FF2B5EF4-FFF2-40B4-BE49-F238E27FC236}">
                <a16:creationId xmlns:a16="http://schemas.microsoft.com/office/drawing/2014/main" id="{7B8E1B14-F043-4712-8535-182C785C4441}"/>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109332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567" y="560254"/>
            <a:ext cx="9144000" cy="762000"/>
          </a:xfrm>
        </p:spPr>
        <p:txBody>
          <a:bodyPr/>
          <a:lstStyle/>
          <a:p>
            <a:r>
              <a:rPr lang="en-US" altLang="en-US" sz="2400" dirty="0"/>
              <a:t>Multi-link AP/STA Entity Architecture: Reuse the Current Sequence Number</a:t>
            </a:r>
            <a:endParaRPr lang="en-US" altLang="en-US" sz="2800" dirty="0"/>
          </a:p>
        </p:txBody>
      </p:sp>
      <p:sp>
        <p:nvSpPr>
          <p:cNvPr id="5" name="Rectangle 4">
            <a:extLst>
              <a:ext uri="{FF2B5EF4-FFF2-40B4-BE49-F238E27FC236}">
                <a16:creationId xmlns:a16="http://schemas.microsoft.com/office/drawing/2014/main" id="{E1573499-823A-45FB-B2DE-A6F1C3ECF978}"/>
              </a:ext>
            </a:extLst>
          </p:cNvPr>
          <p:cNvSpPr/>
          <p:nvPr/>
        </p:nvSpPr>
        <p:spPr bwMode="auto">
          <a:xfrm>
            <a:off x="478727" y="2213485"/>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 name="Rectangle 5">
            <a:extLst>
              <a:ext uri="{FF2B5EF4-FFF2-40B4-BE49-F238E27FC236}">
                <a16:creationId xmlns:a16="http://schemas.microsoft.com/office/drawing/2014/main" id="{5B460B71-B78F-4C32-A585-B8115CC0A3BE}"/>
              </a:ext>
            </a:extLst>
          </p:cNvPr>
          <p:cNvSpPr/>
          <p:nvPr/>
        </p:nvSpPr>
        <p:spPr bwMode="auto">
          <a:xfrm>
            <a:off x="632237" y="274688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 name="Rectangle 6">
            <a:extLst>
              <a:ext uri="{FF2B5EF4-FFF2-40B4-BE49-F238E27FC236}">
                <a16:creationId xmlns:a16="http://schemas.microsoft.com/office/drawing/2014/main" id="{725C33FD-00D3-41A2-8A54-4BF25C1E9022}"/>
              </a:ext>
            </a:extLst>
          </p:cNvPr>
          <p:cNvSpPr/>
          <p:nvPr/>
        </p:nvSpPr>
        <p:spPr bwMode="auto">
          <a:xfrm>
            <a:off x="1043014" y="274688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 name="TextBox 7">
            <a:extLst>
              <a:ext uri="{FF2B5EF4-FFF2-40B4-BE49-F238E27FC236}">
                <a16:creationId xmlns:a16="http://schemas.microsoft.com/office/drawing/2014/main" id="{7041F84B-93C1-4E50-8917-09072DFD4D30}"/>
              </a:ext>
            </a:extLst>
          </p:cNvPr>
          <p:cNvSpPr txBox="1"/>
          <p:nvPr/>
        </p:nvSpPr>
        <p:spPr>
          <a:xfrm>
            <a:off x="416516" y="1951775"/>
            <a:ext cx="1024639" cy="215444"/>
          </a:xfrm>
          <a:prstGeom prst="rect">
            <a:avLst/>
          </a:prstGeom>
          <a:noFill/>
        </p:spPr>
        <p:txBody>
          <a:bodyPr wrap="none" rtlCol="0">
            <a:spAutoFit/>
          </a:bodyPr>
          <a:lstStyle/>
          <a:p>
            <a:r>
              <a:rPr lang="en-US" sz="800" dirty="0"/>
              <a:t>Multi-link AP entity</a:t>
            </a:r>
          </a:p>
        </p:txBody>
      </p:sp>
      <p:sp>
        <p:nvSpPr>
          <p:cNvPr id="9" name="TextBox 8">
            <a:extLst>
              <a:ext uri="{FF2B5EF4-FFF2-40B4-BE49-F238E27FC236}">
                <a16:creationId xmlns:a16="http://schemas.microsoft.com/office/drawing/2014/main" id="{B3C8FBAB-E142-473F-B6B3-9180B82233E0}"/>
              </a:ext>
            </a:extLst>
          </p:cNvPr>
          <p:cNvSpPr txBox="1"/>
          <p:nvPr/>
        </p:nvSpPr>
        <p:spPr>
          <a:xfrm>
            <a:off x="54078" y="2808641"/>
            <a:ext cx="652879" cy="338554"/>
          </a:xfrm>
          <a:prstGeom prst="rect">
            <a:avLst/>
          </a:prstGeom>
          <a:noFill/>
        </p:spPr>
        <p:txBody>
          <a:bodyPr wrap="square" rtlCol="0">
            <a:spAutoFit/>
          </a:bodyPr>
          <a:lstStyle/>
          <a:p>
            <a:r>
              <a:rPr lang="en-US" sz="800" dirty="0"/>
              <a:t>MAC with Addr11</a:t>
            </a:r>
          </a:p>
        </p:txBody>
      </p:sp>
      <p:sp>
        <p:nvSpPr>
          <p:cNvPr id="10" name="TextBox 9">
            <a:extLst>
              <a:ext uri="{FF2B5EF4-FFF2-40B4-BE49-F238E27FC236}">
                <a16:creationId xmlns:a16="http://schemas.microsoft.com/office/drawing/2014/main" id="{62462F52-1918-4621-9C8C-8D24F33893AD}"/>
              </a:ext>
            </a:extLst>
          </p:cNvPr>
          <p:cNvSpPr txBox="1"/>
          <p:nvPr/>
        </p:nvSpPr>
        <p:spPr>
          <a:xfrm>
            <a:off x="1271614" y="2758553"/>
            <a:ext cx="652879" cy="338554"/>
          </a:xfrm>
          <a:prstGeom prst="rect">
            <a:avLst/>
          </a:prstGeom>
          <a:noFill/>
        </p:spPr>
        <p:txBody>
          <a:bodyPr wrap="square" rtlCol="0">
            <a:spAutoFit/>
          </a:bodyPr>
          <a:lstStyle/>
          <a:p>
            <a:r>
              <a:rPr lang="en-US" sz="800" dirty="0"/>
              <a:t>MAC with Addr21</a:t>
            </a:r>
          </a:p>
        </p:txBody>
      </p:sp>
      <p:sp>
        <p:nvSpPr>
          <p:cNvPr id="11" name="TextBox 10">
            <a:extLst>
              <a:ext uri="{FF2B5EF4-FFF2-40B4-BE49-F238E27FC236}">
                <a16:creationId xmlns:a16="http://schemas.microsoft.com/office/drawing/2014/main" id="{1C465D8B-9408-468B-BE2A-CEDD2F771C98}"/>
              </a:ext>
            </a:extLst>
          </p:cNvPr>
          <p:cNvSpPr txBox="1"/>
          <p:nvPr/>
        </p:nvSpPr>
        <p:spPr>
          <a:xfrm>
            <a:off x="478727" y="2330120"/>
            <a:ext cx="827471" cy="215444"/>
          </a:xfrm>
          <a:prstGeom prst="rect">
            <a:avLst/>
          </a:prstGeom>
          <a:noFill/>
        </p:spPr>
        <p:txBody>
          <a:bodyPr wrap="none" rtlCol="0">
            <a:spAutoFit/>
          </a:bodyPr>
          <a:lstStyle/>
          <a:p>
            <a:r>
              <a:rPr lang="en-US" sz="800" dirty="0"/>
              <a:t>Common MAC</a:t>
            </a:r>
          </a:p>
        </p:txBody>
      </p:sp>
      <p:sp>
        <p:nvSpPr>
          <p:cNvPr id="12" name="TextBox 11">
            <a:extLst>
              <a:ext uri="{FF2B5EF4-FFF2-40B4-BE49-F238E27FC236}">
                <a16:creationId xmlns:a16="http://schemas.microsoft.com/office/drawing/2014/main" id="{B65AD021-8943-479B-873F-9412E6C7F95C}"/>
              </a:ext>
            </a:extLst>
          </p:cNvPr>
          <p:cNvSpPr txBox="1"/>
          <p:nvPr/>
        </p:nvSpPr>
        <p:spPr>
          <a:xfrm>
            <a:off x="538919" y="3136898"/>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22E2915D-6492-4661-8513-A2A7990A97CE}"/>
              </a:ext>
            </a:extLst>
          </p:cNvPr>
          <p:cNvSpPr txBox="1"/>
          <p:nvPr/>
        </p:nvSpPr>
        <p:spPr>
          <a:xfrm>
            <a:off x="960759" y="3126544"/>
            <a:ext cx="462077" cy="215444"/>
          </a:xfrm>
          <a:prstGeom prst="rect">
            <a:avLst/>
          </a:prstGeom>
          <a:noFill/>
        </p:spPr>
        <p:txBody>
          <a:bodyPr wrap="square" rtlCol="0">
            <a:spAutoFit/>
          </a:bodyPr>
          <a:lstStyle/>
          <a:p>
            <a:r>
              <a:rPr lang="en-US" sz="800" dirty="0"/>
              <a:t>Link2</a:t>
            </a:r>
          </a:p>
        </p:txBody>
      </p:sp>
      <p:sp>
        <p:nvSpPr>
          <p:cNvPr id="14" name="Rectangle 13">
            <a:extLst>
              <a:ext uri="{FF2B5EF4-FFF2-40B4-BE49-F238E27FC236}">
                <a16:creationId xmlns:a16="http://schemas.microsoft.com/office/drawing/2014/main" id="{06A4A916-D290-4DB6-9099-FF815A3B82FB}"/>
              </a:ext>
            </a:extLst>
          </p:cNvPr>
          <p:cNvSpPr/>
          <p:nvPr/>
        </p:nvSpPr>
        <p:spPr bwMode="auto">
          <a:xfrm>
            <a:off x="560996" y="4085375"/>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 name="Rectangle 14">
            <a:extLst>
              <a:ext uri="{FF2B5EF4-FFF2-40B4-BE49-F238E27FC236}">
                <a16:creationId xmlns:a16="http://schemas.microsoft.com/office/drawing/2014/main" id="{1F4EA0D3-76F6-4F66-A5CC-203363A0D193}"/>
              </a:ext>
            </a:extLst>
          </p:cNvPr>
          <p:cNvSpPr/>
          <p:nvPr/>
        </p:nvSpPr>
        <p:spPr bwMode="auto">
          <a:xfrm>
            <a:off x="714506" y="370437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 name="Rectangle 15">
            <a:extLst>
              <a:ext uri="{FF2B5EF4-FFF2-40B4-BE49-F238E27FC236}">
                <a16:creationId xmlns:a16="http://schemas.microsoft.com/office/drawing/2014/main" id="{EAF80F51-FBF8-495E-9F62-BE0D24FAFE8D}"/>
              </a:ext>
            </a:extLst>
          </p:cNvPr>
          <p:cNvSpPr/>
          <p:nvPr/>
        </p:nvSpPr>
        <p:spPr bwMode="auto">
          <a:xfrm>
            <a:off x="1125283" y="370437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7" name="TextBox 16">
            <a:extLst>
              <a:ext uri="{FF2B5EF4-FFF2-40B4-BE49-F238E27FC236}">
                <a16:creationId xmlns:a16="http://schemas.microsoft.com/office/drawing/2014/main" id="{0CEC14DC-801D-48F0-96F7-EEEE119D3AF9}"/>
              </a:ext>
            </a:extLst>
          </p:cNvPr>
          <p:cNvSpPr txBox="1"/>
          <p:nvPr/>
        </p:nvSpPr>
        <p:spPr>
          <a:xfrm>
            <a:off x="358501" y="4615997"/>
            <a:ext cx="1087157" cy="215444"/>
          </a:xfrm>
          <a:prstGeom prst="rect">
            <a:avLst/>
          </a:prstGeom>
          <a:noFill/>
        </p:spPr>
        <p:txBody>
          <a:bodyPr wrap="none" rtlCol="0">
            <a:spAutoFit/>
          </a:bodyPr>
          <a:lstStyle/>
          <a:p>
            <a:r>
              <a:rPr lang="en-US" sz="800" dirty="0"/>
              <a:t>Multi-link STA entity</a:t>
            </a:r>
          </a:p>
        </p:txBody>
      </p:sp>
      <p:sp>
        <p:nvSpPr>
          <p:cNvPr id="18" name="TextBox 17">
            <a:extLst>
              <a:ext uri="{FF2B5EF4-FFF2-40B4-BE49-F238E27FC236}">
                <a16:creationId xmlns:a16="http://schemas.microsoft.com/office/drawing/2014/main" id="{47737E0A-F5CD-4EC0-85CA-7E60E51F4647}"/>
              </a:ext>
            </a:extLst>
          </p:cNvPr>
          <p:cNvSpPr txBox="1"/>
          <p:nvPr/>
        </p:nvSpPr>
        <p:spPr>
          <a:xfrm>
            <a:off x="136347" y="3754463"/>
            <a:ext cx="652879" cy="338554"/>
          </a:xfrm>
          <a:prstGeom prst="rect">
            <a:avLst/>
          </a:prstGeom>
          <a:noFill/>
        </p:spPr>
        <p:txBody>
          <a:bodyPr wrap="square" rtlCol="0">
            <a:spAutoFit/>
          </a:bodyPr>
          <a:lstStyle/>
          <a:p>
            <a:r>
              <a:rPr lang="en-US" sz="800" dirty="0"/>
              <a:t>MAC with Addr19</a:t>
            </a:r>
          </a:p>
        </p:txBody>
      </p:sp>
      <p:sp>
        <p:nvSpPr>
          <p:cNvPr id="19" name="TextBox 18">
            <a:extLst>
              <a:ext uri="{FF2B5EF4-FFF2-40B4-BE49-F238E27FC236}">
                <a16:creationId xmlns:a16="http://schemas.microsoft.com/office/drawing/2014/main" id="{BEDDDF86-4524-40BC-94FE-22B60CA41248}"/>
              </a:ext>
            </a:extLst>
          </p:cNvPr>
          <p:cNvSpPr txBox="1"/>
          <p:nvPr/>
        </p:nvSpPr>
        <p:spPr>
          <a:xfrm>
            <a:off x="1353883" y="3704375"/>
            <a:ext cx="652879" cy="338554"/>
          </a:xfrm>
          <a:prstGeom prst="rect">
            <a:avLst/>
          </a:prstGeom>
          <a:noFill/>
        </p:spPr>
        <p:txBody>
          <a:bodyPr wrap="square" rtlCol="0">
            <a:spAutoFit/>
          </a:bodyPr>
          <a:lstStyle/>
          <a:p>
            <a:r>
              <a:rPr lang="en-US" sz="800" dirty="0"/>
              <a:t>MAC with Addr29</a:t>
            </a:r>
          </a:p>
        </p:txBody>
      </p:sp>
      <p:sp>
        <p:nvSpPr>
          <p:cNvPr id="20" name="TextBox 19">
            <a:extLst>
              <a:ext uri="{FF2B5EF4-FFF2-40B4-BE49-F238E27FC236}">
                <a16:creationId xmlns:a16="http://schemas.microsoft.com/office/drawing/2014/main" id="{E69E173E-28F5-4DE0-BF40-C07699DE26B5}"/>
              </a:ext>
            </a:extLst>
          </p:cNvPr>
          <p:cNvSpPr txBox="1"/>
          <p:nvPr/>
        </p:nvSpPr>
        <p:spPr>
          <a:xfrm>
            <a:off x="560996" y="4202010"/>
            <a:ext cx="827471" cy="215444"/>
          </a:xfrm>
          <a:prstGeom prst="rect">
            <a:avLst/>
          </a:prstGeom>
          <a:noFill/>
        </p:spPr>
        <p:txBody>
          <a:bodyPr wrap="none" rtlCol="0">
            <a:spAutoFit/>
          </a:bodyPr>
          <a:lstStyle/>
          <a:p>
            <a:r>
              <a:rPr lang="en-US" sz="800" dirty="0"/>
              <a:t>Common MAC</a:t>
            </a:r>
          </a:p>
        </p:txBody>
      </p:sp>
      <p:sp>
        <p:nvSpPr>
          <p:cNvPr id="21" name="TextBox 20">
            <a:extLst>
              <a:ext uri="{FF2B5EF4-FFF2-40B4-BE49-F238E27FC236}">
                <a16:creationId xmlns:a16="http://schemas.microsoft.com/office/drawing/2014/main" id="{E6B83A44-6C61-4FB5-84EC-2F66FADFA01D}"/>
              </a:ext>
            </a:extLst>
          </p:cNvPr>
          <p:cNvSpPr txBox="1"/>
          <p:nvPr/>
        </p:nvSpPr>
        <p:spPr>
          <a:xfrm>
            <a:off x="621188" y="3506160"/>
            <a:ext cx="462077" cy="215444"/>
          </a:xfrm>
          <a:prstGeom prst="rect">
            <a:avLst/>
          </a:prstGeom>
          <a:noFill/>
        </p:spPr>
        <p:txBody>
          <a:bodyPr wrap="square" rtlCol="0">
            <a:spAutoFit/>
          </a:bodyPr>
          <a:lstStyle/>
          <a:p>
            <a:r>
              <a:rPr lang="en-US" sz="800" dirty="0"/>
              <a:t>Link1</a:t>
            </a:r>
          </a:p>
        </p:txBody>
      </p:sp>
      <p:sp>
        <p:nvSpPr>
          <p:cNvPr id="22" name="TextBox 21">
            <a:extLst>
              <a:ext uri="{FF2B5EF4-FFF2-40B4-BE49-F238E27FC236}">
                <a16:creationId xmlns:a16="http://schemas.microsoft.com/office/drawing/2014/main" id="{9E298F11-B1E1-4679-9F5E-A4EE9E1F891C}"/>
              </a:ext>
            </a:extLst>
          </p:cNvPr>
          <p:cNvSpPr txBox="1"/>
          <p:nvPr/>
        </p:nvSpPr>
        <p:spPr>
          <a:xfrm>
            <a:off x="1043028" y="3495806"/>
            <a:ext cx="462077" cy="215444"/>
          </a:xfrm>
          <a:prstGeom prst="rect">
            <a:avLst/>
          </a:prstGeom>
          <a:noFill/>
        </p:spPr>
        <p:txBody>
          <a:bodyPr wrap="square" rtlCol="0">
            <a:spAutoFit/>
          </a:bodyPr>
          <a:lstStyle/>
          <a:p>
            <a:r>
              <a:rPr lang="en-US" sz="800" dirty="0"/>
              <a:t>Link2</a:t>
            </a:r>
          </a:p>
        </p:txBody>
      </p:sp>
      <p:cxnSp>
        <p:nvCxnSpPr>
          <p:cNvPr id="23" name="Straight Connector 22">
            <a:extLst>
              <a:ext uri="{FF2B5EF4-FFF2-40B4-BE49-F238E27FC236}">
                <a16:creationId xmlns:a16="http://schemas.microsoft.com/office/drawing/2014/main" id="{2C142727-FE3B-4FC5-BA43-EEFC285FDDC7}"/>
              </a:ext>
            </a:extLst>
          </p:cNvPr>
          <p:cNvCxnSpPr>
            <a:cxnSpLocks/>
            <a:stCxn id="21" idx="2"/>
            <a:endCxn id="12" idx="0"/>
          </p:cNvCxnSpPr>
          <p:nvPr/>
        </p:nvCxnSpPr>
        <p:spPr bwMode="auto">
          <a:xfrm flipH="1" flipV="1">
            <a:off x="769958" y="3136898"/>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720CD96-5D33-400E-AA86-0B2A2E2D17BB}"/>
              </a:ext>
            </a:extLst>
          </p:cNvPr>
          <p:cNvCxnSpPr>
            <a:cxnSpLocks/>
          </p:cNvCxnSpPr>
          <p:nvPr/>
        </p:nvCxnSpPr>
        <p:spPr bwMode="auto">
          <a:xfrm flipH="1" flipV="1">
            <a:off x="1188564" y="3104431"/>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Arrow Connector 24">
            <a:extLst>
              <a:ext uri="{FF2B5EF4-FFF2-40B4-BE49-F238E27FC236}">
                <a16:creationId xmlns:a16="http://schemas.microsoft.com/office/drawing/2014/main" id="{2F0B7968-72B6-4F1C-8CEC-BF93DCCBCD37}"/>
              </a:ext>
            </a:extLst>
          </p:cNvPr>
          <p:cNvCxnSpPr/>
          <p:nvPr/>
        </p:nvCxnSpPr>
        <p:spPr bwMode="auto">
          <a:xfrm>
            <a:off x="560180" y="3262475"/>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3541252C-77A9-47F0-9B81-70A91262000E}"/>
              </a:ext>
            </a:extLst>
          </p:cNvPr>
          <p:cNvCxnSpPr>
            <a:cxnSpLocks/>
          </p:cNvCxnSpPr>
          <p:nvPr/>
        </p:nvCxnSpPr>
        <p:spPr bwMode="auto">
          <a:xfrm>
            <a:off x="1385796" y="3184518"/>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EA91F783-70BA-43B7-812F-8976EBA7C650}"/>
              </a:ext>
            </a:extLst>
          </p:cNvPr>
          <p:cNvSpPr txBox="1"/>
          <p:nvPr/>
        </p:nvSpPr>
        <p:spPr>
          <a:xfrm>
            <a:off x="2881152" y="3233305"/>
            <a:ext cx="652879" cy="215444"/>
          </a:xfrm>
          <a:prstGeom prst="rect">
            <a:avLst/>
          </a:prstGeom>
          <a:noFill/>
        </p:spPr>
        <p:txBody>
          <a:bodyPr wrap="square" rtlCol="0">
            <a:spAutoFit/>
          </a:bodyPr>
          <a:lstStyle/>
          <a:p>
            <a:r>
              <a:rPr lang="en-US" sz="800" dirty="0"/>
              <a:t>A-MPDU1</a:t>
            </a:r>
          </a:p>
        </p:txBody>
      </p:sp>
      <p:sp>
        <p:nvSpPr>
          <p:cNvPr id="28" name="TextBox 27">
            <a:extLst>
              <a:ext uri="{FF2B5EF4-FFF2-40B4-BE49-F238E27FC236}">
                <a16:creationId xmlns:a16="http://schemas.microsoft.com/office/drawing/2014/main" id="{5A2022EF-6921-4FDC-83BC-38020D4E5283}"/>
              </a:ext>
            </a:extLst>
          </p:cNvPr>
          <p:cNvSpPr txBox="1"/>
          <p:nvPr/>
        </p:nvSpPr>
        <p:spPr>
          <a:xfrm>
            <a:off x="1391096" y="3184518"/>
            <a:ext cx="652879" cy="215444"/>
          </a:xfrm>
          <a:prstGeom prst="rect">
            <a:avLst/>
          </a:prstGeom>
          <a:noFill/>
        </p:spPr>
        <p:txBody>
          <a:bodyPr wrap="square" rtlCol="0">
            <a:spAutoFit/>
          </a:bodyPr>
          <a:lstStyle/>
          <a:p>
            <a:r>
              <a:rPr lang="en-US" sz="800" dirty="0"/>
              <a:t>A-MPDU2</a:t>
            </a:r>
          </a:p>
        </p:txBody>
      </p:sp>
      <p:sp>
        <p:nvSpPr>
          <p:cNvPr id="2" name="Rectangle 1">
            <a:extLst>
              <a:ext uri="{FF2B5EF4-FFF2-40B4-BE49-F238E27FC236}">
                <a16:creationId xmlns:a16="http://schemas.microsoft.com/office/drawing/2014/main" id="{E1268797-AAC7-44D9-9DE4-23C82C9ACCAF}"/>
              </a:ext>
            </a:extLst>
          </p:cNvPr>
          <p:cNvSpPr/>
          <p:nvPr/>
        </p:nvSpPr>
        <p:spPr bwMode="auto">
          <a:xfrm>
            <a:off x="3381631" y="1984885"/>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 name="Straight Connector 3">
            <a:extLst>
              <a:ext uri="{FF2B5EF4-FFF2-40B4-BE49-F238E27FC236}">
                <a16:creationId xmlns:a16="http://schemas.microsoft.com/office/drawing/2014/main" id="{5E2FB8B2-DDA0-4DF0-B2F4-702CD59ECAD8}"/>
              </a:ext>
            </a:extLst>
          </p:cNvPr>
          <p:cNvCxnSpPr/>
          <p:nvPr/>
        </p:nvCxnSpPr>
        <p:spPr bwMode="auto">
          <a:xfrm>
            <a:off x="3381631" y="21015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20505D55-F0E9-4CF1-A8E2-A14EB1B97D63}"/>
              </a:ext>
            </a:extLst>
          </p:cNvPr>
          <p:cNvCxnSpPr/>
          <p:nvPr/>
        </p:nvCxnSpPr>
        <p:spPr bwMode="auto">
          <a:xfrm>
            <a:off x="3381631" y="22134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C97595BA-0193-4A53-B6A9-94DAB2681581}"/>
              </a:ext>
            </a:extLst>
          </p:cNvPr>
          <p:cNvCxnSpPr/>
          <p:nvPr/>
        </p:nvCxnSpPr>
        <p:spPr bwMode="auto">
          <a:xfrm>
            <a:off x="3381631" y="23301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9D6E1F29-55A9-459D-9CB9-F990B15CD63A}"/>
              </a:ext>
            </a:extLst>
          </p:cNvPr>
          <p:cNvCxnSpPr/>
          <p:nvPr/>
        </p:nvCxnSpPr>
        <p:spPr bwMode="auto">
          <a:xfrm>
            <a:off x="3381631" y="24420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B7068DDF-D1A4-4C1D-818D-1F861A1E0ACB}"/>
              </a:ext>
            </a:extLst>
          </p:cNvPr>
          <p:cNvSpPr txBox="1"/>
          <p:nvPr/>
        </p:nvSpPr>
        <p:spPr>
          <a:xfrm>
            <a:off x="3715950" y="1977241"/>
            <a:ext cx="1196481" cy="584775"/>
          </a:xfrm>
          <a:prstGeom prst="rect">
            <a:avLst/>
          </a:prstGeom>
          <a:noFill/>
        </p:spPr>
        <p:txBody>
          <a:bodyPr wrap="square" rtlCol="0">
            <a:spAutoFit/>
          </a:bodyPr>
          <a:lstStyle/>
          <a:p>
            <a:r>
              <a:rPr lang="en-US" sz="800" dirty="0"/>
              <a:t>(Re)Tx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shared by AP11, AP21</a:t>
            </a:r>
          </a:p>
        </p:txBody>
      </p:sp>
      <p:cxnSp>
        <p:nvCxnSpPr>
          <p:cNvPr id="30" name="Straight Arrow Connector 29">
            <a:extLst>
              <a:ext uri="{FF2B5EF4-FFF2-40B4-BE49-F238E27FC236}">
                <a16:creationId xmlns:a16="http://schemas.microsoft.com/office/drawing/2014/main" id="{5FC0029A-C963-40A8-A4A5-C083EAC6EF20}"/>
              </a:ext>
            </a:extLst>
          </p:cNvPr>
          <p:cNvCxnSpPr>
            <a:cxnSpLocks/>
          </p:cNvCxnSpPr>
          <p:nvPr/>
        </p:nvCxnSpPr>
        <p:spPr bwMode="auto">
          <a:xfrm>
            <a:off x="3646478" y="260386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681641FA-E553-4DA5-A67E-57D051CA58A5}"/>
              </a:ext>
            </a:extLst>
          </p:cNvPr>
          <p:cNvCxnSpPr/>
          <p:nvPr/>
        </p:nvCxnSpPr>
        <p:spPr bwMode="auto">
          <a:xfrm flipH="1">
            <a:off x="3302194" y="260386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ECD6546E-3AA2-4CEF-BDE6-AB309CDBA2B2}"/>
              </a:ext>
            </a:extLst>
          </p:cNvPr>
          <p:cNvSpPr txBox="1"/>
          <p:nvPr/>
        </p:nvSpPr>
        <p:spPr>
          <a:xfrm>
            <a:off x="3132431" y="2827902"/>
            <a:ext cx="462077" cy="215444"/>
          </a:xfrm>
          <a:prstGeom prst="rect">
            <a:avLst/>
          </a:prstGeom>
          <a:noFill/>
        </p:spPr>
        <p:txBody>
          <a:bodyPr wrap="square" rtlCol="0">
            <a:spAutoFit/>
          </a:bodyPr>
          <a:lstStyle/>
          <a:p>
            <a:r>
              <a:rPr lang="en-US" sz="800" dirty="0"/>
              <a:t>link1</a:t>
            </a:r>
          </a:p>
        </p:txBody>
      </p:sp>
      <p:sp>
        <p:nvSpPr>
          <p:cNvPr id="43" name="TextBox 42">
            <a:extLst>
              <a:ext uri="{FF2B5EF4-FFF2-40B4-BE49-F238E27FC236}">
                <a16:creationId xmlns:a16="http://schemas.microsoft.com/office/drawing/2014/main" id="{F811D072-86F3-44E8-B125-19CAA81FF340}"/>
              </a:ext>
            </a:extLst>
          </p:cNvPr>
          <p:cNvSpPr txBox="1"/>
          <p:nvPr/>
        </p:nvSpPr>
        <p:spPr>
          <a:xfrm>
            <a:off x="3701188" y="2827902"/>
            <a:ext cx="462077" cy="215444"/>
          </a:xfrm>
          <a:prstGeom prst="rect">
            <a:avLst/>
          </a:prstGeom>
          <a:noFill/>
        </p:spPr>
        <p:txBody>
          <a:bodyPr wrap="square" rtlCol="0">
            <a:spAutoFit/>
          </a:bodyPr>
          <a:lstStyle/>
          <a:p>
            <a:r>
              <a:rPr lang="en-US" sz="800" dirty="0"/>
              <a:t>link2</a:t>
            </a:r>
          </a:p>
        </p:txBody>
      </p:sp>
      <p:cxnSp>
        <p:nvCxnSpPr>
          <p:cNvPr id="40" name="Straight Arrow Connector 39">
            <a:extLst>
              <a:ext uri="{FF2B5EF4-FFF2-40B4-BE49-F238E27FC236}">
                <a16:creationId xmlns:a16="http://schemas.microsoft.com/office/drawing/2014/main" id="{2B657A97-E2F8-4312-8C04-9ACAC79001F6}"/>
              </a:ext>
            </a:extLst>
          </p:cNvPr>
          <p:cNvCxnSpPr/>
          <p:nvPr/>
        </p:nvCxnSpPr>
        <p:spPr bwMode="auto">
          <a:xfrm>
            <a:off x="3322204" y="3935539"/>
            <a:ext cx="212877"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02EF9730-D980-45E4-AF09-8EDCDE20E862}"/>
              </a:ext>
            </a:extLst>
          </p:cNvPr>
          <p:cNvCxnSpPr>
            <a:cxnSpLocks/>
          </p:cNvCxnSpPr>
          <p:nvPr/>
        </p:nvCxnSpPr>
        <p:spPr bwMode="auto">
          <a:xfrm flipH="1">
            <a:off x="3627426" y="3923598"/>
            <a:ext cx="212876"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371EA4F1-7BD8-4B65-BE3D-1CEF049BA3F0}"/>
              </a:ext>
            </a:extLst>
          </p:cNvPr>
          <p:cNvSpPr txBox="1"/>
          <p:nvPr/>
        </p:nvSpPr>
        <p:spPr>
          <a:xfrm>
            <a:off x="3118257" y="3720095"/>
            <a:ext cx="462077" cy="215444"/>
          </a:xfrm>
          <a:prstGeom prst="rect">
            <a:avLst/>
          </a:prstGeom>
          <a:noFill/>
        </p:spPr>
        <p:txBody>
          <a:bodyPr wrap="square" rtlCol="0">
            <a:spAutoFit/>
          </a:bodyPr>
          <a:lstStyle/>
          <a:p>
            <a:r>
              <a:rPr lang="en-US" sz="800" dirty="0"/>
              <a:t>link1</a:t>
            </a:r>
          </a:p>
        </p:txBody>
      </p:sp>
      <p:sp>
        <p:nvSpPr>
          <p:cNvPr id="53" name="TextBox 52">
            <a:extLst>
              <a:ext uri="{FF2B5EF4-FFF2-40B4-BE49-F238E27FC236}">
                <a16:creationId xmlns:a16="http://schemas.microsoft.com/office/drawing/2014/main" id="{19DB20C1-65C5-4B5F-BDC1-960B3C552440}"/>
              </a:ext>
            </a:extLst>
          </p:cNvPr>
          <p:cNvSpPr txBox="1"/>
          <p:nvPr/>
        </p:nvSpPr>
        <p:spPr>
          <a:xfrm>
            <a:off x="3687014" y="3720095"/>
            <a:ext cx="462077" cy="215444"/>
          </a:xfrm>
          <a:prstGeom prst="rect">
            <a:avLst/>
          </a:prstGeom>
          <a:noFill/>
        </p:spPr>
        <p:txBody>
          <a:bodyPr wrap="square" rtlCol="0">
            <a:spAutoFit/>
          </a:bodyPr>
          <a:lstStyle/>
          <a:p>
            <a:r>
              <a:rPr lang="en-US" sz="800" dirty="0"/>
              <a:t>link2</a:t>
            </a:r>
          </a:p>
        </p:txBody>
      </p:sp>
      <p:sp>
        <p:nvSpPr>
          <p:cNvPr id="50" name="Rectangle 49">
            <a:extLst>
              <a:ext uri="{FF2B5EF4-FFF2-40B4-BE49-F238E27FC236}">
                <a16:creationId xmlns:a16="http://schemas.microsoft.com/office/drawing/2014/main" id="{4917DC94-B69C-4601-B204-737F8879053C}"/>
              </a:ext>
            </a:extLst>
          </p:cNvPr>
          <p:cNvSpPr/>
          <p:nvPr/>
        </p:nvSpPr>
        <p:spPr bwMode="auto">
          <a:xfrm>
            <a:off x="2895600" y="4228136"/>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56" name="Straight Connector 55">
            <a:extLst>
              <a:ext uri="{FF2B5EF4-FFF2-40B4-BE49-F238E27FC236}">
                <a16:creationId xmlns:a16="http://schemas.microsoft.com/office/drawing/2014/main" id="{D0FFEA28-DE1E-43FD-9A0E-450ADD7F38D9}"/>
              </a:ext>
            </a:extLst>
          </p:cNvPr>
          <p:cNvCxnSpPr/>
          <p:nvPr/>
        </p:nvCxnSpPr>
        <p:spPr bwMode="auto">
          <a:xfrm>
            <a:off x="3048001" y="4213442"/>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7E1EC311-72CE-4682-87AE-FB155B2E58D3}"/>
              </a:ext>
            </a:extLst>
          </p:cNvPr>
          <p:cNvCxnSpPr/>
          <p:nvPr/>
        </p:nvCxnSpPr>
        <p:spPr bwMode="auto">
          <a:xfrm>
            <a:off x="3200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864D82E-8DA4-4B58-90B4-E8630B587DF2}"/>
              </a:ext>
            </a:extLst>
          </p:cNvPr>
          <p:cNvCxnSpPr/>
          <p:nvPr/>
        </p:nvCxnSpPr>
        <p:spPr bwMode="auto">
          <a:xfrm>
            <a:off x="3352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1C9078A-2F70-4DFE-813E-918C125CB226}"/>
              </a:ext>
            </a:extLst>
          </p:cNvPr>
          <p:cNvCxnSpPr/>
          <p:nvPr/>
        </p:nvCxnSpPr>
        <p:spPr bwMode="auto">
          <a:xfrm>
            <a:off x="35052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4E59D02E-6AE2-4145-86E9-D5637639855E}"/>
              </a:ext>
            </a:extLst>
          </p:cNvPr>
          <p:cNvCxnSpPr/>
          <p:nvPr/>
        </p:nvCxnSpPr>
        <p:spPr bwMode="auto">
          <a:xfrm>
            <a:off x="36576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6C4E7793-31A3-41AD-B52C-16BF7E2821CC}"/>
              </a:ext>
            </a:extLst>
          </p:cNvPr>
          <p:cNvCxnSpPr/>
          <p:nvPr/>
        </p:nvCxnSpPr>
        <p:spPr bwMode="auto">
          <a:xfrm>
            <a:off x="38100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51AB723-3D21-40FE-983B-CA6A8DD7131A}"/>
              </a:ext>
            </a:extLst>
          </p:cNvPr>
          <p:cNvCxnSpPr/>
          <p:nvPr/>
        </p:nvCxnSpPr>
        <p:spPr bwMode="auto">
          <a:xfrm>
            <a:off x="3962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FABD44F0-69F4-475C-BEF5-462A847BE6E2}"/>
              </a:ext>
            </a:extLst>
          </p:cNvPr>
          <p:cNvCxnSpPr/>
          <p:nvPr/>
        </p:nvCxnSpPr>
        <p:spPr bwMode="auto">
          <a:xfrm>
            <a:off x="4114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E6B64AF5-5044-46FC-80F7-99A49D0865B2}"/>
              </a:ext>
            </a:extLst>
          </p:cNvPr>
          <p:cNvSpPr txBox="1"/>
          <p:nvPr/>
        </p:nvSpPr>
        <p:spPr>
          <a:xfrm>
            <a:off x="1828800" y="4063425"/>
            <a:ext cx="1159837" cy="584775"/>
          </a:xfrm>
          <a:prstGeom prst="rect">
            <a:avLst/>
          </a:prstGeom>
          <a:noFill/>
        </p:spPr>
        <p:txBody>
          <a:bodyPr wrap="square" rtlCol="0">
            <a:spAutoFit/>
          </a:bodyPr>
          <a:lstStyle/>
          <a:p>
            <a:r>
              <a:rPr lang="en-US" sz="800" dirty="0"/>
              <a:t>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shared by STA19, STA29</a:t>
            </a:r>
          </a:p>
        </p:txBody>
      </p:sp>
      <p:sp>
        <p:nvSpPr>
          <p:cNvPr id="67" name="Rectangle 66">
            <a:extLst>
              <a:ext uri="{FF2B5EF4-FFF2-40B4-BE49-F238E27FC236}">
                <a16:creationId xmlns:a16="http://schemas.microsoft.com/office/drawing/2014/main" id="{561CFDF3-3A99-46EC-9DBC-AB18D02409B6}"/>
              </a:ext>
            </a:extLst>
          </p:cNvPr>
          <p:cNvSpPr/>
          <p:nvPr/>
        </p:nvSpPr>
        <p:spPr bwMode="auto">
          <a:xfrm>
            <a:off x="3457427" y="4758834"/>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68" name="Straight Connector 67">
            <a:extLst>
              <a:ext uri="{FF2B5EF4-FFF2-40B4-BE49-F238E27FC236}">
                <a16:creationId xmlns:a16="http://schemas.microsoft.com/office/drawing/2014/main" id="{F73CB818-BB2D-42BE-923C-E49440C75D7D}"/>
              </a:ext>
            </a:extLst>
          </p:cNvPr>
          <p:cNvCxnSpPr/>
          <p:nvPr/>
        </p:nvCxnSpPr>
        <p:spPr bwMode="auto">
          <a:xfrm>
            <a:off x="3457427" y="48754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A7C87E82-A1A2-4CCE-9063-8539BE60A838}"/>
              </a:ext>
            </a:extLst>
          </p:cNvPr>
          <p:cNvCxnSpPr/>
          <p:nvPr/>
        </p:nvCxnSpPr>
        <p:spPr bwMode="auto">
          <a:xfrm>
            <a:off x="3457427" y="49874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9791E46A-04DB-49B4-8C78-377E8A26DD19}"/>
              </a:ext>
            </a:extLst>
          </p:cNvPr>
          <p:cNvCxnSpPr/>
          <p:nvPr/>
        </p:nvCxnSpPr>
        <p:spPr bwMode="auto">
          <a:xfrm>
            <a:off x="3457427" y="51040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CEF2108D-116C-4B5D-90C1-E302BA6308A9}"/>
              </a:ext>
            </a:extLst>
          </p:cNvPr>
          <p:cNvCxnSpPr/>
          <p:nvPr/>
        </p:nvCxnSpPr>
        <p:spPr bwMode="auto">
          <a:xfrm>
            <a:off x="3457427" y="5216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ADEA45A8-0DA0-4411-8CA8-56542A1A5A74}"/>
              </a:ext>
            </a:extLst>
          </p:cNvPr>
          <p:cNvSpPr txBox="1"/>
          <p:nvPr/>
        </p:nvSpPr>
        <p:spPr>
          <a:xfrm>
            <a:off x="3774159" y="4734296"/>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cxnSp>
        <p:nvCxnSpPr>
          <p:cNvPr id="58" name="Straight Arrow Connector 57">
            <a:extLst>
              <a:ext uri="{FF2B5EF4-FFF2-40B4-BE49-F238E27FC236}">
                <a16:creationId xmlns:a16="http://schemas.microsoft.com/office/drawing/2014/main" id="{4B47463B-0F54-4708-B310-C0C84D3E37F7}"/>
              </a:ext>
            </a:extLst>
          </p:cNvPr>
          <p:cNvCxnSpPr>
            <a:cxnSpLocks/>
          </p:cNvCxnSpPr>
          <p:nvPr/>
        </p:nvCxnSpPr>
        <p:spPr bwMode="auto">
          <a:xfrm>
            <a:off x="3603755" y="4508303"/>
            <a:ext cx="0" cy="25990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00" name="TextBox 99">
            <a:extLst>
              <a:ext uri="{FF2B5EF4-FFF2-40B4-BE49-F238E27FC236}">
                <a16:creationId xmlns:a16="http://schemas.microsoft.com/office/drawing/2014/main" id="{B7B243BF-DD5F-448A-BD92-973AB1BDEA4B}"/>
              </a:ext>
            </a:extLst>
          </p:cNvPr>
          <p:cNvSpPr txBox="1"/>
          <p:nvPr/>
        </p:nvSpPr>
        <p:spPr>
          <a:xfrm>
            <a:off x="5386156" y="3733800"/>
            <a:ext cx="1155882"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102" name="Rectangle 101">
            <a:extLst>
              <a:ext uri="{FF2B5EF4-FFF2-40B4-BE49-F238E27FC236}">
                <a16:creationId xmlns:a16="http://schemas.microsoft.com/office/drawing/2014/main" id="{7F9CE109-7729-4F96-8700-D20542237852}"/>
              </a:ext>
            </a:extLst>
          </p:cNvPr>
          <p:cNvSpPr/>
          <p:nvPr/>
        </p:nvSpPr>
        <p:spPr bwMode="auto">
          <a:xfrm>
            <a:off x="6454878" y="193037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03" name="Straight Connector 102">
            <a:extLst>
              <a:ext uri="{FF2B5EF4-FFF2-40B4-BE49-F238E27FC236}">
                <a16:creationId xmlns:a16="http://schemas.microsoft.com/office/drawing/2014/main" id="{A637BCCF-3356-45F7-8815-6EEB226F7C63}"/>
              </a:ext>
            </a:extLst>
          </p:cNvPr>
          <p:cNvCxnSpPr/>
          <p:nvPr/>
        </p:nvCxnSpPr>
        <p:spPr bwMode="auto">
          <a:xfrm>
            <a:off x="6454878" y="20470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750236FE-8BC9-4CE9-93E1-0DC58D9EB926}"/>
              </a:ext>
            </a:extLst>
          </p:cNvPr>
          <p:cNvCxnSpPr/>
          <p:nvPr/>
        </p:nvCxnSpPr>
        <p:spPr bwMode="auto">
          <a:xfrm>
            <a:off x="6454878" y="21589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3EDEF404-0EA2-469D-89EB-F80E65EA474F}"/>
              </a:ext>
            </a:extLst>
          </p:cNvPr>
          <p:cNvCxnSpPr/>
          <p:nvPr/>
        </p:nvCxnSpPr>
        <p:spPr bwMode="auto">
          <a:xfrm>
            <a:off x="6454878" y="22756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E13E1FCD-C058-41E4-9214-EAC412329871}"/>
              </a:ext>
            </a:extLst>
          </p:cNvPr>
          <p:cNvCxnSpPr/>
          <p:nvPr/>
        </p:nvCxnSpPr>
        <p:spPr bwMode="auto">
          <a:xfrm>
            <a:off x="6454878" y="23875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 name="Straight Arrow Connector 108">
            <a:extLst>
              <a:ext uri="{FF2B5EF4-FFF2-40B4-BE49-F238E27FC236}">
                <a16:creationId xmlns:a16="http://schemas.microsoft.com/office/drawing/2014/main" id="{6FA02A15-72F9-4957-8FB6-F7B7334DD67F}"/>
              </a:ext>
            </a:extLst>
          </p:cNvPr>
          <p:cNvCxnSpPr>
            <a:cxnSpLocks/>
          </p:cNvCxnSpPr>
          <p:nvPr/>
        </p:nvCxnSpPr>
        <p:spPr bwMode="auto">
          <a:xfrm>
            <a:off x="6642281"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0" name="TextBox 109">
            <a:extLst>
              <a:ext uri="{FF2B5EF4-FFF2-40B4-BE49-F238E27FC236}">
                <a16:creationId xmlns:a16="http://schemas.microsoft.com/office/drawing/2014/main" id="{AADDC199-98A8-430C-BF14-551F03D066B7}"/>
              </a:ext>
            </a:extLst>
          </p:cNvPr>
          <p:cNvSpPr txBox="1"/>
          <p:nvPr/>
        </p:nvSpPr>
        <p:spPr>
          <a:xfrm>
            <a:off x="6472518" y="2851889"/>
            <a:ext cx="462077" cy="215444"/>
          </a:xfrm>
          <a:prstGeom prst="rect">
            <a:avLst/>
          </a:prstGeom>
          <a:noFill/>
        </p:spPr>
        <p:txBody>
          <a:bodyPr wrap="square" rtlCol="0">
            <a:spAutoFit/>
          </a:bodyPr>
          <a:lstStyle/>
          <a:p>
            <a:r>
              <a:rPr lang="en-US" sz="800" dirty="0"/>
              <a:t>link1</a:t>
            </a:r>
          </a:p>
        </p:txBody>
      </p:sp>
      <p:sp>
        <p:nvSpPr>
          <p:cNvPr id="111" name="TextBox 110">
            <a:extLst>
              <a:ext uri="{FF2B5EF4-FFF2-40B4-BE49-F238E27FC236}">
                <a16:creationId xmlns:a16="http://schemas.microsoft.com/office/drawing/2014/main" id="{1C9FD6BF-471A-4EB6-B0BD-FEA15960E0A3}"/>
              </a:ext>
            </a:extLst>
          </p:cNvPr>
          <p:cNvSpPr txBox="1"/>
          <p:nvPr/>
        </p:nvSpPr>
        <p:spPr>
          <a:xfrm>
            <a:off x="7242216" y="2835384"/>
            <a:ext cx="462077" cy="215444"/>
          </a:xfrm>
          <a:prstGeom prst="rect">
            <a:avLst/>
          </a:prstGeom>
          <a:noFill/>
        </p:spPr>
        <p:txBody>
          <a:bodyPr wrap="square" rtlCol="0">
            <a:spAutoFit/>
          </a:bodyPr>
          <a:lstStyle/>
          <a:p>
            <a:r>
              <a:rPr lang="en-US" sz="800" dirty="0"/>
              <a:t>link2</a:t>
            </a:r>
          </a:p>
        </p:txBody>
      </p:sp>
      <p:cxnSp>
        <p:nvCxnSpPr>
          <p:cNvPr id="112" name="Straight Arrow Connector 111">
            <a:extLst>
              <a:ext uri="{FF2B5EF4-FFF2-40B4-BE49-F238E27FC236}">
                <a16:creationId xmlns:a16="http://schemas.microsoft.com/office/drawing/2014/main" id="{BD23EF10-2E85-46C8-B8F7-71DF8BC24272}"/>
              </a:ext>
            </a:extLst>
          </p:cNvPr>
          <p:cNvCxnSpPr>
            <a:cxnSpLocks/>
          </p:cNvCxnSpPr>
          <p:nvPr/>
        </p:nvCxnSpPr>
        <p:spPr bwMode="auto">
          <a:xfrm>
            <a:off x="6662291" y="395952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5AC1B802-7E25-44FB-94C9-A7994D08167F}"/>
              </a:ext>
            </a:extLst>
          </p:cNvPr>
          <p:cNvCxnSpPr>
            <a:cxnSpLocks/>
          </p:cNvCxnSpPr>
          <p:nvPr/>
        </p:nvCxnSpPr>
        <p:spPr bwMode="auto">
          <a:xfrm>
            <a:off x="7467600" y="3947585"/>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7B447868-8BF0-4CB6-AAF4-AE61068C85F3}"/>
              </a:ext>
            </a:extLst>
          </p:cNvPr>
          <p:cNvSpPr txBox="1"/>
          <p:nvPr/>
        </p:nvSpPr>
        <p:spPr>
          <a:xfrm>
            <a:off x="6458344" y="3744082"/>
            <a:ext cx="462077" cy="215444"/>
          </a:xfrm>
          <a:prstGeom prst="rect">
            <a:avLst/>
          </a:prstGeom>
          <a:noFill/>
        </p:spPr>
        <p:txBody>
          <a:bodyPr wrap="square" rtlCol="0">
            <a:spAutoFit/>
          </a:bodyPr>
          <a:lstStyle/>
          <a:p>
            <a:r>
              <a:rPr lang="en-US" sz="800" dirty="0"/>
              <a:t>link1</a:t>
            </a:r>
          </a:p>
        </p:txBody>
      </p:sp>
      <p:sp>
        <p:nvSpPr>
          <p:cNvPr id="115" name="TextBox 114">
            <a:extLst>
              <a:ext uri="{FF2B5EF4-FFF2-40B4-BE49-F238E27FC236}">
                <a16:creationId xmlns:a16="http://schemas.microsoft.com/office/drawing/2014/main" id="{32273C80-6E85-4FE2-B9ED-D41506941F70}"/>
              </a:ext>
            </a:extLst>
          </p:cNvPr>
          <p:cNvSpPr txBox="1"/>
          <p:nvPr/>
        </p:nvSpPr>
        <p:spPr>
          <a:xfrm>
            <a:off x="7310323" y="3744082"/>
            <a:ext cx="462077" cy="215444"/>
          </a:xfrm>
          <a:prstGeom prst="rect">
            <a:avLst/>
          </a:prstGeom>
          <a:noFill/>
        </p:spPr>
        <p:txBody>
          <a:bodyPr wrap="square" rtlCol="0">
            <a:spAutoFit/>
          </a:bodyPr>
          <a:lstStyle/>
          <a:p>
            <a:r>
              <a:rPr lang="en-US" sz="800" dirty="0"/>
              <a:t>link2</a:t>
            </a:r>
          </a:p>
        </p:txBody>
      </p:sp>
      <p:sp>
        <p:nvSpPr>
          <p:cNvPr id="116" name="Rectangle 115">
            <a:extLst>
              <a:ext uri="{FF2B5EF4-FFF2-40B4-BE49-F238E27FC236}">
                <a16:creationId xmlns:a16="http://schemas.microsoft.com/office/drawing/2014/main" id="{6BE18D16-6F6D-42D0-B778-AF741405A8CE}"/>
              </a:ext>
            </a:extLst>
          </p:cNvPr>
          <p:cNvSpPr/>
          <p:nvPr/>
        </p:nvSpPr>
        <p:spPr bwMode="auto">
          <a:xfrm>
            <a:off x="5616678" y="425212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17" name="Straight Connector 116">
            <a:extLst>
              <a:ext uri="{FF2B5EF4-FFF2-40B4-BE49-F238E27FC236}">
                <a16:creationId xmlns:a16="http://schemas.microsoft.com/office/drawing/2014/main" id="{A129060D-33E1-46EC-961D-632F02E07B8C}"/>
              </a:ext>
            </a:extLst>
          </p:cNvPr>
          <p:cNvCxnSpPr/>
          <p:nvPr/>
        </p:nvCxnSpPr>
        <p:spPr bwMode="auto">
          <a:xfrm>
            <a:off x="5769079" y="423742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71D242DA-AA97-4763-8F26-AD746DBFC0F1}"/>
              </a:ext>
            </a:extLst>
          </p:cNvPr>
          <p:cNvCxnSpPr/>
          <p:nvPr/>
        </p:nvCxnSpPr>
        <p:spPr bwMode="auto">
          <a:xfrm>
            <a:off x="5921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97938541-3D4E-43F3-AF4F-52813006F3A3}"/>
              </a:ext>
            </a:extLst>
          </p:cNvPr>
          <p:cNvCxnSpPr/>
          <p:nvPr/>
        </p:nvCxnSpPr>
        <p:spPr bwMode="auto">
          <a:xfrm>
            <a:off x="6073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446F6D7C-E645-4DCD-AE04-CFFD3AEE4744}"/>
              </a:ext>
            </a:extLst>
          </p:cNvPr>
          <p:cNvCxnSpPr/>
          <p:nvPr/>
        </p:nvCxnSpPr>
        <p:spPr bwMode="auto">
          <a:xfrm>
            <a:off x="62262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7D46336C-FF49-4D2D-B1B4-F39622C83CAA}"/>
              </a:ext>
            </a:extLst>
          </p:cNvPr>
          <p:cNvCxnSpPr/>
          <p:nvPr/>
        </p:nvCxnSpPr>
        <p:spPr bwMode="auto">
          <a:xfrm>
            <a:off x="63786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DEFB31-B78A-4E4F-8BFC-0F6A97937B08}"/>
              </a:ext>
            </a:extLst>
          </p:cNvPr>
          <p:cNvCxnSpPr/>
          <p:nvPr/>
        </p:nvCxnSpPr>
        <p:spPr bwMode="auto">
          <a:xfrm>
            <a:off x="65310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18CFE7AF-2C1F-46CD-A747-D2D1CB37FE57}"/>
              </a:ext>
            </a:extLst>
          </p:cNvPr>
          <p:cNvCxnSpPr/>
          <p:nvPr/>
        </p:nvCxnSpPr>
        <p:spPr bwMode="auto">
          <a:xfrm>
            <a:off x="6683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6AD35FD4-405B-4307-83BA-9E63C4AE27C8}"/>
              </a:ext>
            </a:extLst>
          </p:cNvPr>
          <p:cNvCxnSpPr/>
          <p:nvPr/>
        </p:nvCxnSpPr>
        <p:spPr bwMode="auto">
          <a:xfrm>
            <a:off x="6835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A6FAD0DF-57C3-4CF0-93B6-B4D62BA429E6}"/>
              </a:ext>
            </a:extLst>
          </p:cNvPr>
          <p:cNvSpPr/>
          <p:nvPr/>
        </p:nvSpPr>
        <p:spPr bwMode="auto">
          <a:xfrm>
            <a:off x="6969576" y="5316221"/>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27" name="Straight Connector 126">
            <a:extLst>
              <a:ext uri="{FF2B5EF4-FFF2-40B4-BE49-F238E27FC236}">
                <a16:creationId xmlns:a16="http://schemas.microsoft.com/office/drawing/2014/main" id="{62ADFC22-5CAE-48DA-9F6C-3BEA94428704}"/>
              </a:ext>
            </a:extLst>
          </p:cNvPr>
          <p:cNvCxnSpPr/>
          <p:nvPr/>
        </p:nvCxnSpPr>
        <p:spPr bwMode="auto">
          <a:xfrm>
            <a:off x="6969576" y="54328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6ABAF8B3-6953-4A14-8A68-5EC60022CC6F}"/>
              </a:ext>
            </a:extLst>
          </p:cNvPr>
          <p:cNvCxnSpPr/>
          <p:nvPr/>
        </p:nvCxnSpPr>
        <p:spPr bwMode="auto">
          <a:xfrm>
            <a:off x="6969576" y="55448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A67C0C2-C5EB-43D4-BB43-00E42AC84922}"/>
              </a:ext>
            </a:extLst>
          </p:cNvPr>
          <p:cNvCxnSpPr/>
          <p:nvPr/>
        </p:nvCxnSpPr>
        <p:spPr bwMode="auto">
          <a:xfrm>
            <a:off x="6969576" y="56614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a:extLst>
              <a:ext uri="{FF2B5EF4-FFF2-40B4-BE49-F238E27FC236}">
                <a16:creationId xmlns:a16="http://schemas.microsoft.com/office/drawing/2014/main" id="{BC3B9B47-ACA7-4C01-9046-598B86C3EDF4}"/>
              </a:ext>
            </a:extLst>
          </p:cNvPr>
          <p:cNvCxnSpPr/>
          <p:nvPr/>
        </p:nvCxnSpPr>
        <p:spPr bwMode="auto">
          <a:xfrm>
            <a:off x="6969576" y="57734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Arrow Connector 134">
            <a:extLst>
              <a:ext uri="{FF2B5EF4-FFF2-40B4-BE49-F238E27FC236}">
                <a16:creationId xmlns:a16="http://schemas.microsoft.com/office/drawing/2014/main" id="{9CD6D17E-91A2-4DFD-A612-72737A99C67B}"/>
              </a:ext>
            </a:extLst>
          </p:cNvPr>
          <p:cNvCxnSpPr>
            <a:cxnSpLocks/>
          </p:cNvCxnSpPr>
          <p:nvPr/>
        </p:nvCxnSpPr>
        <p:spPr bwMode="auto">
          <a:xfrm>
            <a:off x="7422395"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36" name="TextBox 135">
            <a:extLst>
              <a:ext uri="{FF2B5EF4-FFF2-40B4-BE49-F238E27FC236}">
                <a16:creationId xmlns:a16="http://schemas.microsoft.com/office/drawing/2014/main" id="{B9E3C740-51A7-4506-92B1-A2CFCBB44B85}"/>
              </a:ext>
            </a:extLst>
          </p:cNvPr>
          <p:cNvSpPr txBox="1"/>
          <p:nvPr/>
        </p:nvSpPr>
        <p:spPr>
          <a:xfrm>
            <a:off x="5680581" y="1862578"/>
            <a:ext cx="805279" cy="707886"/>
          </a:xfrm>
          <a:prstGeom prst="rect">
            <a:avLst/>
          </a:prstGeom>
          <a:noFill/>
        </p:spPr>
        <p:txBody>
          <a:bodyPr wrap="square" rtlCol="0">
            <a:spAutoFit/>
          </a:bodyPr>
          <a:lstStyle/>
          <a:p>
            <a:r>
              <a:rPr lang="en-US" sz="800" dirty="0"/>
              <a:t>AP11’s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sp>
        <p:nvSpPr>
          <p:cNvPr id="137" name="Rectangle 136">
            <a:extLst>
              <a:ext uri="{FF2B5EF4-FFF2-40B4-BE49-F238E27FC236}">
                <a16:creationId xmlns:a16="http://schemas.microsoft.com/office/drawing/2014/main" id="{FC5269F2-FF80-4E39-85AA-9904B0A44F19}"/>
              </a:ext>
            </a:extLst>
          </p:cNvPr>
          <p:cNvSpPr/>
          <p:nvPr/>
        </p:nvSpPr>
        <p:spPr bwMode="auto">
          <a:xfrm>
            <a:off x="7251753" y="1924578"/>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38" name="Straight Connector 137">
            <a:extLst>
              <a:ext uri="{FF2B5EF4-FFF2-40B4-BE49-F238E27FC236}">
                <a16:creationId xmlns:a16="http://schemas.microsoft.com/office/drawing/2014/main" id="{5A46A3B6-C169-4AA6-A3A5-04C4ED506930}"/>
              </a:ext>
            </a:extLst>
          </p:cNvPr>
          <p:cNvCxnSpPr/>
          <p:nvPr/>
        </p:nvCxnSpPr>
        <p:spPr bwMode="auto">
          <a:xfrm>
            <a:off x="7251753" y="20412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0179AE39-156A-4EC2-A681-E0EE74A95D66}"/>
              </a:ext>
            </a:extLst>
          </p:cNvPr>
          <p:cNvCxnSpPr/>
          <p:nvPr/>
        </p:nvCxnSpPr>
        <p:spPr bwMode="auto">
          <a:xfrm>
            <a:off x="7251753" y="21531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8179BF11-1178-4E28-AD26-9C05FFDF7E0B}"/>
              </a:ext>
            </a:extLst>
          </p:cNvPr>
          <p:cNvCxnSpPr/>
          <p:nvPr/>
        </p:nvCxnSpPr>
        <p:spPr bwMode="auto">
          <a:xfrm>
            <a:off x="7251753" y="22698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0F95B685-AD70-49F5-B043-F7A0C66662B7}"/>
              </a:ext>
            </a:extLst>
          </p:cNvPr>
          <p:cNvCxnSpPr/>
          <p:nvPr/>
        </p:nvCxnSpPr>
        <p:spPr bwMode="auto">
          <a:xfrm>
            <a:off x="7251753" y="23817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TextBox 141">
            <a:extLst>
              <a:ext uri="{FF2B5EF4-FFF2-40B4-BE49-F238E27FC236}">
                <a16:creationId xmlns:a16="http://schemas.microsoft.com/office/drawing/2014/main" id="{99D6106F-00A4-4C6D-A157-0F4B8F2262DF}"/>
              </a:ext>
            </a:extLst>
          </p:cNvPr>
          <p:cNvSpPr txBox="1"/>
          <p:nvPr/>
        </p:nvSpPr>
        <p:spPr>
          <a:xfrm>
            <a:off x="7602575" y="1828990"/>
            <a:ext cx="805279" cy="707886"/>
          </a:xfrm>
          <a:prstGeom prst="rect">
            <a:avLst/>
          </a:prstGeom>
          <a:noFill/>
        </p:spPr>
        <p:txBody>
          <a:bodyPr wrap="square" rtlCol="0">
            <a:spAutoFit/>
          </a:bodyPr>
          <a:lstStyle/>
          <a:p>
            <a:r>
              <a:rPr lang="en-US" sz="800" dirty="0"/>
              <a:t>AP21’s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cxnSp>
        <p:nvCxnSpPr>
          <p:cNvPr id="143" name="Straight Arrow Connector 142">
            <a:extLst>
              <a:ext uri="{FF2B5EF4-FFF2-40B4-BE49-F238E27FC236}">
                <a16:creationId xmlns:a16="http://schemas.microsoft.com/office/drawing/2014/main" id="{2B9D1642-88EB-4373-BEF4-CC9C5B3EE9A5}"/>
              </a:ext>
            </a:extLst>
          </p:cNvPr>
          <p:cNvCxnSpPr>
            <a:cxnSpLocks/>
          </p:cNvCxnSpPr>
          <p:nvPr/>
        </p:nvCxnSpPr>
        <p:spPr bwMode="auto">
          <a:xfrm>
            <a:off x="7063499" y="160020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C585A69A-448F-4565-87C8-C8DF916CA9A7}"/>
              </a:ext>
            </a:extLst>
          </p:cNvPr>
          <p:cNvCxnSpPr/>
          <p:nvPr/>
        </p:nvCxnSpPr>
        <p:spPr bwMode="auto">
          <a:xfrm flipH="1">
            <a:off x="6719215" y="160020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9" name="Straight Arrow Connector 148">
            <a:extLst>
              <a:ext uri="{FF2B5EF4-FFF2-40B4-BE49-F238E27FC236}">
                <a16:creationId xmlns:a16="http://schemas.microsoft.com/office/drawing/2014/main" id="{4F6D7ADC-8203-4AB6-B8EB-E2F620367DF4}"/>
              </a:ext>
            </a:extLst>
          </p:cNvPr>
          <p:cNvCxnSpPr>
            <a:cxnSpLocks/>
          </p:cNvCxnSpPr>
          <p:nvPr/>
        </p:nvCxnSpPr>
        <p:spPr bwMode="auto">
          <a:xfrm>
            <a:off x="6703556" y="4628725"/>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0" name="Straight Arrow Connector 149">
            <a:extLst>
              <a:ext uri="{FF2B5EF4-FFF2-40B4-BE49-F238E27FC236}">
                <a16:creationId xmlns:a16="http://schemas.microsoft.com/office/drawing/2014/main" id="{AA6EAF04-8271-4FD3-999C-03370DBC258A}"/>
              </a:ext>
            </a:extLst>
          </p:cNvPr>
          <p:cNvCxnSpPr>
            <a:cxnSpLocks/>
          </p:cNvCxnSpPr>
          <p:nvPr/>
        </p:nvCxnSpPr>
        <p:spPr bwMode="auto">
          <a:xfrm flipH="1">
            <a:off x="7162800" y="4648200"/>
            <a:ext cx="330845" cy="54024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1" name="Rectangle 150">
            <a:extLst>
              <a:ext uri="{FF2B5EF4-FFF2-40B4-BE49-F238E27FC236}">
                <a16:creationId xmlns:a16="http://schemas.microsoft.com/office/drawing/2014/main" id="{0677D144-C114-43F6-957C-F426BE1935EF}"/>
              </a:ext>
            </a:extLst>
          </p:cNvPr>
          <p:cNvSpPr/>
          <p:nvPr/>
        </p:nvSpPr>
        <p:spPr bwMode="auto">
          <a:xfrm>
            <a:off x="7216885" y="422235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2" name="Straight Connector 151">
            <a:extLst>
              <a:ext uri="{FF2B5EF4-FFF2-40B4-BE49-F238E27FC236}">
                <a16:creationId xmlns:a16="http://schemas.microsoft.com/office/drawing/2014/main" id="{6218A766-5130-4AC0-BC66-ABC767F260D8}"/>
              </a:ext>
            </a:extLst>
          </p:cNvPr>
          <p:cNvCxnSpPr/>
          <p:nvPr/>
        </p:nvCxnSpPr>
        <p:spPr bwMode="auto">
          <a:xfrm>
            <a:off x="7369286" y="420765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403ED197-281B-4B9F-8505-146E5BA7E6F5}"/>
              </a:ext>
            </a:extLst>
          </p:cNvPr>
          <p:cNvCxnSpPr/>
          <p:nvPr/>
        </p:nvCxnSpPr>
        <p:spPr bwMode="auto">
          <a:xfrm>
            <a:off x="7521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4" name="Straight Connector 153">
            <a:extLst>
              <a:ext uri="{FF2B5EF4-FFF2-40B4-BE49-F238E27FC236}">
                <a16:creationId xmlns:a16="http://schemas.microsoft.com/office/drawing/2014/main" id="{494C047F-BD33-4C68-9AAA-FC32929980F1}"/>
              </a:ext>
            </a:extLst>
          </p:cNvPr>
          <p:cNvCxnSpPr/>
          <p:nvPr/>
        </p:nvCxnSpPr>
        <p:spPr bwMode="auto">
          <a:xfrm>
            <a:off x="7674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a:extLst>
              <a:ext uri="{FF2B5EF4-FFF2-40B4-BE49-F238E27FC236}">
                <a16:creationId xmlns:a16="http://schemas.microsoft.com/office/drawing/2014/main" id="{512DA23D-EF3F-479F-A859-CA0CF6B97EA3}"/>
              </a:ext>
            </a:extLst>
          </p:cNvPr>
          <p:cNvCxnSpPr/>
          <p:nvPr/>
        </p:nvCxnSpPr>
        <p:spPr bwMode="auto">
          <a:xfrm>
            <a:off x="78264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a:extLst>
              <a:ext uri="{FF2B5EF4-FFF2-40B4-BE49-F238E27FC236}">
                <a16:creationId xmlns:a16="http://schemas.microsoft.com/office/drawing/2014/main" id="{680D64AB-77AF-490A-914E-D4FFFD0BD291}"/>
              </a:ext>
            </a:extLst>
          </p:cNvPr>
          <p:cNvCxnSpPr/>
          <p:nvPr/>
        </p:nvCxnSpPr>
        <p:spPr bwMode="auto">
          <a:xfrm>
            <a:off x="79788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a:extLst>
              <a:ext uri="{FF2B5EF4-FFF2-40B4-BE49-F238E27FC236}">
                <a16:creationId xmlns:a16="http://schemas.microsoft.com/office/drawing/2014/main" id="{0A22FCF4-E2DE-435F-A78B-AE88E95BEB45}"/>
              </a:ext>
            </a:extLst>
          </p:cNvPr>
          <p:cNvCxnSpPr/>
          <p:nvPr/>
        </p:nvCxnSpPr>
        <p:spPr bwMode="auto">
          <a:xfrm>
            <a:off x="81312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8" name="Straight Connector 157">
            <a:extLst>
              <a:ext uri="{FF2B5EF4-FFF2-40B4-BE49-F238E27FC236}">
                <a16:creationId xmlns:a16="http://schemas.microsoft.com/office/drawing/2014/main" id="{B0839717-03A8-49D5-8288-D58174536CB6}"/>
              </a:ext>
            </a:extLst>
          </p:cNvPr>
          <p:cNvCxnSpPr/>
          <p:nvPr/>
        </p:nvCxnSpPr>
        <p:spPr bwMode="auto">
          <a:xfrm>
            <a:off x="8283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C235EE6F-51DB-4BC6-BA0F-24CAE79472E6}"/>
              </a:ext>
            </a:extLst>
          </p:cNvPr>
          <p:cNvCxnSpPr/>
          <p:nvPr/>
        </p:nvCxnSpPr>
        <p:spPr bwMode="auto">
          <a:xfrm>
            <a:off x="8436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0" name="TextBox 159">
            <a:extLst>
              <a:ext uri="{FF2B5EF4-FFF2-40B4-BE49-F238E27FC236}">
                <a16:creationId xmlns:a16="http://schemas.microsoft.com/office/drawing/2014/main" id="{BEB4C400-AA80-4237-8E92-0246914938EC}"/>
              </a:ext>
            </a:extLst>
          </p:cNvPr>
          <p:cNvSpPr txBox="1"/>
          <p:nvPr/>
        </p:nvSpPr>
        <p:spPr>
          <a:xfrm>
            <a:off x="3684929" y="3242799"/>
            <a:ext cx="652879" cy="215444"/>
          </a:xfrm>
          <a:prstGeom prst="rect">
            <a:avLst/>
          </a:prstGeom>
          <a:noFill/>
        </p:spPr>
        <p:txBody>
          <a:bodyPr wrap="square" rtlCol="0">
            <a:spAutoFit/>
          </a:bodyPr>
          <a:lstStyle/>
          <a:p>
            <a:r>
              <a:rPr lang="en-US" sz="800" dirty="0"/>
              <a:t>A-MPDU2</a:t>
            </a:r>
          </a:p>
        </p:txBody>
      </p:sp>
      <p:sp>
        <p:nvSpPr>
          <p:cNvPr id="161" name="TextBox 160">
            <a:extLst>
              <a:ext uri="{FF2B5EF4-FFF2-40B4-BE49-F238E27FC236}">
                <a16:creationId xmlns:a16="http://schemas.microsoft.com/office/drawing/2014/main" id="{C3F0BDE5-93DA-4A12-A181-66A2AC6830A2}"/>
              </a:ext>
            </a:extLst>
          </p:cNvPr>
          <p:cNvSpPr txBox="1"/>
          <p:nvPr/>
        </p:nvSpPr>
        <p:spPr>
          <a:xfrm>
            <a:off x="6369830" y="3305641"/>
            <a:ext cx="652879" cy="215444"/>
          </a:xfrm>
          <a:prstGeom prst="rect">
            <a:avLst/>
          </a:prstGeom>
          <a:noFill/>
        </p:spPr>
        <p:txBody>
          <a:bodyPr wrap="square" rtlCol="0">
            <a:spAutoFit/>
          </a:bodyPr>
          <a:lstStyle/>
          <a:p>
            <a:r>
              <a:rPr lang="en-US" sz="800" dirty="0"/>
              <a:t>A-MPDU1</a:t>
            </a:r>
          </a:p>
        </p:txBody>
      </p:sp>
      <p:sp>
        <p:nvSpPr>
          <p:cNvPr id="162" name="TextBox 161">
            <a:extLst>
              <a:ext uri="{FF2B5EF4-FFF2-40B4-BE49-F238E27FC236}">
                <a16:creationId xmlns:a16="http://schemas.microsoft.com/office/drawing/2014/main" id="{80280B5D-DC7C-42C0-8125-799A0ABB78B0}"/>
              </a:ext>
            </a:extLst>
          </p:cNvPr>
          <p:cNvSpPr txBox="1"/>
          <p:nvPr/>
        </p:nvSpPr>
        <p:spPr>
          <a:xfrm>
            <a:off x="7173607" y="3315135"/>
            <a:ext cx="652879" cy="215444"/>
          </a:xfrm>
          <a:prstGeom prst="rect">
            <a:avLst/>
          </a:prstGeom>
          <a:noFill/>
        </p:spPr>
        <p:txBody>
          <a:bodyPr wrap="square" rtlCol="0">
            <a:spAutoFit/>
          </a:bodyPr>
          <a:lstStyle/>
          <a:p>
            <a:r>
              <a:rPr lang="en-US" sz="800" dirty="0"/>
              <a:t>A-MPDU2</a:t>
            </a:r>
          </a:p>
        </p:txBody>
      </p:sp>
      <p:sp>
        <p:nvSpPr>
          <p:cNvPr id="167" name="TextBox 166">
            <a:extLst>
              <a:ext uri="{FF2B5EF4-FFF2-40B4-BE49-F238E27FC236}">
                <a16:creationId xmlns:a16="http://schemas.microsoft.com/office/drawing/2014/main" id="{FE5B8672-9293-4903-98F1-5165EF131F74}"/>
              </a:ext>
            </a:extLst>
          </p:cNvPr>
          <p:cNvSpPr txBox="1"/>
          <p:nvPr/>
        </p:nvSpPr>
        <p:spPr>
          <a:xfrm>
            <a:off x="7736146" y="3733800"/>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168" name="Straight Arrow Connector 167">
            <a:extLst>
              <a:ext uri="{FF2B5EF4-FFF2-40B4-BE49-F238E27FC236}">
                <a16:creationId xmlns:a16="http://schemas.microsoft.com/office/drawing/2014/main" id="{04D097C4-A53F-4443-8508-135C894FE4F8}"/>
              </a:ext>
            </a:extLst>
          </p:cNvPr>
          <p:cNvCxnSpPr>
            <a:cxnSpLocks/>
          </p:cNvCxnSpPr>
          <p:nvPr/>
        </p:nvCxnSpPr>
        <p:spPr bwMode="auto">
          <a:xfrm>
            <a:off x="3566107" y="169915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69" name="Straight Arrow Connector 168">
            <a:extLst>
              <a:ext uri="{FF2B5EF4-FFF2-40B4-BE49-F238E27FC236}">
                <a16:creationId xmlns:a16="http://schemas.microsoft.com/office/drawing/2014/main" id="{40201357-2797-4189-B1AE-E998BCDA8F83}"/>
              </a:ext>
            </a:extLst>
          </p:cNvPr>
          <p:cNvCxnSpPr>
            <a:cxnSpLocks/>
          </p:cNvCxnSpPr>
          <p:nvPr/>
        </p:nvCxnSpPr>
        <p:spPr bwMode="auto">
          <a:xfrm>
            <a:off x="3615834" y="54355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721BBA68-CE1B-4F6C-9FCE-360C44A4BE62}"/>
              </a:ext>
            </a:extLst>
          </p:cNvPr>
          <p:cNvCxnSpPr>
            <a:cxnSpLocks/>
          </p:cNvCxnSpPr>
          <p:nvPr/>
        </p:nvCxnSpPr>
        <p:spPr bwMode="auto">
          <a:xfrm>
            <a:off x="7129624" y="59689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72" name="TextBox 171">
            <a:extLst>
              <a:ext uri="{FF2B5EF4-FFF2-40B4-BE49-F238E27FC236}">
                <a16:creationId xmlns:a16="http://schemas.microsoft.com/office/drawing/2014/main" id="{4EA97014-A593-4D49-972F-FE9F9F435E8C}"/>
              </a:ext>
            </a:extLst>
          </p:cNvPr>
          <p:cNvSpPr txBox="1"/>
          <p:nvPr/>
        </p:nvSpPr>
        <p:spPr>
          <a:xfrm>
            <a:off x="7320002" y="5254094"/>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sp>
        <p:nvSpPr>
          <p:cNvPr id="125" name="TextBox 124">
            <a:extLst>
              <a:ext uri="{FF2B5EF4-FFF2-40B4-BE49-F238E27FC236}">
                <a16:creationId xmlns:a16="http://schemas.microsoft.com/office/drawing/2014/main" id="{82A3F118-1736-4ABE-97E7-BD0712504B24}"/>
              </a:ext>
            </a:extLst>
          </p:cNvPr>
          <p:cNvSpPr txBox="1"/>
          <p:nvPr/>
        </p:nvSpPr>
        <p:spPr>
          <a:xfrm>
            <a:off x="-92937" y="3299257"/>
            <a:ext cx="652879" cy="215444"/>
          </a:xfrm>
          <a:prstGeom prst="rect">
            <a:avLst/>
          </a:prstGeom>
          <a:noFill/>
        </p:spPr>
        <p:txBody>
          <a:bodyPr wrap="square" rtlCol="0">
            <a:spAutoFit/>
          </a:bodyPr>
          <a:lstStyle/>
          <a:p>
            <a:r>
              <a:rPr lang="en-US" sz="800" dirty="0"/>
              <a:t>A-MPDU1</a:t>
            </a:r>
          </a:p>
        </p:txBody>
      </p:sp>
      <p:cxnSp>
        <p:nvCxnSpPr>
          <p:cNvPr id="31" name="Straight Connector 30">
            <a:extLst>
              <a:ext uri="{FF2B5EF4-FFF2-40B4-BE49-F238E27FC236}">
                <a16:creationId xmlns:a16="http://schemas.microsoft.com/office/drawing/2014/main" id="{0761FD82-A645-4B65-B5AE-600B67FF6915}"/>
              </a:ext>
            </a:extLst>
          </p:cNvPr>
          <p:cNvCxnSpPr>
            <a:cxnSpLocks/>
          </p:cNvCxnSpPr>
          <p:nvPr/>
        </p:nvCxnSpPr>
        <p:spPr bwMode="auto">
          <a:xfrm>
            <a:off x="3258293"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7" name="Straight Connector 146">
            <a:extLst>
              <a:ext uri="{FF2B5EF4-FFF2-40B4-BE49-F238E27FC236}">
                <a16:creationId xmlns:a16="http://schemas.microsoft.com/office/drawing/2014/main" id="{08C87F58-E02A-411F-B323-3F10964A5997}"/>
              </a:ext>
            </a:extLst>
          </p:cNvPr>
          <p:cNvCxnSpPr>
            <a:cxnSpLocks/>
          </p:cNvCxnSpPr>
          <p:nvPr/>
        </p:nvCxnSpPr>
        <p:spPr bwMode="auto">
          <a:xfrm>
            <a:off x="3880257" y="2934961"/>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8" name="Straight Connector 147">
            <a:extLst>
              <a:ext uri="{FF2B5EF4-FFF2-40B4-BE49-F238E27FC236}">
                <a16:creationId xmlns:a16="http://schemas.microsoft.com/office/drawing/2014/main" id="{BF8A6CAF-1F61-4FBD-B11A-0A4C5E5AE5FE}"/>
              </a:ext>
            </a:extLst>
          </p:cNvPr>
          <p:cNvCxnSpPr>
            <a:cxnSpLocks/>
          </p:cNvCxnSpPr>
          <p:nvPr/>
        </p:nvCxnSpPr>
        <p:spPr bwMode="auto">
          <a:xfrm>
            <a:off x="6642281"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64" name="Straight Connector 163">
            <a:extLst>
              <a:ext uri="{FF2B5EF4-FFF2-40B4-BE49-F238E27FC236}">
                <a16:creationId xmlns:a16="http://schemas.microsoft.com/office/drawing/2014/main" id="{2A14D6DA-FB27-4070-93E1-DDDF7010598E}"/>
              </a:ext>
            </a:extLst>
          </p:cNvPr>
          <p:cNvCxnSpPr>
            <a:cxnSpLocks/>
          </p:cNvCxnSpPr>
          <p:nvPr/>
        </p:nvCxnSpPr>
        <p:spPr bwMode="auto">
          <a:xfrm>
            <a:off x="7467600" y="297791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131" name="Slide Number Placeholder 2">
            <a:extLst>
              <a:ext uri="{FF2B5EF4-FFF2-40B4-BE49-F238E27FC236}">
                <a16:creationId xmlns:a16="http://schemas.microsoft.com/office/drawing/2014/main" id="{225A5BA1-E0A6-437B-B135-317179CC72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132" name="Footer Placeholder 4">
            <a:extLst>
              <a:ext uri="{FF2B5EF4-FFF2-40B4-BE49-F238E27FC236}">
                <a16:creationId xmlns:a16="http://schemas.microsoft.com/office/drawing/2014/main" id="{6DEE92CF-B971-40CB-902F-458A149CCDAB}"/>
              </a:ext>
            </a:extLst>
          </p:cNvPr>
          <p:cNvSpPr>
            <a:spLocks noGrp="1"/>
          </p:cNvSpPr>
          <p:nvPr>
            <p:ph type="ftr" sz="quarter" idx="11"/>
          </p:nvPr>
        </p:nvSpPr>
        <p:spPr>
          <a:xfrm>
            <a:off x="6989964" y="6475413"/>
            <a:ext cx="1620636" cy="184666"/>
          </a:xfrm>
        </p:spPr>
        <p:txBody>
          <a:bodyPr/>
          <a:lstStyle/>
          <a:p>
            <a:pPr>
              <a:defRPr/>
            </a:pPr>
            <a:r>
              <a:rPr lang="nb-NO" dirty="0"/>
              <a:t>Liwen Chu et al (Marvell)</a:t>
            </a:r>
            <a:endParaRPr lang="en-US" dirty="0"/>
          </a:p>
        </p:txBody>
      </p:sp>
      <p:sp>
        <p:nvSpPr>
          <p:cNvPr id="134" name="Date Placeholder 3">
            <a:extLst>
              <a:ext uri="{FF2B5EF4-FFF2-40B4-BE49-F238E27FC236}">
                <a16:creationId xmlns:a16="http://schemas.microsoft.com/office/drawing/2014/main" id="{099561D8-4CCA-421B-81F8-686585D723DA}"/>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29" name="Straight Arrow Connector 28">
            <a:extLst>
              <a:ext uri="{FF2B5EF4-FFF2-40B4-BE49-F238E27FC236}">
                <a16:creationId xmlns:a16="http://schemas.microsoft.com/office/drawing/2014/main" id="{0A5A192B-D95F-4207-A52A-C301BA01096A}"/>
              </a:ext>
            </a:extLst>
          </p:cNvPr>
          <p:cNvCxnSpPr>
            <a:cxnSpLocks/>
          </p:cNvCxnSpPr>
          <p:nvPr/>
        </p:nvCxnSpPr>
        <p:spPr bwMode="auto">
          <a:xfrm>
            <a:off x="6071247" y="5668751"/>
            <a:ext cx="786753" cy="617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9" name="Straight Arrow Connector 38">
            <a:extLst>
              <a:ext uri="{FF2B5EF4-FFF2-40B4-BE49-F238E27FC236}">
                <a16:creationId xmlns:a16="http://schemas.microsoft.com/office/drawing/2014/main" id="{F8B58312-2948-4636-A117-9F6DDA260A2B}"/>
              </a:ext>
            </a:extLst>
          </p:cNvPr>
          <p:cNvCxnSpPr>
            <a:cxnSpLocks/>
          </p:cNvCxnSpPr>
          <p:nvPr/>
        </p:nvCxnSpPr>
        <p:spPr bwMode="auto">
          <a:xfrm flipH="1" flipV="1">
            <a:off x="3962401" y="5364236"/>
            <a:ext cx="993860" cy="1805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45" name="TextBox 144">
            <a:extLst>
              <a:ext uri="{FF2B5EF4-FFF2-40B4-BE49-F238E27FC236}">
                <a16:creationId xmlns:a16="http://schemas.microsoft.com/office/drawing/2014/main" id="{1D9E25F8-2851-4A92-959B-91A92D31568A}"/>
              </a:ext>
            </a:extLst>
          </p:cNvPr>
          <p:cNvSpPr txBox="1"/>
          <p:nvPr/>
        </p:nvSpPr>
        <p:spPr>
          <a:xfrm>
            <a:off x="4800600" y="5503753"/>
            <a:ext cx="1436612" cy="215444"/>
          </a:xfrm>
          <a:prstGeom prst="rect">
            <a:avLst/>
          </a:prstGeom>
          <a:noFill/>
        </p:spPr>
        <p:txBody>
          <a:bodyPr wrap="none" rtlCol="0">
            <a:spAutoFit/>
          </a:bodyPr>
          <a:lstStyle/>
          <a:p>
            <a:r>
              <a:rPr lang="en-US" sz="800" dirty="0"/>
              <a:t>Reordering buffer per MPDUs</a:t>
            </a:r>
          </a:p>
        </p:txBody>
      </p:sp>
      <p:cxnSp>
        <p:nvCxnSpPr>
          <p:cNvPr id="146" name="Straight Arrow Connector 145">
            <a:extLst>
              <a:ext uri="{FF2B5EF4-FFF2-40B4-BE49-F238E27FC236}">
                <a16:creationId xmlns:a16="http://schemas.microsoft.com/office/drawing/2014/main" id="{1C08875F-1BD4-4C6F-8EBE-F6A65CDF9CF7}"/>
              </a:ext>
            </a:extLst>
          </p:cNvPr>
          <p:cNvCxnSpPr>
            <a:cxnSpLocks/>
          </p:cNvCxnSpPr>
          <p:nvPr/>
        </p:nvCxnSpPr>
        <p:spPr bwMode="auto">
          <a:xfrm flipH="1">
            <a:off x="3358538" y="3062656"/>
            <a:ext cx="1251562" cy="16550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65" name="Straight Arrow Connector 164">
            <a:extLst>
              <a:ext uri="{FF2B5EF4-FFF2-40B4-BE49-F238E27FC236}">
                <a16:creationId xmlns:a16="http://schemas.microsoft.com/office/drawing/2014/main" id="{B2DA52BF-4D28-44C1-8D81-8351737A700F}"/>
              </a:ext>
            </a:extLst>
          </p:cNvPr>
          <p:cNvCxnSpPr>
            <a:cxnSpLocks/>
          </p:cNvCxnSpPr>
          <p:nvPr/>
        </p:nvCxnSpPr>
        <p:spPr bwMode="auto">
          <a:xfrm flipH="1">
            <a:off x="4202382" y="3092515"/>
            <a:ext cx="369618" cy="1502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66" name="TextBox 165">
            <a:extLst>
              <a:ext uri="{FF2B5EF4-FFF2-40B4-BE49-F238E27FC236}">
                <a16:creationId xmlns:a16="http://schemas.microsoft.com/office/drawing/2014/main" id="{219BFBAE-050D-45DD-8460-4538DAEE636B}"/>
              </a:ext>
            </a:extLst>
          </p:cNvPr>
          <p:cNvSpPr txBox="1"/>
          <p:nvPr/>
        </p:nvSpPr>
        <p:spPr>
          <a:xfrm>
            <a:off x="4604628" y="2857716"/>
            <a:ext cx="1491372" cy="461665"/>
          </a:xfrm>
          <a:prstGeom prst="rect">
            <a:avLst/>
          </a:prstGeom>
          <a:noFill/>
        </p:spPr>
        <p:txBody>
          <a:bodyPr wrap="square" rtlCol="0">
            <a:spAutoFit/>
          </a:bodyPr>
          <a:lstStyle/>
          <a:p>
            <a:r>
              <a:rPr lang="en-US" sz="800" dirty="0"/>
              <a:t>A-MPDU1 and A-MPDU2 for the same TID share the same Sequence Number space.</a:t>
            </a:r>
          </a:p>
        </p:txBody>
      </p:sp>
      <p:cxnSp>
        <p:nvCxnSpPr>
          <p:cNvPr id="171" name="Straight Arrow Connector 170">
            <a:extLst>
              <a:ext uri="{FF2B5EF4-FFF2-40B4-BE49-F238E27FC236}">
                <a16:creationId xmlns:a16="http://schemas.microsoft.com/office/drawing/2014/main" id="{8E0910CE-4D5B-418F-97F7-7B3120FB3719}"/>
              </a:ext>
            </a:extLst>
          </p:cNvPr>
          <p:cNvCxnSpPr>
            <a:cxnSpLocks/>
          </p:cNvCxnSpPr>
          <p:nvPr/>
        </p:nvCxnSpPr>
        <p:spPr bwMode="auto">
          <a:xfrm>
            <a:off x="6042732" y="3088549"/>
            <a:ext cx="491447" cy="248737"/>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73" name="Straight Arrow Connector 172">
            <a:extLst>
              <a:ext uri="{FF2B5EF4-FFF2-40B4-BE49-F238E27FC236}">
                <a16:creationId xmlns:a16="http://schemas.microsoft.com/office/drawing/2014/main" id="{F0FA9612-0365-4779-82C9-8A0F2ED8D94B}"/>
              </a:ext>
            </a:extLst>
          </p:cNvPr>
          <p:cNvCxnSpPr>
            <a:cxnSpLocks/>
          </p:cNvCxnSpPr>
          <p:nvPr/>
        </p:nvCxnSpPr>
        <p:spPr bwMode="auto">
          <a:xfrm>
            <a:off x="6042732" y="3088549"/>
            <a:ext cx="1280948" cy="291751"/>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221664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BAR and BA </a:t>
            </a:r>
            <a:endParaRPr lang="en-US" altLang="en-US" sz="2800" dirty="0"/>
          </a:p>
        </p:txBody>
      </p:sp>
      <p:sp>
        <p:nvSpPr>
          <p:cNvPr id="49" name="Rectangle 3">
            <a:extLst>
              <a:ext uri="{FF2B5EF4-FFF2-40B4-BE49-F238E27FC236}">
                <a16:creationId xmlns:a16="http://schemas.microsoft.com/office/drawing/2014/main" id="{C0C54E30-7FA0-48F4-931A-7628076E8F40}"/>
              </a:ext>
            </a:extLst>
          </p:cNvPr>
          <p:cNvSpPr txBox="1">
            <a:spLocks noChangeArrowheads="1"/>
          </p:cNvSpPr>
          <p:nvPr/>
        </p:nvSpPr>
        <p:spPr bwMode="auto">
          <a:xfrm>
            <a:off x="-9329" y="9906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BA in each link is used to acknowledge the A-MPDU in the link.</a:t>
            </a:r>
          </a:p>
          <a:p>
            <a:pPr>
              <a:lnSpc>
                <a:spcPct val="80000"/>
              </a:lnSpc>
            </a:pPr>
            <a:r>
              <a:rPr lang="en-US" altLang="en-US" sz="1600" b="0" kern="0" dirty="0"/>
              <a:t>The reception of BAR:</a:t>
            </a:r>
          </a:p>
          <a:p>
            <a:pPr lvl="1">
              <a:lnSpc>
                <a:spcPct val="80000"/>
              </a:lnSpc>
            </a:pPr>
            <a:r>
              <a:rPr lang="en-US" altLang="en-US" sz="1600" b="0" kern="0" dirty="0"/>
              <a:t>The scoreboard context can be updated per the current rules since each link has separate scoreboard context.</a:t>
            </a:r>
          </a:p>
          <a:p>
            <a:pPr lvl="1">
              <a:lnSpc>
                <a:spcPct val="80000"/>
              </a:lnSpc>
            </a:pPr>
            <a:r>
              <a:rPr lang="en-US" altLang="en-US" sz="1600" b="0" kern="0" dirty="0"/>
              <a:t>The reorder buffer should have different rules:</a:t>
            </a:r>
            <a:endParaRPr lang="en-US" altLang="en-US" sz="1600" kern="0" dirty="0"/>
          </a:p>
          <a:p>
            <a:pPr lvl="2">
              <a:lnSpc>
                <a:spcPct val="80000"/>
              </a:lnSpc>
            </a:pPr>
            <a:r>
              <a:rPr lang="en-US" altLang="en-US" kern="0" dirty="0"/>
              <a:t>For </a:t>
            </a:r>
            <a:r>
              <a:rPr lang="en-US" dirty="0"/>
              <a:t>block ack agreement that is not a protected block agreement:</a:t>
            </a:r>
          </a:p>
          <a:p>
            <a:pPr lvl="3">
              <a:lnSpc>
                <a:spcPct val="80000"/>
              </a:lnSpc>
            </a:pPr>
            <a:r>
              <a:rPr lang="en-US" sz="1600" dirty="0"/>
              <a:t>Treat BAR as if in protected block </a:t>
            </a:r>
            <a:r>
              <a:rPr lang="en-US" sz="1600"/>
              <a:t>ack agreement, or</a:t>
            </a:r>
            <a:endParaRPr lang="en-US" sz="1600" dirty="0"/>
          </a:p>
          <a:p>
            <a:pPr lvl="3">
              <a:lnSpc>
                <a:spcPct val="80000"/>
              </a:lnSpc>
            </a:pPr>
            <a:r>
              <a:rPr lang="en-US" sz="1600" dirty="0"/>
              <a:t>Redefine BAR: t</a:t>
            </a:r>
            <a:r>
              <a:rPr lang="en-US" altLang="en-US" sz="1600" kern="0" dirty="0"/>
              <a:t>he initiator of BAR can indicate whether it wants the recipient of BAR to shift the </a:t>
            </a:r>
            <a:r>
              <a:rPr lang="en-US" altLang="en-US" sz="1600" kern="0" dirty="0" err="1"/>
              <a:t>WinStart</a:t>
            </a:r>
            <a:r>
              <a:rPr lang="en-US" altLang="en-US" sz="1600" kern="0" baseline="-25000" dirty="0" err="1"/>
              <a:t>B</a:t>
            </a:r>
            <a:r>
              <a:rPr lang="en-US" altLang="en-US" sz="1600" kern="0" dirty="0"/>
              <a:t> or not. </a:t>
            </a:r>
          </a:p>
          <a:p>
            <a:pPr lvl="4">
              <a:lnSpc>
                <a:spcPct val="80000"/>
              </a:lnSpc>
            </a:pPr>
            <a:r>
              <a:rPr lang="en-US" altLang="en-US" sz="1600" kern="0" dirty="0"/>
              <a:t>If the initiator uses a BAR to shift the recipient’s </a:t>
            </a:r>
            <a:r>
              <a:rPr lang="en-US" altLang="en-US" sz="1600" kern="0" dirty="0" err="1"/>
              <a:t>WinStart</a:t>
            </a:r>
            <a:r>
              <a:rPr lang="en-US" altLang="en-US" sz="1600" kern="0" baseline="-25000" dirty="0" err="1"/>
              <a:t>B</a:t>
            </a:r>
            <a:r>
              <a:rPr lang="en-US" altLang="en-US" sz="1600" kern="0" dirty="0"/>
              <a:t>, the initiator shall guarantee that all the MSDUs/A-MSDUs whose Sequence Number values are less than the value in Block Ack Start Sequence Control field of the BAR will not be transmitted after the BAR.</a:t>
            </a:r>
          </a:p>
          <a:p>
            <a:pPr lvl="2">
              <a:lnSpc>
                <a:spcPct val="80000"/>
              </a:lnSpc>
            </a:pPr>
            <a:r>
              <a:rPr lang="en-US" altLang="en-US" kern="0" dirty="0"/>
              <a:t>For protected block ack agreement, the current rules can be used, i.e. BAR is used to solicit BA only, the robust ADDBA Request is used to shift the </a:t>
            </a:r>
            <a:r>
              <a:rPr lang="en-US" altLang="en-US" kern="0" dirty="0" err="1"/>
              <a:t>WinStart</a:t>
            </a:r>
            <a:r>
              <a:rPr lang="en-US" altLang="en-US" kern="0" baseline="-25000" dirty="0" err="1"/>
              <a:t>B</a:t>
            </a:r>
            <a:r>
              <a:rPr lang="en-US" altLang="en-US" kern="0" dirty="0"/>
              <a:t>.</a:t>
            </a:r>
          </a:p>
          <a:p>
            <a:pPr marL="1371600" lvl="3" indent="0">
              <a:lnSpc>
                <a:spcPct val="80000"/>
              </a:lnSpc>
              <a:buNone/>
            </a:pPr>
            <a:endParaRPr lang="en-US" altLang="en-US" sz="1600" kern="0" dirty="0"/>
          </a:p>
          <a:p>
            <a:pPr lvl="2">
              <a:lnSpc>
                <a:spcPct val="80000"/>
              </a:lnSpc>
            </a:pPr>
            <a:r>
              <a:rPr lang="en-US" altLang="en-US" kern="0" dirty="0"/>
              <a:t>The figure in the following slide gives the reason for such operation.</a:t>
            </a:r>
          </a:p>
          <a:p>
            <a:pPr lvl="3">
              <a:lnSpc>
                <a:spcPct val="80000"/>
              </a:lnSpc>
            </a:pPr>
            <a:endParaRPr lang="en-US" altLang="en-US" b="0" kern="0" dirty="0"/>
          </a:p>
        </p:txBody>
      </p:sp>
      <p:sp>
        <p:nvSpPr>
          <p:cNvPr id="5" name="Slide Number Placeholder 2">
            <a:extLst>
              <a:ext uri="{FF2B5EF4-FFF2-40B4-BE49-F238E27FC236}">
                <a16:creationId xmlns:a16="http://schemas.microsoft.com/office/drawing/2014/main" id="{3C1A6968-CEE1-4A38-8E2A-5C0092355D9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Footer Placeholder 4">
            <a:extLst>
              <a:ext uri="{FF2B5EF4-FFF2-40B4-BE49-F238E27FC236}">
                <a16:creationId xmlns:a16="http://schemas.microsoft.com/office/drawing/2014/main" id="{69DD0313-563F-49A8-A781-3B8DA9F26B4C}"/>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7" name="Date Placeholder 3">
            <a:extLst>
              <a:ext uri="{FF2B5EF4-FFF2-40B4-BE49-F238E27FC236}">
                <a16:creationId xmlns:a16="http://schemas.microsoft.com/office/drawing/2014/main" id="{FE88EB98-5DCD-4A6A-9BFC-84A6BDB4CD78}"/>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5609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BAR and BA (Cont’d) </a:t>
            </a:r>
            <a:endParaRPr lang="en-US" altLang="en-US" sz="2800" dirty="0"/>
          </a:p>
        </p:txBody>
      </p:sp>
      <p:sp>
        <p:nvSpPr>
          <p:cNvPr id="5" name="TextBox 4">
            <a:extLst>
              <a:ext uri="{FF2B5EF4-FFF2-40B4-BE49-F238E27FC236}">
                <a16:creationId xmlns:a16="http://schemas.microsoft.com/office/drawing/2014/main" id="{853D0945-D634-4AC5-9BD7-92149C8A6FDE}"/>
              </a:ext>
            </a:extLst>
          </p:cNvPr>
          <p:cNvSpPr txBox="1"/>
          <p:nvPr/>
        </p:nvSpPr>
        <p:spPr>
          <a:xfrm>
            <a:off x="5873557" y="3436262"/>
            <a:ext cx="1211244"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6" name="Rectangle 5">
            <a:extLst>
              <a:ext uri="{FF2B5EF4-FFF2-40B4-BE49-F238E27FC236}">
                <a16:creationId xmlns:a16="http://schemas.microsoft.com/office/drawing/2014/main" id="{CC4111FC-37CA-454C-BFB0-41135D501720}"/>
              </a:ext>
            </a:extLst>
          </p:cNvPr>
          <p:cNvSpPr/>
          <p:nvPr/>
        </p:nvSpPr>
        <p:spPr bwMode="auto">
          <a:xfrm>
            <a:off x="6912078" y="1600200"/>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7" name="Straight Connector 6">
            <a:extLst>
              <a:ext uri="{FF2B5EF4-FFF2-40B4-BE49-F238E27FC236}">
                <a16:creationId xmlns:a16="http://schemas.microsoft.com/office/drawing/2014/main" id="{361C112D-99C9-442C-916C-00D228CA04ED}"/>
              </a:ext>
            </a:extLst>
          </p:cNvPr>
          <p:cNvCxnSpPr/>
          <p:nvPr/>
        </p:nvCxnSpPr>
        <p:spPr bwMode="auto">
          <a:xfrm>
            <a:off x="6912078" y="17168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CCEDE23-83FD-4907-991B-CD1A9547CA75}"/>
              </a:ext>
            </a:extLst>
          </p:cNvPr>
          <p:cNvCxnSpPr/>
          <p:nvPr/>
        </p:nvCxnSpPr>
        <p:spPr bwMode="auto">
          <a:xfrm>
            <a:off x="6912078"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D87AE15D-B6B7-4BE5-8FF1-AF93EF78C757}"/>
              </a:ext>
            </a:extLst>
          </p:cNvPr>
          <p:cNvCxnSpPr/>
          <p:nvPr/>
        </p:nvCxnSpPr>
        <p:spPr bwMode="auto">
          <a:xfrm>
            <a:off x="6912078" y="19454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81CAA3E0-56B0-4DCB-B6FC-E40E7539036E}"/>
              </a:ext>
            </a:extLst>
          </p:cNvPr>
          <p:cNvCxnSpPr/>
          <p:nvPr/>
        </p:nvCxnSpPr>
        <p:spPr bwMode="auto">
          <a:xfrm>
            <a:off x="6912078" y="20574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Arrow Connector 10">
            <a:extLst>
              <a:ext uri="{FF2B5EF4-FFF2-40B4-BE49-F238E27FC236}">
                <a16:creationId xmlns:a16="http://schemas.microsoft.com/office/drawing/2014/main" id="{68AC2A77-B35F-4F93-92D3-8FDA3191969C}"/>
              </a:ext>
            </a:extLst>
          </p:cNvPr>
          <p:cNvCxnSpPr>
            <a:cxnSpLocks/>
          </p:cNvCxnSpPr>
          <p:nvPr/>
        </p:nvCxnSpPr>
        <p:spPr bwMode="auto">
          <a:xfrm>
            <a:off x="709948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867E5DAD-CE36-4BD5-8B21-1302F15A7097}"/>
              </a:ext>
            </a:extLst>
          </p:cNvPr>
          <p:cNvSpPr txBox="1"/>
          <p:nvPr/>
        </p:nvSpPr>
        <p:spPr>
          <a:xfrm>
            <a:off x="6929718" y="2521710"/>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81482BD8-6F2B-498D-8517-230D5DDA1CBB}"/>
              </a:ext>
            </a:extLst>
          </p:cNvPr>
          <p:cNvSpPr txBox="1"/>
          <p:nvPr/>
        </p:nvSpPr>
        <p:spPr>
          <a:xfrm>
            <a:off x="7825962" y="2505205"/>
            <a:ext cx="462077" cy="215444"/>
          </a:xfrm>
          <a:prstGeom prst="rect">
            <a:avLst/>
          </a:prstGeom>
          <a:noFill/>
        </p:spPr>
        <p:txBody>
          <a:bodyPr wrap="square" rtlCol="0">
            <a:spAutoFit/>
          </a:bodyPr>
          <a:lstStyle/>
          <a:p>
            <a:r>
              <a:rPr lang="en-US" sz="800" dirty="0"/>
              <a:t>link2</a:t>
            </a:r>
          </a:p>
        </p:txBody>
      </p:sp>
      <p:cxnSp>
        <p:nvCxnSpPr>
          <p:cNvPr id="14" name="Straight Arrow Connector 13">
            <a:extLst>
              <a:ext uri="{FF2B5EF4-FFF2-40B4-BE49-F238E27FC236}">
                <a16:creationId xmlns:a16="http://schemas.microsoft.com/office/drawing/2014/main" id="{011DF46A-BE50-416F-87AD-3A22822C674C}"/>
              </a:ext>
            </a:extLst>
          </p:cNvPr>
          <p:cNvCxnSpPr>
            <a:cxnSpLocks/>
          </p:cNvCxnSpPr>
          <p:nvPr/>
        </p:nvCxnSpPr>
        <p:spPr bwMode="auto">
          <a:xfrm>
            <a:off x="7119491" y="3629347"/>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0739F1DB-0983-4AB3-BA05-AA15960DA8B1}"/>
              </a:ext>
            </a:extLst>
          </p:cNvPr>
          <p:cNvCxnSpPr>
            <a:cxnSpLocks/>
          </p:cNvCxnSpPr>
          <p:nvPr/>
        </p:nvCxnSpPr>
        <p:spPr bwMode="auto">
          <a:xfrm>
            <a:off x="8001000" y="3617406"/>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2C3D5D8F-2665-4EE8-A72A-E6B5C450545B}"/>
              </a:ext>
            </a:extLst>
          </p:cNvPr>
          <p:cNvSpPr txBox="1"/>
          <p:nvPr/>
        </p:nvSpPr>
        <p:spPr>
          <a:xfrm>
            <a:off x="6915544" y="3413903"/>
            <a:ext cx="462077" cy="215444"/>
          </a:xfrm>
          <a:prstGeom prst="rect">
            <a:avLst/>
          </a:prstGeom>
          <a:noFill/>
        </p:spPr>
        <p:txBody>
          <a:bodyPr wrap="square" rtlCol="0">
            <a:spAutoFit/>
          </a:bodyPr>
          <a:lstStyle/>
          <a:p>
            <a:r>
              <a:rPr lang="en-US" sz="800" dirty="0"/>
              <a:t>link1</a:t>
            </a:r>
          </a:p>
        </p:txBody>
      </p:sp>
      <p:sp>
        <p:nvSpPr>
          <p:cNvPr id="17" name="TextBox 16">
            <a:extLst>
              <a:ext uri="{FF2B5EF4-FFF2-40B4-BE49-F238E27FC236}">
                <a16:creationId xmlns:a16="http://schemas.microsoft.com/office/drawing/2014/main" id="{D46181A6-86C3-4059-BD78-16D13DDE2665}"/>
              </a:ext>
            </a:extLst>
          </p:cNvPr>
          <p:cNvSpPr txBox="1"/>
          <p:nvPr/>
        </p:nvSpPr>
        <p:spPr>
          <a:xfrm>
            <a:off x="7843723" y="3413903"/>
            <a:ext cx="462077" cy="215444"/>
          </a:xfrm>
          <a:prstGeom prst="rect">
            <a:avLst/>
          </a:prstGeom>
          <a:noFill/>
        </p:spPr>
        <p:txBody>
          <a:bodyPr wrap="square" rtlCol="0">
            <a:spAutoFit/>
          </a:bodyPr>
          <a:lstStyle/>
          <a:p>
            <a:r>
              <a:rPr lang="en-US" sz="800" dirty="0"/>
              <a:t>link2</a:t>
            </a:r>
          </a:p>
        </p:txBody>
      </p:sp>
      <p:sp>
        <p:nvSpPr>
          <p:cNvPr id="18" name="Rectangle 17">
            <a:extLst>
              <a:ext uri="{FF2B5EF4-FFF2-40B4-BE49-F238E27FC236}">
                <a16:creationId xmlns:a16="http://schemas.microsoft.com/office/drawing/2014/main" id="{21A075CE-AF67-4196-9925-356D5DF9E28A}"/>
              </a:ext>
            </a:extLst>
          </p:cNvPr>
          <p:cNvSpPr/>
          <p:nvPr/>
        </p:nvSpPr>
        <p:spPr bwMode="auto">
          <a:xfrm>
            <a:off x="6073878" y="392194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9" name="Straight Connector 18">
            <a:extLst>
              <a:ext uri="{FF2B5EF4-FFF2-40B4-BE49-F238E27FC236}">
                <a16:creationId xmlns:a16="http://schemas.microsoft.com/office/drawing/2014/main" id="{92477CF8-D8A2-4A09-A424-EF0BB5DE97EA}"/>
              </a:ext>
            </a:extLst>
          </p:cNvPr>
          <p:cNvCxnSpPr/>
          <p:nvPr/>
        </p:nvCxnSpPr>
        <p:spPr bwMode="auto">
          <a:xfrm>
            <a:off x="6226279" y="390725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96FF499-359E-4505-B2B9-D69B465D7D86}"/>
              </a:ext>
            </a:extLst>
          </p:cNvPr>
          <p:cNvCxnSpPr/>
          <p:nvPr/>
        </p:nvCxnSpPr>
        <p:spPr bwMode="auto">
          <a:xfrm>
            <a:off x="6378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D8A48460-9EFB-463A-B7F6-7705CE8437B4}"/>
              </a:ext>
            </a:extLst>
          </p:cNvPr>
          <p:cNvCxnSpPr/>
          <p:nvPr/>
        </p:nvCxnSpPr>
        <p:spPr bwMode="auto">
          <a:xfrm>
            <a:off x="6531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4243DF6B-03F1-463C-B70F-ABF1BA828FBF}"/>
              </a:ext>
            </a:extLst>
          </p:cNvPr>
          <p:cNvCxnSpPr/>
          <p:nvPr/>
        </p:nvCxnSpPr>
        <p:spPr bwMode="auto">
          <a:xfrm>
            <a:off x="66834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51531C5B-0B70-4884-BD0B-8AC3C9BE02EC}"/>
              </a:ext>
            </a:extLst>
          </p:cNvPr>
          <p:cNvCxnSpPr/>
          <p:nvPr/>
        </p:nvCxnSpPr>
        <p:spPr bwMode="auto">
          <a:xfrm>
            <a:off x="68358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6E38E06-2574-4000-912D-05B17733C309}"/>
              </a:ext>
            </a:extLst>
          </p:cNvPr>
          <p:cNvCxnSpPr/>
          <p:nvPr/>
        </p:nvCxnSpPr>
        <p:spPr bwMode="auto">
          <a:xfrm>
            <a:off x="69882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175C76B5-E952-4B14-99F0-405878834AC8}"/>
              </a:ext>
            </a:extLst>
          </p:cNvPr>
          <p:cNvCxnSpPr/>
          <p:nvPr/>
        </p:nvCxnSpPr>
        <p:spPr bwMode="auto">
          <a:xfrm>
            <a:off x="7140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EA553496-391D-4F85-B854-F998A860BB83}"/>
              </a:ext>
            </a:extLst>
          </p:cNvPr>
          <p:cNvCxnSpPr/>
          <p:nvPr/>
        </p:nvCxnSpPr>
        <p:spPr bwMode="auto">
          <a:xfrm>
            <a:off x="7293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Rectangle 26">
            <a:extLst>
              <a:ext uri="{FF2B5EF4-FFF2-40B4-BE49-F238E27FC236}">
                <a16:creationId xmlns:a16="http://schemas.microsoft.com/office/drawing/2014/main" id="{DB6B1511-8CAA-4347-B272-20542A780C8F}"/>
              </a:ext>
            </a:extLst>
          </p:cNvPr>
          <p:cNvSpPr/>
          <p:nvPr/>
        </p:nvSpPr>
        <p:spPr bwMode="auto">
          <a:xfrm>
            <a:off x="7436301" y="4986042"/>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8" name="Straight Connector 27">
            <a:extLst>
              <a:ext uri="{FF2B5EF4-FFF2-40B4-BE49-F238E27FC236}">
                <a16:creationId xmlns:a16="http://schemas.microsoft.com/office/drawing/2014/main" id="{C6E99EDB-8126-4434-B0FC-474F10D7A69A}"/>
              </a:ext>
            </a:extLst>
          </p:cNvPr>
          <p:cNvCxnSpPr/>
          <p:nvPr/>
        </p:nvCxnSpPr>
        <p:spPr bwMode="auto">
          <a:xfrm>
            <a:off x="7436301" y="51026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E1E3FF5C-435D-4CB2-8E81-243BCA353663}"/>
              </a:ext>
            </a:extLst>
          </p:cNvPr>
          <p:cNvCxnSpPr/>
          <p:nvPr/>
        </p:nvCxnSpPr>
        <p:spPr bwMode="auto">
          <a:xfrm>
            <a:off x="7436301" y="52146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62845E45-5718-414F-A304-024B299B0155}"/>
              </a:ext>
            </a:extLst>
          </p:cNvPr>
          <p:cNvCxnSpPr/>
          <p:nvPr/>
        </p:nvCxnSpPr>
        <p:spPr bwMode="auto">
          <a:xfrm>
            <a:off x="7436301" y="53312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D023EF2-6513-4DAC-AAE3-699DF1674832}"/>
              </a:ext>
            </a:extLst>
          </p:cNvPr>
          <p:cNvCxnSpPr/>
          <p:nvPr/>
        </p:nvCxnSpPr>
        <p:spPr bwMode="auto">
          <a:xfrm>
            <a:off x="7436301" y="54432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Arrow Connector 31">
            <a:extLst>
              <a:ext uri="{FF2B5EF4-FFF2-40B4-BE49-F238E27FC236}">
                <a16:creationId xmlns:a16="http://schemas.microsoft.com/office/drawing/2014/main" id="{FD45752A-5584-427F-9936-43B4ED15E5CC}"/>
              </a:ext>
            </a:extLst>
          </p:cNvPr>
          <p:cNvCxnSpPr>
            <a:cxnSpLocks/>
          </p:cNvCxnSpPr>
          <p:nvPr/>
        </p:nvCxnSpPr>
        <p:spPr bwMode="auto">
          <a:xfrm>
            <a:off x="800614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41EAE1DC-E7A5-49CF-9616-6ADC6BB8498E}"/>
              </a:ext>
            </a:extLst>
          </p:cNvPr>
          <p:cNvSpPr txBox="1"/>
          <p:nvPr/>
        </p:nvSpPr>
        <p:spPr>
          <a:xfrm>
            <a:off x="6137781" y="1532399"/>
            <a:ext cx="805279" cy="784830"/>
          </a:xfrm>
          <a:prstGeom prst="rect">
            <a:avLst/>
          </a:prstGeom>
          <a:noFill/>
        </p:spPr>
        <p:txBody>
          <a:bodyPr wrap="square" rtlCol="0">
            <a:spAutoFit/>
          </a:bodyPr>
          <a:lstStyle/>
          <a:p>
            <a:r>
              <a:rPr lang="en-US" sz="900" dirty="0"/>
              <a:t>AP11’s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sp>
        <p:nvSpPr>
          <p:cNvPr id="34" name="Rectangle 33">
            <a:extLst>
              <a:ext uri="{FF2B5EF4-FFF2-40B4-BE49-F238E27FC236}">
                <a16:creationId xmlns:a16="http://schemas.microsoft.com/office/drawing/2014/main" id="{760B2D9B-C930-4FDE-BB95-08D59C5CB081}"/>
              </a:ext>
            </a:extLst>
          </p:cNvPr>
          <p:cNvSpPr/>
          <p:nvPr/>
        </p:nvSpPr>
        <p:spPr bwMode="auto">
          <a:xfrm>
            <a:off x="7835499" y="159439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35" name="Straight Connector 34">
            <a:extLst>
              <a:ext uri="{FF2B5EF4-FFF2-40B4-BE49-F238E27FC236}">
                <a16:creationId xmlns:a16="http://schemas.microsoft.com/office/drawing/2014/main" id="{8845CEBC-8893-49C9-82F5-8F23CA7B6D37}"/>
              </a:ext>
            </a:extLst>
          </p:cNvPr>
          <p:cNvCxnSpPr/>
          <p:nvPr/>
        </p:nvCxnSpPr>
        <p:spPr bwMode="auto">
          <a:xfrm>
            <a:off x="7835499" y="1711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0FE6C1B4-0800-4F18-90FA-457E4DEF65F2}"/>
              </a:ext>
            </a:extLst>
          </p:cNvPr>
          <p:cNvCxnSpPr/>
          <p:nvPr/>
        </p:nvCxnSpPr>
        <p:spPr bwMode="auto">
          <a:xfrm>
            <a:off x="7835499" y="18229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85134119-4BBC-4674-B942-4220418AD5FF}"/>
              </a:ext>
            </a:extLst>
          </p:cNvPr>
          <p:cNvCxnSpPr/>
          <p:nvPr/>
        </p:nvCxnSpPr>
        <p:spPr bwMode="auto">
          <a:xfrm>
            <a:off x="7835499" y="19396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20ACE30-20D7-485C-B0CF-2B83523721EE}"/>
              </a:ext>
            </a:extLst>
          </p:cNvPr>
          <p:cNvCxnSpPr/>
          <p:nvPr/>
        </p:nvCxnSpPr>
        <p:spPr bwMode="auto">
          <a:xfrm>
            <a:off x="7835499" y="20515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1956B666-34F4-43D7-8A3E-2094B5A41DB3}"/>
              </a:ext>
            </a:extLst>
          </p:cNvPr>
          <p:cNvSpPr txBox="1"/>
          <p:nvPr/>
        </p:nvSpPr>
        <p:spPr>
          <a:xfrm>
            <a:off x="8186321" y="1498811"/>
            <a:ext cx="805279" cy="784830"/>
          </a:xfrm>
          <a:prstGeom prst="rect">
            <a:avLst/>
          </a:prstGeom>
          <a:noFill/>
        </p:spPr>
        <p:txBody>
          <a:bodyPr wrap="square" rtlCol="0">
            <a:spAutoFit/>
          </a:bodyPr>
          <a:lstStyle/>
          <a:p>
            <a:r>
              <a:rPr lang="en-US" sz="900" dirty="0"/>
              <a:t>AP21’s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cxnSp>
        <p:nvCxnSpPr>
          <p:cNvPr id="40" name="Straight Arrow Connector 39">
            <a:extLst>
              <a:ext uri="{FF2B5EF4-FFF2-40B4-BE49-F238E27FC236}">
                <a16:creationId xmlns:a16="http://schemas.microsoft.com/office/drawing/2014/main" id="{385AE011-E9EC-4074-BA0F-CA907166EDC3}"/>
              </a:ext>
            </a:extLst>
          </p:cNvPr>
          <p:cNvCxnSpPr>
            <a:cxnSpLocks/>
          </p:cNvCxnSpPr>
          <p:nvPr/>
        </p:nvCxnSpPr>
        <p:spPr bwMode="auto">
          <a:xfrm>
            <a:off x="7630807" y="1287754"/>
            <a:ext cx="265148" cy="236246"/>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15AC53FF-8983-434C-AC79-A4B95A068DE5}"/>
              </a:ext>
            </a:extLst>
          </p:cNvPr>
          <p:cNvCxnSpPr>
            <a:cxnSpLocks/>
          </p:cNvCxnSpPr>
          <p:nvPr/>
        </p:nvCxnSpPr>
        <p:spPr bwMode="auto">
          <a:xfrm flipH="1">
            <a:off x="7176415" y="1287777"/>
            <a:ext cx="269056"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83A336E0-920A-4527-BBD7-FEDC07CBCFE3}"/>
              </a:ext>
            </a:extLst>
          </p:cNvPr>
          <p:cNvCxnSpPr>
            <a:cxnSpLocks/>
          </p:cNvCxnSpPr>
          <p:nvPr/>
        </p:nvCxnSpPr>
        <p:spPr bwMode="auto">
          <a:xfrm>
            <a:off x="7160756" y="4298546"/>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63629D5F-8A66-436C-80CC-FF830569C51B}"/>
              </a:ext>
            </a:extLst>
          </p:cNvPr>
          <p:cNvCxnSpPr>
            <a:cxnSpLocks/>
          </p:cNvCxnSpPr>
          <p:nvPr/>
        </p:nvCxnSpPr>
        <p:spPr bwMode="auto">
          <a:xfrm flipH="1">
            <a:off x="7648041" y="4318038"/>
            <a:ext cx="330845" cy="540225"/>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4" name="Rectangle 43">
            <a:extLst>
              <a:ext uri="{FF2B5EF4-FFF2-40B4-BE49-F238E27FC236}">
                <a16:creationId xmlns:a16="http://schemas.microsoft.com/office/drawing/2014/main" id="{6E366879-263D-43E4-BF1B-10B66D8AC715}"/>
              </a:ext>
            </a:extLst>
          </p:cNvPr>
          <p:cNvSpPr/>
          <p:nvPr/>
        </p:nvSpPr>
        <p:spPr bwMode="auto">
          <a:xfrm>
            <a:off x="7674085" y="389217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45" name="Straight Connector 44">
            <a:extLst>
              <a:ext uri="{FF2B5EF4-FFF2-40B4-BE49-F238E27FC236}">
                <a16:creationId xmlns:a16="http://schemas.microsoft.com/office/drawing/2014/main" id="{A7CA034F-0949-4A1F-88CF-6D4EA50FC4AC}"/>
              </a:ext>
            </a:extLst>
          </p:cNvPr>
          <p:cNvCxnSpPr/>
          <p:nvPr/>
        </p:nvCxnSpPr>
        <p:spPr bwMode="auto">
          <a:xfrm>
            <a:off x="7826486" y="387748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5E76F8A5-3A61-44AF-A787-35F56FB837F0}"/>
              </a:ext>
            </a:extLst>
          </p:cNvPr>
          <p:cNvCxnSpPr/>
          <p:nvPr/>
        </p:nvCxnSpPr>
        <p:spPr bwMode="auto">
          <a:xfrm>
            <a:off x="7978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74F8538F-AA9B-4FC0-B201-2AF0C95CF7F4}"/>
              </a:ext>
            </a:extLst>
          </p:cNvPr>
          <p:cNvCxnSpPr/>
          <p:nvPr/>
        </p:nvCxnSpPr>
        <p:spPr bwMode="auto">
          <a:xfrm>
            <a:off x="8131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BB73DE-EC89-4223-B27E-54F1300CB69A}"/>
              </a:ext>
            </a:extLst>
          </p:cNvPr>
          <p:cNvCxnSpPr/>
          <p:nvPr/>
        </p:nvCxnSpPr>
        <p:spPr bwMode="auto">
          <a:xfrm>
            <a:off x="82836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61961389-C2C1-4598-A5EF-68BF96662486}"/>
              </a:ext>
            </a:extLst>
          </p:cNvPr>
          <p:cNvCxnSpPr/>
          <p:nvPr/>
        </p:nvCxnSpPr>
        <p:spPr bwMode="auto">
          <a:xfrm>
            <a:off x="84360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D7FCBDCC-E122-4F81-90EC-08B292B36C8E}"/>
              </a:ext>
            </a:extLst>
          </p:cNvPr>
          <p:cNvCxnSpPr/>
          <p:nvPr/>
        </p:nvCxnSpPr>
        <p:spPr bwMode="auto">
          <a:xfrm>
            <a:off x="85884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40A9A4AC-54F5-4660-B5BF-08054750B850}"/>
              </a:ext>
            </a:extLst>
          </p:cNvPr>
          <p:cNvCxnSpPr/>
          <p:nvPr/>
        </p:nvCxnSpPr>
        <p:spPr bwMode="auto">
          <a:xfrm>
            <a:off x="8740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E2D8FEB0-1862-4D71-BF55-1BDC418F06C1}"/>
              </a:ext>
            </a:extLst>
          </p:cNvPr>
          <p:cNvCxnSpPr/>
          <p:nvPr/>
        </p:nvCxnSpPr>
        <p:spPr bwMode="auto">
          <a:xfrm>
            <a:off x="8893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EF59E8FC-3880-428B-9C1B-DA247E8EF741}"/>
              </a:ext>
            </a:extLst>
          </p:cNvPr>
          <p:cNvSpPr txBox="1"/>
          <p:nvPr/>
        </p:nvSpPr>
        <p:spPr>
          <a:xfrm>
            <a:off x="6827030" y="2975462"/>
            <a:ext cx="652879" cy="215444"/>
          </a:xfrm>
          <a:prstGeom prst="rect">
            <a:avLst/>
          </a:prstGeom>
          <a:noFill/>
        </p:spPr>
        <p:txBody>
          <a:bodyPr wrap="square" rtlCol="0">
            <a:spAutoFit/>
          </a:bodyPr>
          <a:lstStyle/>
          <a:p>
            <a:r>
              <a:rPr lang="en-US" sz="800" dirty="0"/>
              <a:t>A-MPDU1</a:t>
            </a:r>
          </a:p>
        </p:txBody>
      </p:sp>
      <p:sp>
        <p:nvSpPr>
          <p:cNvPr id="55" name="TextBox 54">
            <a:extLst>
              <a:ext uri="{FF2B5EF4-FFF2-40B4-BE49-F238E27FC236}">
                <a16:creationId xmlns:a16="http://schemas.microsoft.com/office/drawing/2014/main" id="{1151A6B1-706E-4201-9BBF-D985AB3B4B9C}"/>
              </a:ext>
            </a:extLst>
          </p:cNvPr>
          <p:cNvSpPr txBox="1"/>
          <p:nvPr/>
        </p:nvSpPr>
        <p:spPr>
          <a:xfrm>
            <a:off x="7630807" y="2984956"/>
            <a:ext cx="652879" cy="215444"/>
          </a:xfrm>
          <a:prstGeom prst="rect">
            <a:avLst/>
          </a:prstGeom>
          <a:noFill/>
        </p:spPr>
        <p:txBody>
          <a:bodyPr wrap="square" rtlCol="0">
            <a:spAutoFit/>
          </a:bodyPr>
          <a:lstStyle/>
          <a:p>
            <a:r>
              <a:rPr lang="en-US" sz="800" dirty="0"/>
              <a:t>A-MPDU2</a:t>
            </a:r>
          </a:p>
        </p:txBody>
      </p:sp>
      <p:sp>
        <p:nvSpPr>
          <p:cNvPr id="57" name="TextBox 56">
            <a:extLst>
              <a:ext uri="{FF2B5EF4-FFF2-40B4-BE49-F238E27FC236}">
                <a16:creationId xmlns:a16="http://schemas.microsoft.com/office/drawing/2014/main" id="{8FDCBC69-AC90-427B-BABD-D8BB732325ED}"/>
              </a:ext>
            </a:extLst>
          </p:cNvPr>
          <p:cNvSpPr txBox="1"/>
          <p:nvPr/>
        </p:nvSpPr>
        <p:spPr>
          <a:xfrm>
            <a:off x="8193346" y="3474802"/>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58" name="Straight Arrow Connector 57">
            <a:extLst>
              <a:ext uri="{FF2B5EF4-FFF2-40B4-BE49-F238E27FC236}">
                <a16:creationId xmlns:a16="http://schemas.microsoft.com/office/drawing/2014/main" id="{14D982E0-BD66-4DC6-A611-35FB8B9656CD}"/>
              </a:ext>
            </a:extLst>
          </p:cNvPr>
          <p:cNvCxnSpPr>
            <a:cxnSpLocks/>
          </p:cNvCxnSpPr>
          <p:nvPr/>
        </p:nvCxnSpPr>
        <p:spPr bwMode="auto">
          <a:xfrm>
            <a:off x="7596349" y="5638800"/>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4B651A5E-4059-408C-B283-F46C4058EF30}"/>
              </a:ext>
            </a:extLst>
          </p:cNvPr>
          <p:cNvSpPr txBox="1"/>
          <p:nvPr/>
        </p:nvSpPr>
        <p:spPr>
          <a:xfrm>
            <a:off x="7786727" y="4923915"/>
            <a:ext cx="1204873" cy="646331"/>
          </a:xfrm>
          <a:prstGeom prst="rect">
            <a:avLst/>
          </a:prstGeom>
          <a:noFill/>
        </p:spPr>
        <p:txBody>
          <a:bodyPr wrap="square" rtlCol="0">
            <a:spAutoFit/>
          </a:bodyPr>
          <a:lstStyle/>
          <a:p>
            <a:r>
              <a:rPr lang="en-US" sz="900" dirty="0"/>
              <a:t>Reorder buffer (WinStart</a:t>
            </a:r>
            <a:r>
              <a:rPr lang="en-US" sz="900" baseline="-25000" dirty="0"/>
              <a:t>B</a:t>
            </a:r>
            <a:r>
              <a:rPr lang="en-US" sz="900" dirty="0"/>
              <a:t>, WinEnd</a:t>
            </a:r>
            <a:r>
              <a:rPr lang="en-US" sz="900" baseline="-25000" dirty="0"/>
              <a:t>B</a:t>
            </a:r>
            <a:r>
              <a:rPr lang="en-US" sz="900" dirty="0"/>
              <a:t>, WinSize</a:t>
            </a:r>
            <a:r>
              <a:rPr lang="en-US" sz="900" baseline="-25000" dirty="0"/>
              <a:t>B</a:t>
            </a:r>
            <a:r>
              <a:rPr lang="en-US" sz="900" dirty="0"/>
              <a:t>) shared by STA19, STA29</a:t>
            </a:r>
          </a:p>
        </p:txBody>
      </p:sp>
      <p:cxnSp>
        <p:nvCxnSpPr>
          <p:cNvPr id="4" name="Straight Connector 3">
            <a:extLst>
              <a:ext uri="{FF2B5EF4-FFF2-40B4-BE49-F238E27FC236}">
                <a16:creationId xmlns:a16="http://schemas.microsoft.com/office/drawing/2014/main" id="{6F67605B-8C44-4EF0-8F93-D7D1B7BB3DE8}"/>
              </a:ext>
            </a:extLst>
          </p:cNvPr>
          <p:cNvCxnSpPr/>
          <p:nvPr/>
        </p:nvCxnSpPr>
        <p:spPr bwMode="auto">
          <a:xfrm>
            <a:off x="82144" y="3144155"/>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727B0284-9353-4EBB-8CE7-CEA8BDB01B35}"/>
              </a:ext>
            </a:extLst>
          </p:cNvPr>
          <p:cNvCxnSpPr/>
          <p:nvPr/>
        </p:nvCxnSpPr>
        <p:spPr bwMode="auto">
          <a:xfrm>
            <a:off x="82144" y="4142401"/>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TextBox 64">
            <a:extLst>
              <a:ext uri="{FF2B5EF4-FFF2-40B4-BE49-F238E27FC236}">
                <a16:creationId xmlns:a16="http://schemas.microsoft.com/office/drawing/2014/main" id="{9AB49BAC-A5BF-4EB0-BFB0-DF0DC872161F}"/>
              </a:ext>
            </a:extLst>
          </p:cNvPr>
          <p:cNvSpPr txBox="1"/>
          <p:nvPr/>
        </p:nvSpPr>
        <p:spPr>
          <a:xfrm>
            <a:off x="0" y="2925698"/>
            <a:ext cx="444352" cy="230832"/>
          </a:xfrm>
          <a:prstGeom prst="rect">
            <a:avLst/>
          </a:prstGeom>
          <a:noFill/>
        </p:spPr>
        <p:txBody>
          <a:bodyPr wrap="none" rtlCol="0">
            <a:spAutoFit/>
          </a:bodyPr>
          <a:lstStyle/>
          <a:p>
            <a:r>
              <a:rPr lang="en-US" sz="900" dirty="0"/>
              <a:t>Link1</a:t>
            </a:r>
          </a:p>
        </p:txBody>
      </p:sp>
      <p:sp>
        <p:nvSpPr>
          <p:cNvPr id="66" name="TextBox 65">
            <a:extLst>
              <a:ext uri="{FF2B5EF4-FFF2-40B4-BE49-F238E27FC236}">
                <a16:creationId xmlns:a16="http://schemas.microsoft.com/office/drawing/2014/main" id="{DBDB1F09-1269-4CC4-8DE2-6565CC57B81C}"/>
              </a:ext>
            </a:extLst>
          </p:cNvPr>
          <p:cNvSpPr txBox="1"/>
          <p:nvPr/>
        </p:nvSpPr>
        <p:spPr>
          <a:xfrm>
            <a:off x="-6616" y="3911569"/>
            <a:ext cx="444352" cy="230832"/>
          </a:xfrm>
          <a:prstGeom prst="rect">
            <a:avLst/>
          </a:prstGeom>
          <a:noFill/>
        </p:spPr>
        <p:txBody>
          <a:bodyPr wrap="none" rtlCol="0">
            <a:spAutoFit/>
          </a:bodyPr>
          <a:lstStyle/>
          <a:p>
            <a:r>
              <a:rPr lang="en-US" sz="900" dirty="0"/>
              <a:t>Link2</a:t>
            </a:r>
          </a:p>
        </p:txBody>
      </p:sp>
      <p:sp>
        <p:nvSpPr>
          <p:cNvPr id="63" name="Rectangle 62">
            <a:extLst>
              <a:ext uri="{FF2B5EF4-FFF2-40B4-BE49-F238E27FC236}">
                <a16:creationId xmlns:a16="http://schemas.microsoft.com/office/drawing/2014/main" id="{6F6FC10E-00C8-4B2C-A79E-D974FD08CDA6}"/>
              </a:ext>
            </a:extLst>
          </p:cNvPr>
          <p:cNvSpPr/>
          <p:nvPr/>
        </p:nvSpPr>
        <p:spPr bwMode="auto">
          <a:xfrm>
            <a:off x="685800" y="2879579"/>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8" name="Rectangle 67">
            <a:extLst>
              <a:ext uri="{FF2B5EF4-FFF2-40B4-BE49-F238E27FC236}">
                <a16:creationId xmlns:a16="http://schemas.microsoft.com/office/drawing/2014/main" id="{17F67EA3-1F0A-4D2A-8A30-72D41FBC1D17}"/>
              </a:ext>
            </a:extLst>
          </p:cNvPr>
          <p:cNvSpPr/>
          <p:nvPr/>
        </p:nvSpPr>
        <p:spPr bwMode="auto">
          <a:xfrm>
            <a:off x="1058662" y="3888542"/>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7" name="Rectangle 66">
            <a:extLst>
              <a:ext uri="{FF2B5EF4-FFF2-40B4-BE49-F238E27FC236}">
                <a16:creationId xmlns:a16="http://schemas.microsoft.com/office/drawing/2014/main" id="{594DB890-7D86-4500-B5D3-0CF2EAF9EC0B}"/>
              </a:ext>
            </a:extLst>
          </p:cNvPr>
          <p:cNvSpPr/>
          <p:nvPr/>
        </p:nvSpPr>
        <p:spPr bwMode="auto">
          <a:xfrm>
            <a:off x="1828800" y="3144155"/>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CD038110-FCBE-4974-A892-DEF18DE1941B}"/>
              </a:ext>
            </a:extLst>
          </p:cNvPr>
          <p:cNvSpPr/>
          <p:nvPr/>
        </p:nvSpPr>
        <p:spPr bwMode="auto">
          <a:xfrm>
            <a:off x="2201662" y="4131864"/>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B2BD1F4B-0AE7-4A9E-80D0-E3295B15AB6C}"/>
              </a:ext>
            </a:extLst>
          </p:cNvPr>
          <p:cNvSpPr txBox="1"/>
          <p:nvPr/>
        </p:nvSpPr>
        <p:spPr>
          <a:xfrm>
            <a:off x="641036" y="2590800"/>
            <a:ext cx="1187763" cy="338554"/>
          </a:xfrm>
          <a:prstGeom prst="rect">
            <a:avLst/>
          </a:prstGeom>
          <a:noFill/>
        </p:spPr>
        <p:txBody>
          <a:bodyPr wrap="square" rtlCol="0">
            <a:spAutoFit/>
          </a:bodyPr>
          <a:lstStyle/>
          <a:p>
            <a:r>
              <a:rPr lang="en-US" sz="800" dirty="0"/>
              <a:t>A-MPDU1 (Seq 1 to 31, 60, 61)</a:t>
            </a:r>
          </a:p>
        </p:txBody>
      </p:sp>
      <p:sp>
        <p:nvSpPr>
          <p:cNvPr id="72" name="TextBox 71">
            <a:extLst>
              <a:ext uri="{FF2B5EF4-FFF2-40B4-BE49-F238E27FC236}">
                <a16:creationId xmlns:a16="http://schemas.microsoft.com/office/drawing/2014/main" id="{77D5ACA5-0AE8-4E1D-A429-95AC273E3D23}"/>
              </a:ext>
            </a:extLst>
          </p:cNvPr>
          <p:cNvSpPr txBox="1"/>
          <p:nvPr/>
        </p:nvSpPr>
        <p:spPr>
          <a:xfrm>
            <a:off x="945837" y="3670099"/>
            <a:ext cx="1416363" cy="215444"/>
          </a:xfrm>
          <a:prstGeom prst="rect">
            <a:avLst/>
          </a:prstGeom>
          <a:noFill/>
        </p:spPr>
        <p:txBody>
          <a:bodyPr wrap="square" rtlCol="0">
            <a:spAutoFit/>
          </a:bodyPr>
          <a:lstStyle/>
          <a:p>
            <a:r>
              <a:rPr lang="en-US" sz="800" dirty="0"/>
              <a:t>A-MPDU1 (Seq 32 to 59)</a:t>
            </a:r>
          </a:p>
        </p:txBody>
      </p:sp>
      <p:sp>
        <p:nvSpPr>
          <p:cNvPr id="73" name="TextBox 72">
            <a:extLst>
              <a:ext uri="{FF2B5EF4-FFF2-40B4-BE49-F238E27FC236}">
                <a16:creationId xmlns:a16="http://schemas.microsoft.com/office/drawing/2014/main" id="{8D364D80-D245-485B-9CAD-B29FF54B1A24}"/>
              </a:ext>
            </a:extLst>
          </p:cNvPr>
          <p:cNvSpPr txBox="1"/>
          <p:nvPr/>
        </p:nvSpPr>
        <p:spPr>
          <a:xfrm>
            <a:off x="1738660" y="3405862"/>
            <a:ext cx="394940" cy="215444"/>
          </a:xfrm>
          <a:prstGeom prst="rect">
            <a:avLst/>
          </a:prstGeom>
          <a:noFill/>
        </p:spPr>
        <p:txBody>
          <a:bodyPr wrap="square" rtlCol="0">
            <a:spAutoFit/>
          </a:bodyPr>
          <a:lstStyle/>
          <a:p>
            <a:r>
              <a:rPr lang="en-US" sz="800" dirty="0"/>
              <a:t>BA</a:t>
            </a:r>
          </a:p>
        </p:txBody>
      </p:sp>
      <p:sp>
        <p:nvSpPr>
          <p:cNvPr id="74" name="TextBox 73">
            <a:extLst>
              <a:ext uri="{FF2B5EF4-FFF2-40B4-BE49-F238E27FC236}">
                <a16:creationId xmlns:a16="http://schemas.microsoft.com/office/drawing/2014/main" id="{42F230B7-A38E-42D3-A865-B34AA753E4F5}"/>
              </a:ext>
            </a:extLst>
          </p:cNvPr>
          <p:cNvSpPr txBox="1"/>
          <p:nvPr/>
        </p:nvSpPr>
        <p:spPr>
          <a:xfrm>
            <a:off x="2133600" y="4362695"/>
            <a:ext cx="394940" cy="215444"/>
          </a:xfrm>
          <a:prstGeom prst="rect">
            <a:avLst/>
          </a:prstGeom>
          <a:noFill/>
        </p:spPr>
        <p:txBody>
          <a:bodyPr wrap="square" rtlCol="0">
            <a:spAutoFit/>
          </a:bodyPr>
          <a:lstStyle/>
          <a:p>
            <a:r>
              <a:rPr lang="en-US" sz="800" dirty="0"/>
              <a:t>BA</a:t>
            </a:r>
          </a:p>
        </p:txBody>
      </p:sp>
      <p:sp>
        <p:nvSpPr>
          <p:cNvPr id="69" name="Explosion: 8 Points 68">
            <a:extLst>
              <a:ext uri="{FF2B5EF4-FFF2-40B4-BE49-F238E27FC236}">
                <a16:creationId xmlns:a16="http://schemas.microsoft.com/office/drawing/2014/main" id="{59A3BF42-67AB-41C9-BF82-83982409EAA8}"/>
              </a:ext>
            </a:extLst>
          </p:cNvPr>
          <p:cNvSpPr/>
          <p:nvPr/>
        </p:nvSpPr>
        <p:spPr bwMode="auto">
          <a:xfrm>
            <a:off x="2209244" y="3953167"/>
            <a:ext cx="121826" cy="299381"/>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7" name="Explosion: 8 Points 76">
            <a:extLst>
              <a:ext uri="{FF2B5EF4-FFF2-40B4-BE49-F238E27FC236}">
                <a16:creationId xmlns:a16="http://schemas.microsoft.com/office/drawing/2014/main" id="{0CFA3C45-FDBF-46A6-81AA-AF87C094AF4B}"/>
              </a:ext>
            </a:extLst>
          </p:cNvPr>
          <p:cNvSpPr/>
          <p:nvPr/>
        </p:nvSpPr>
        <p:spPr bwMode="auto">
          <a:xfrm>
            <a:off x="823827" y="2875788"/>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8" name="Explosion: 8 Points 77">
            <a:extLst>
              <a:ext uri="{FF2B5EF4-FFF2-40B4-BE49-F238E27FC236}">
                <a16:creationId xmlns:a16="http://schemas.microsoft.com/office/drawing/2014/main" id="{D3C2CF1C-1C3E-435F-B041-354707A2F00C}"/>
              </a:ext>
            </a:extLst>
          </p:cNvPr>
          <p:cNvSpPr/>
          <p:nvPr/>
        </p:nvSpPr>
        <p:spPr bwMode="auto">
          <a:xfrm>
            <a:off x="1478190" y="2886099"/>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6D2AC87E-F687-4461-99CC-6F3E023201F0}"/>
              </a:ext>
            </a:extLst>
          </p:cNvPr>
          <p:cNvSpPr/>
          <p:nvPr/>
        </p:nvSpPr>
        <p:spPr bwMode="auto">
          <a:xfrm>
            <a:off x="2895600" y="4142401"/>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0" name="TextBox 79">
            <a:extLst>
              <a:ext uri="{FF2B5EF4-FFF2-40B4-BE49-F238E27FC236}">
                <a16:creationId xmlns:a16="http://schemas.microsoft.com/office/drawing/2014/main" id="{D4B2880C-57FB-41FD-94AD-E9FE69DB6549}"/>
              </a:ext>
            </a:extLst>
          </p:cNvPr>
          <p:cNvSpPr txBox="1"/>
          <p:nvPr/>
        </p:nvSpPr>
        <p:spPr>
          <a:xfrm>
            <a:off x="2827538" y="4373232"/>
            <a:ext cx="394940" cy="215444"/>
          </a:xfrm>
          <a:prstGeom prst="rect">
            <a:avLst/>
          </a:prstGeom>
          <a:noFill/>
        </p:spPr>
        <p:txBody>
          <a:bodyPr wrap="square" rtlCol="0">
            <a:spAutoFit/>
          </a:bodyPr>
          <a:lstStyle/>
          <a:p>
            <a:r>
              <a:rPr lang="en-US" sz="800" dirty="0"/>
              <a:t>BA</a:t>
            </a:r>
          </a:p>
        </p:txBody>
      </p:sp>
      <p:sp>
        <p:nvSpPr>
          <p:cNvPr id="81" name="Rectangle 80">
            <a:extLst>
              <a:ext uri="{FF2B5EF4-FFF2-40B4-BE49-F238E27FC236}">
                <a16:creationId xmlns:a16="http://schemas.microsoft.com/office/drawing/2014/main" id="{E39772CE-A9D3-4D29-AA5E-BC753459BA0C}"/>
              </a:ext>
            </a:extLst>
          </p:cNvPr>
          <p:cNvSpPr/>
          <p:nvPr/>
        </p:nvSpPr>
        <p:spPr bwMode="auto">
          <a:xfrm>
            <a:off x="2667000" y="3915033"/>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2" name="TextBox 81">
            <a:extLst>
              <a:ext uri="{FF2B5EF4-FFF2-40B4-BE49-F238E27FC236}">
                <a16:creationId xmlns:a16="http://schemas.microsoft.com/office/drawing/2014/main" id="{962B1452-F55C-4754-9B76-D411A9E7B36B}"/>
              </a:ext>
            </a:extLst>
          </p:cNvPr>
          <p:cNvSpPr txBox="1"/>
          <p:nvPr/>
        </p:nvSpPr>
        <p:spPr>
          <a:xfrm>
            <a:off x="2582945" y="3723272"/>
            <a:ext cx="394940" cy="215444"/>
          </a:xfrm>
          <a:prstGeom prst="rect">
            <a:avLst/>
          </a:prstGeom>
          <a:noFill/>
        </p:spPr>
        <p:txBody>
          <a:bodyPr wrap="square" rtlCol="0">
            <a:spAutoFit/>
          </a:bodyPr>
          <a:lstStyle/>
          <a:p>
            <a:r>
              <a:rPr lang="en-US" sz="800" dirty="0"/>
              <a:t>BAR</a:t>
            </a:r>
          </a:p>
        </p:txBody>
      </p:sp>
      <p:cxnSp>
        <p:nvCxnSpPr>
          <p:cNvPr id="83" name="Straight Arrow Connector 82">
            <a:extLst>
              <a:ext uri="{FF2B5EF4-FFF2-40B4-BE49-F238E27FC236}">
                <a16:creationId xmlns:a16="http://schemas.microsoft.com/office/drawing/2014/main" id="{57203312-D78B-4106-8661-E0D45FA0C253}"/>
              </a:ext>
            </a:extLst>
          </p:cNvPr>
          <p:cNvCxnSpPr>
            <a:cxnSpLocks/>
          </p:cNvCxnSpPr>
          <p:nvPr/>
        </p:nvCxnSpPr>
        <p:spPr bwMode="auto">
          <a:xfrm flipV="1">
            <a:off x="2636152" y="4318038"/>
            <a:ext cx="236456" cy="322313"/>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6" name="TextBox 85">
            <a:extLst>
              <a:ext uri="{FF2B5EF4-FFF2-40B4-BE49-F238E27FC236}">
                <a16:creationId xmlns:a16="http://schemas.microsoft.com/office/drawing/2014/main" id="{A645ADE3-79A0-4BB1-9925-7BB731D29EDE}"/>
              </a:ext>
            </a:extLst>
          </p:cNvPr>
          <p:cNvSpPr txBox="1"/>
          <p:nvPr/>
        </p:nvSpPr>
        <p:spPr>
          <a:xfrm>
            <a:off x="2201662" y="4585156"/>
            <a:ext cx="1043808" cy="215444"/>
          </a:xfrm>
          <a:prstGeom prst="rect">
            <a:avLst/>
          </a:prstGeom>
          <a:noFill/>
        </p:spPr>
        <p:txBody>
          <a:bodyPr wrap="square" rtlCol="0">
            <a:spAutoFit/>
          </a:bodyPr>
          <a:lstStyle/>
          <a:p>
            <a:r>
              <a:rPr lang="en-US" sz="800" dirty="0"/>
              <a:t>Adjust WinStart</a:t>
            </a:r>
            <a:r>
              <a:rPr lang="en-US" sz="800" baseline="-25000" dirty="0"/>
              <a:t>B</a:t>
            </a:r>
          </a:p>
        </p:txBody>
      </p:sp>
      <p:cxnSp>
        <p:nvCxnSpPr>
          <p:cNvPr id="87" name="Straight Arrow Connector 86">
            <a:extLst>
              <a:ext uri="{FF2B5EF4-FFF2-40B4-BE49-F238E27FC236}">
                <a16:creationId xmlns:a16="http://schemas.microsoft.com/office/drawing/2014/main" id="{D7D11988-0F25-486B-B096-956BD02DD787}"/>
              </a:ext>
            </a:extLst>
          </p:cNvPr>
          <p:cNvCxnSpPr>
            <a:cxnSpLocks/>
          </p:cNvCxnSpPr>
          <p:nvPr/>
        </p:nvCxnSpPr>
        <p:spPr bwMode="auto">
          <a:xfrm>
            <a:off x="3019090" y="2838050"/>
            <a:ext cx="386168" cy="245500"/>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9" name="TextBox 88">
            <a:extLst>
              <a:ext uri="{FF2B5EF4-FFF2-40B4-BE49-F238E27FC236}">
                <a16:creationId xmlns:a16="http://schemas.microsoft.com/office/drawing/2014/main" id="{44227809-B651-47DF-86BB-D8593AA41F79}"/>
              </a:ext>
            </a:extLst>
          </p:cNvPr>
          <p:cNvSpPr txBox="1"/>
          <p:nvPr/>
        </p:nvSpPr>
        <p:spPr>
          <a:xfrm>
            <a:off x="2682721" y="2376387"/>
            <a:ext cx="2270277" cy="584775"/>
          </a:xfrm>
          <a:prstGeom prst="rect">
            <a:avLst/>
          </a:prstGeom>
          <a:noFill/>
        </p:spPr>
        <p:txBody>
          <a:bodyPr wrap="square" rtlCol="0">
            <a:spAutoFit/>
          </a:bodyPr>
          <a:lstStyle/>
          <a:p>
            <a:r>
              <a:rPr lang="en-US" sz="800" dirty="0"/>
              <a:t>The retransmission of missed frames in A-MPDU1 is not helpful. The recipient will discard the retransmitted MPDUs in A-MPDU1 because of the adjusted WinStart</a:t>
            </a:r>
            <a:r>
              <a:rPr lang="en-US" sz="800" baseline="-25000" dirty="0"/>
              <a:t>B</a:t>
            </a:r>
            <a:r>
              <a:rPr lang="en-US" sz="800" dirty="0"/>
              <a:t>.</a:t>
            </a:r>
          </a:p>
        </p:txBody>
      </p:sp>
      <p:cxnSp>
        <p:nvCxnSpPr>
          <p:cNvPr id="84" name="Straight Arrow Connector 83">
            <a:extLst>
              <a:ext uri="{FF2B5EF4-FFF2-40B4-BE49-F238E27FC236}">
                <a16:creationId xmlns:a16="http://schemas.microsoft.com/office/drawing/2014/main" id="{22FA1C07-FC7A-4CF5-85C4-68B53DBDF15B}"/>
              </a:ext>
            </a:extLst>
          </p:cNvPr>
          <p:cNvCxnSpPr>
            <a:cxnSpLocks/>
          </p:cNvCxnSpPr>
          <p:nvPr/>
        </p:nvCxnSpPr>
        <p:spPr bwMode="auto">
          <a:xfrm>
            <a:off x="535749" y="2386957"/>
            <a:ext cx="141893" cy="477228"/>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8" name="TextBox 87">
            <a:extLst>
              <a:ext uri="{FF2B5EF4-FFF2-40B4-BE49-F238E27FC236}">
                <a16:creationId xmlns:a16="http://schemas.microsoft.com/office/drawing/2014/main" id="{D726FC22-BC02-4888-B32D-759ADB5B2455}"/>
              </a:ext>
            </a:extLst>
          </p:cNvPr>
          <p:cNvSpPr txBox="1"/>
          <p:nvPr/>
        </p:nvSpPr>
        <p:spPr>
          <a:xfrm>
            <a:off x="325264" y="2096070"/>
            <a:ext cx="1865382" cy="338554"/>
          </a:xfrm>
          <a:prstGeom prst="rect">
            <a:avLst/>
          </a:prstGeom>
          <a:noFill/>
        </p:spPr>
        <p:txBody>
          <a:bodyPr wrap="square" rtlCol="0">
            <a:spAutoFit/>
          </a:bodyPr>
          <a:lstStyle/>
          <a:p>
            <a:r>
              <a:rPr lang="en-US" sz="800" dirty="0"/>
              <a:t>Some frames in A-MPDU1 are not received correctly.</a:t>
            </a:r>
          </a:p>
        </p:txBody>
      </p:sp>
      <p:sp>
        <p:nvSpPr>
          <p:cNvPr id="90" name="TextBox 89">
            <a:extLst>
              <a:ext uri="{FF2B5EF4-FFF2-40B4-BE49-F238E27FC236}">
                <a16:creationId xmlns:a16="http://schemas.microsoft.com/office/drawing/2014/main" id="{DEC2A9A8-046D-41CA-B8A3-9F493BE78B39}"/>
              </a:ext>
            </a:extLst>
          </p:cNvPr>
          <p:cNvSpPr txBox="1"/>
          <p:nvPr/>
        </p:nvSpPr>
        <p:spPr>
          <a:xfrm>
            <a:off x="727761" y="4584786"/>
            <a:ext cx="1524925" cy="215444"/>
          </a:xfrm>
          <a:prstGeom prst="rect">
            <a:avLst/>
          </a:prstGeom>
          <a:noFill/>
        </p:spPr>
        <p:txBody>
          <a:bodyPr wrap="square" rtlCol="0">
            <a:spAutoFit/>
          </a:bodyPr>
          <a:lstStyle/>
          <a:p>
            <a:r>
              <a:rPr lang="en-US" sz="800" dirty="0"/>
              <a:t>BA is not received correctly.</a:t>
            </a:r>
          </a:p>
        </p:txBody>
      </p:sp>
      <p:cxnSp>
        <p:nvCxnSpPr>
          <p:cNvPr id="91" name="Straight Arrow Connector 90">
            <a:extLst>
              <a:ext uri="{FF2B5EF4-FFF2-40B4-BE49-F238E27FC236}">
                <a16:creationId xmlns:a16="http://schemas.microsoft.com/office/drawing/2014/main" id="{72E4DF90-68A2-4E9E-86C4-A66DD09F324A}"/>
              </a:ext>
            </a:extLst>
          </p:cNvPr>
          <p:cNvCxnSpPr>
            <a:cxnSpLocks/>
            <a:endCxn id="69" idx="1"/>
          </p:cNvCxnSpPr>
          <p:nvPr/>
        </p:nvCxnSpPr>
        <p:spPr bwMode="auto">
          <a:xfrm flipV="1">
            <a:off x="1644211" y="4072573"/>
            <a:ext cx="565033" cy="500706"/>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cxnSp>
        <p:nvCxnSpPr>
          <p:cNvPr id="92" name="Straight Connector 91">
            <a:extLst>
              <a:ext uri="{FF2B5EF4-FFF2-40B4-BE49-F238E27FC236}">
                <a16:creationId xmlns:a16="http://schemas.microsoft.com/office/drawing/2014/main" id="{407BD93B-1079-4BD1-AD26-EB7B521E622C}"/>
              </a:ext>
            </a:extLst>
          </p:cNvPr>
          <p:cNvCxnSpPr>
            <a:cxnSpLocks/>
          </p:cNvCxnSpPr>
          <p:nvPr/>
        </p:nvCxnSpPr>
        <p:spPr bwMode="auto">
          <a:xfrm>
            <a:off x="7084801" y="2665190"/>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93" name="Straight Connector 92">
            <a:extLst>
              <a:ext uri="{FF2B5EF4-FFF2-40B4-BE49-F238E27FC236}">
                <a16:creationId xmlns:a16="http://schemas.microsoft.com/office/drawing/2014/main" id="{5DBB0ECD-C490-419A-8647-0CF0B751CF13}"/>
              </a:ext>
            </a:extLst>
          </p:cNvPr>
          <p:cNvCxnSpPr>
            <a:cxnSpLocks/>
          </p:cNvCxnSpPr>
          <p:nvPr/>
        </p:nvCxnSpPr>
        <p:spPr bwMode="auto">
          <a:xfrm>
            <a:off x="8001000" y="257575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94" name="Slide Number Placeholder 2">
            <a:extLst>
              <a:ext uri="{FF2B5EF4-FFF2-40B4-BE49-F238E27FC236}">
                <a16:creationId xmlns:a16="http://schemas.microsoft.com/office/drawing/2014/main" id="{07BA3AD6-988F-4EF4-95E4-344C9143C14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95" name="Footer Placeholder 4">
            <a:extLst>
              <a:ext uri="{FF2B5EF4-FFF2-40B4-BE49-F238E27FC236}">
                <a16:creationId xmlns:a16="http://schemas.microsoft.com/office/drawing/2014/main" id="{C7DB118E-2C96-4865-A0DD-8A1E7E25972A}"/>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
        <p:nvSpPr>
          <p:cNvPr id="96" name="Date Placeholder 3">
            <a:extLst>
              <a:ext uri="{FF2B5EF4-FFF2-40B4-BE49-F238E27FC236}">
                <a16:creationId xmlns:a16="http://schemas.microsoft.com/office/drawing/2014/main" id="{EDBCAC11-F24D-4D4B-889A-D8166CAA1ADA}"/>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4471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91094"/>
            <a:ext cx="9144000" cy="617561"/>
          </a:xfrm>
        </p:spPr>
        <p:txBody>
          <a:bodyPr/>
          <a:lstStyle/>
          <a:p>
            <a:r>
              <a:rPr lang="en-US" altLang="en-US" sz="2400" dirty="0"/>
              <a:t>BA Creation</a:t>
            </a:r>
            <a:endParaRPr lang="en-US" altLang="en-US" sz="2800" dirty="0"/>
          </a:p>
        </p:txBody>
      </p:sp>
      <p:sp>
        <p:nvSpPr>
          <p:cNvPr id="74755" name="Rectangle 3"/>
          <p:cNvSpPr>
            <a:spLocks noGrp="1" noChangeArrowheads="1"/>
          </p:cNvSpPr>
          <p:nvPr>
            <p:ph type="body" idx="1"/>
          </p:nvPr>
        </p:nvSpPr>
        <p:spPr>
          <a:xfrm>
            <a:off x="0" y="1039380"/>
            <a:ext cx="9144000" cy="560820"/>
          </a:xfrm>
        </p:spPr>
        <p:txBody>
          <a:bodyPr/>
          <a:lstStyle/>
          <a:p>
            <a:pPr>
              <a:lnSpc>
                <a:spcPct val="80000"/>
              </a:lnSpc>
            </a:pPr>
            <a:r>
              <a:rPr lang="en-US" altLang="en-US" sz="1800" b="0" dirty="0"/>
              <a:t>A Block Ack being transmitted in one link can acknowledge the A-MPDU being transmitted in another link in addition to acknowledge the A-MPDU of the link.</a:t>
            </a:r>
          </a:p>
          <a:p>
            <a:pPr lvl="2">
              <a:lnSpc>
                <a:spcPct val="80000"/>
              </a:lnSpc>
            </a:pPr>
            <a:endParaRPr lang="en-US" altLang="en-US" sz="1200" b="0" dirty="0"/>
          </a:p>
        </p:txBody>
      </p:sp>
      <p:sp>
        <p:nvSpPr>
          <p:cNvPr id="104" name="Rectangle 103">
            <a:extLst>
              <a:ext uri="{FF2B5EF4-FFF2-40B4-BE49-F238E27FC236}">
                <a16:creationId xmlns:a16="http://schemas.microsoft.com/office/drawing/2014/main" id="{E4F03821-2AE2-422A-8646-098560D088DB}"/>
              </a:ext>
            </a:extLst>
          </p:cNvPr>
          <p:cNvSpPr/>
          <p:nvPr/>
        </p:nvSpPr>
        <p:spPr bwMode="auto">
          <a:xfrm>
            <a:off x="2162554" y="4450940"/>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5" name="Rectangle 104">
            <a:extLst>
              <a:ext uri="{FF2B5EF4-FFF2-40B4-BE49-F238E27FC236}">
                <a16:creationId xmlns:a16="http://schemas.microsoft.com/office/drawing/2014/main" id="{26C529DC-1262-46FF-864F-12E78FD36AC1}"/>
              </a:ext>
            </a:extLst>
          </p:cNvPr>
          <p:cNvSpPr/>
          <p:nvPr/>
        </p:nvSpPr>
        <p:spPr bwMode="auto">
          <a:xfrm>
            <a:off x="2462523" y="3526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6" name="Rectangle 105">
            <a:extLst>
              <a:ext uri="{FF2B5EF4-FFF2-40B4-BE49-F238E27FC236}">
                <a16:creationId xmlns:a16="http://schemas.microsoft.com/office/drawing/2014/main" id="{03C07A66-4B77-491D-B0BB-E14911102CF2}"/>
              </a:ext>
            </a:extLst>
          </p:cNvPr>
          <p:cNvSpPr/>
          <p:nvPr/>
        </p:nvSpPr>
        <p:spPr bwMode="auto">
          <a:xfrm>
            <a:off x="2764763" y="3152267"/>
            <a:ext cx="1634057" cy="76038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7" name="Rectangle 106">
            <a:extLst>
              <a:ext uri="{FF2B5EF4-FFF2-40B4-BE49-F238E27FC236}">
                <a16:creationId xmlns:a16="http://schemas.microsoft.com/office/drawing/2014/main" id="{1343ECEA-6835-47A5-A233-F5ED876BE6AA}"/>
              </a:ext>
            </a:extLst>
          </p:cNvPr>
          <p:cNvSpPr/>
          <p:nvPr/>
        </p:nvSpPr>
        <p:spPr bwMode="auto">
          <a:xfrm>
            <a:off x="2468841" y="4073046"/>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9" name="Rectangle 108">
            <a:extLst>
              <a:ext uri="{FF2B5EF4-FFF2-40B4-BE49-F238E27FC236}">
                <a16:creationId xmlns:a16="http://schemas.microsoft.com/office/drawing/2014/main" id="{BB80A2AE-6197-4C2F-9067-39EE682B0904}"/>
              </a:ext>
            </a:extLst>
          </p:cNvPr>
          <p:cNvSpPr/>
          <p:nvPr/>
        </p:nvSpPr>
        <p:spPr bwMode="auto">
          <a:xfrm>
            <a:off x="4626779" y="3172242"/>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11" name="Straight Connector 110">
            <a:extLst>
              <a:ext uri="{FF2B5EF4-FFF2-40B4-BE49-F238E27FC236}">
                <a16:creationId xmlns:a16="http://schemas.microsoft.com/office/drawing/2014/main" id="{1C6237B7-DE07-4DF5-AEFE-22024951CF39}"/>
              </a:ext>
            </a:extLst>
          </p:cNvPr>
          <p:cNvCxnSpPr>
            <a:endCxn id="104" idx="1"/>
          </p:cNvCxnSpPr>
          <p:nvPr/>
        </p:nvCxnSpPr>
        <p:spPr bwMode="auto">
          <a:xfrm>
            <a:off x="1788334" y="4637529"/>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7E68974D-0598-4171-9897-F0938179CABC}"/>
              </a:ext>
            </a:extLst>
          </p:cNvPr>
          <p:cNvCxnSpPr/>
          <p:nvPr/>
        </p:nvCxnSpPr>
        <p:spPr bwMode="auto">
          <a:xfrm flipH="1">
            <a:off x="1700525" y="46379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F4E482-65D8-405C-8E34-086E9A560AEE}"/>
              </a:ext>
            </a:extLst>
          </p:cNvPr>
          <p:cNvCxnSpPr/>
          <p:nvPr/>
        </p:nvCxnSpPr>
        <p:spPr bwMode="auto">
          <a:xfrm flipH="1">
            <a:off x="1852925" y="46503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B7D5077-6392-4B5E-84F1-43270529A98B}"/>
              </a:ext>
            </a:extLst>
          </p:cNvPr>
          <p:cNvCxnSpPr/>
          <p:nvPr/>
        </p:nvCxnSpPr>
        <p:spPr bwMode="auto">
          <a:xfrm flipH="1">
            <a:off x="1994790" y="4650855"/>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5" name="Rectangle 114">
            <a:extLst>
              <a:ext uri="{FF2B5EF4-FFF2-40B4-BE49-F238E27FC236}">
                <a16:creationId xmlns:a16="http://schemas.microsoft.com/office/drawing/2014/main" id="{21A538FC-B022-4FFA-BB4E-806F51D3EA48}"/>
              </a:ext>
            </a:extLst>
          </p:cNvPr>
          <p:cNvSpPr/>
          <p:nvPr/>
        </p:nvSpPr>
        <p:spPr>
          <a:xfrm>
            <a:off x="1520198" y="3652481"/>
            <a:ext cx="506473" cy="230832"/>
          </a:xfrm>
          <a:prstGeom prst="rect">
            <a:avLst/>
          </a:prstGeom>
        </p:spPr>
        <p:txBody>
          <a:bodyPr wrap="square">
            <a:spAutoFit/>
          </a:bodyPr>
          <a:lstStyle/>
          <a:p>
            <a:r>
              <a:rPr lang="en-US" sz="900" dirty="0"/>
              <a:t>Link 2</a:t>
            </a:r>
          </a:p>
        </p:txBody>
      </p:sp>
      <p:sp>
        <p:nvSpPr>
          <p:cNvPr id="116" name="Rectangle 115">
            <a:extLst>
              <a:ext uri="{FF2B5EF4-FFF2-40B4-BE49-F238E27FC236}">
                <a16:creationId xmlns:a16="http://schemas.microsoft.com/office/drawing/2014/main" id="{BBE39473-1E5D-40C2-8C3F-3879EBA6770A}"/>
              </a:ext>
            </a:extLst>
          </p:cNvPr>
          <p:cNvSpPr/>
          <p:nvPr/>
        </p:nvSpPr>
        <p:spPr bwMode="auto">
          <a:xfrm>
            <a:off x="2162554" y="4070858"/>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7" name="Rectangle 116">
            <a:extLst>
              <a:ext uri="{FF2B5EF4-FFF2-40B4-BE49-F238E27FC236}">
                <a16:creationId xmlns:a16="http://schemas.microsoft.com/office/drawing/2014/main" id="{CECC34FC-993D-4112-A1B7-AD4023454120}"/>
              </a:ext>
            </a:extLst>
          </p:cNvPr>
          <p:cNvSpPr/>
          <p:nvPr/>
        </p:nvSpPr>
        <p:spPr>
          <a:xfrm>
            <a:off x="2026365" y="4847657"/>
            <a:ext cx="1632088" cy="369332"/>
          </a:xfrm>
          <a:prstGeom prst="rect">
            <a:avLst/>
          </a:prstGeom>
        </p:spPr>
        <p:txBody>
          <a:bodyPr wrap="square">
            <a:spAutoFit/>
          </a:bodyPr>
          <a:lstStyle/>
          <a:p>
            <a:r>
              <a:rPr lang="en-US" sz="900" dirty="0"/>
              <a:t>AP MLLE’s A-MPDU 1 with TID1 for STA MLLE1</a:t>
            </a:r>
          </a:p>
        </p:txBody>
      </p:sp>
      <p:sp>
        <p:nvSpPr>
          <p:cNvPr id="118" name="Rectangle 117">
            <a:extLst>
              <a:ext uri="{FF2B5EF4-FFF2-40B4-BE49-F238E27FC236}">
                <a16:creationId xmlns:a16="http://schemas.microsoft.com/office/drawing/2014/main" id="{A864A034-AD24-484D-BE46-7D2957C37760}"/>
              </a:ext>
            </a:extLst>
          </p:cNvPr>
          <p:cNvSpPr/>
          <p:nvPr/>
        </p:nvSpPr>
        <p:spPr>
          <a:xfrm>
            <a:off x="2761023" y="2819400"/>
            <a:ext cx="1634057" cy="369332"/>
          </a:xfrm>
          <a:prstGeom prst="rect">
            <a:avLst/>
          </a:prstGeom>
        </p:spPr>
        <p:txBody>
          <a:bodyPr wrap="square">
            <a:spAutoFit/>
          </a:bodyPr>
          <a:lstStyle/>
          <a:p>
            <a:r>
              <a:rPr lang="en-US" sz="900" dirty="0"/>
              <a:t>AP MLLE’s A-MPDU 2 with TID1 for STA MLLE1</a:t>
            </a:r>
          </a:p>
        </p:txBody>
      </p:sp>
      <p:sp>
        <p:nvSpPr>
          <p:cNvPr id="120" name="Rectangle 119">
            <a:extLst>
              <a:ext uri="{FF2B5EF4-FFF2-40B4-BE49-F238E27FC236}">
                <a16:creationId xmlns:a16="http://schemas.microsoft.com/office/drawing/2014/main" id="{041E79BC-2697-4F14-AEDA-83AB8C1BD0A7}"/>
              </a:ext>
            </a:extLst>
          </p:cNvPr>
          <p:cNvSpPr/>
          <p:nvPr/>
        </p:nvSpPr>
        <p:spPr>
          <a:xfrm>
            <a:off x="4582332" y="3450115"/>
            <a:ext cx="447896" cy="230832"/>
          </a:xfrm>
          <a:prstGeom prst="rect">
            <a:avLst/>
          </a:prstGeom>
        </p:spPr>
        <p:txBody>
          <a:bodyPr wrap="square">
            <a:spAutoFit/>
          </a:bodyPr>
          <a:lstStyle/>
          <a:p>
            <a:r>
              <a:rPr lang="en-US" sz="900" dirty="0"/>
              <a:t>BA</a:t>
            </a:r>
          </a:p>
        </p:txBody>
      </p:sp>
      <p:cxnSp>
        <p:nvCxnSpPr>
          <p:cNvPr id="122" name="Straight Connector 121">
            <a:extLst>
              <a:ext uri="{FF2B5EF4-FFF2-40B4-BE49-F238E27FC236}">
                <a16:creationId xmlns:a16="http://schemas.microsoft.com/office/drawing/2014/main" id="{5C1275E7-AE96-4F5D-8614-DA19C0DDC2E2}"/>
              </a:ext>
            </a:extLst>
          </p:cNvPr>
          <p:cNvCxnSpPr/>
          <p:nvPr/>
        </p:nvCxnSpPr>
        <p:spPr bwMode="auto">
          <a:xfrm>
            <a:off x="2069009" y="3723766"/>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64853D16-2878-4B8C-AA5A-E32751256AA6}"/>
              </a:ext>
            </a:extLst>
          </p:cNvPr>
          <p:cNvCxnSpPr/>
          <p:nvPr/>
        </p:nvCxnSpPr>
        <p:spPr bwMode="auto">
          <a:xfrm flipH="1">
            <a:off x="1981200" y="37152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0D511828-13A8-41A8-82F4-F121567EA27F}"/>
              </a:ext>
            </a:extLst>
          </p:cNvPr>
          <p:cNvCxnSpPr/>
          <p:nvPr/>
        </p:nvCxnSpPr>
        <p:spPr bwMode="auto">
          <a:xfrm flipH="1">
            <a:off x="2133600" y="37276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a:extLst>
              <a:ext uri="{FF2B5EF4-FFF2-40B4-BE49-F238E27FC236}">
                <a16:creationId xmlns:a16="http://schemas.microsoft.com/office/drawing/2014/main" id="{9CD19630-31F0-4DE5-9A0D-4363276D55C4}"/>
              </a:ext>
            </a:extLst>
          </p:cNvPr>
          <p:cNvCxnSpPr/>
          <p:nvPr/>
        </p:nvCxnSpPr>
        <p:spPr bwMode="auto">
          <a:xfrm flipH="1">
            <a:off x="2275465" y="372821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DB775FD4-6310-4AF5-926B-473A5A45F48F}"/>
              </a:ext>
            </a:extLst>
          </p:cNvPr>
          <p:cNvSpPr/>
          <p:nvPr/>
        </p:nvSpPr>
        <p:spPr>
          <a:xfrm>
            <a:off x="1254833" y="4627034"/>
            <a:ext cx="506473" cy="230832"/>
          </a:xfrm>
          <a:prstGeom prst="rect">
            <a:avLst/>
          </a:prstGeom>
        </p:spPr>
        <p:txBody>
          <a:bodyPr wrap="square">
            <a:spAutoFit/>
          </a:bodyPr>
          <a:lstStyle/>
          <a:p>
            <a:r>
              <a:rPr lang="en-US" sz="900" dirty="0"/>
              <a:t>Link 1</a:t>
            </a:r>
          </a:p>
        </p:txBody>
      </p:sp>
      <p:sp>
        <p:nvSpPr>
          <p:cNvPr id="127" name="Rectangle 126">
            <a:extLst>
              <a:ext uri="{FF2B5EF4-FFF2-40B4-BE49-F238E27FC236}">
                <a16:creationId xmlns:a16="http://schemas.microsoft.com/office/drawing/2014/main" id="{F2A9F4A9-AC92-4FEA-B5D2-2AA8C461CCB3}"/>
              </a:ext>
            </a:extLst>
          </p:cNvPr>
          <p:cNvSpPr/>
          <p:nvPr/>
        </p:nvSpPr>
        <p:spPr bwMode="auto">
          <a:xfrm>
            <a:off x="2462523" y="3145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28" name="Straight Arrow Connector 127">
            <a:extLst>
              <a:ext uri="{FF2B5EF4-FFF2-40B4-BE49-F238E27FC236}">
                <a16:creationId xmlns:a16="http://schemas.microsoft.com/office/drawing/2014/main" id="{0EF55255-7C43-4579-9FD7-23D7444059C2}"/>
              </a:ext>
            </a:extLst>
          </p:cNvPr>
          <p:cNvCxnSpPr/>
          <p:nvPr/>
        </p:nvCxnSpPr>
        <p:spPr bwMode="auto">
          <a:xfrm flipH="1" flipV="1">
            <a:off x="5013335" y="3414882"/>
            <a:ext cx="963317" cy="29255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Rectangle 130">
            <a:extLst>
              <a:ext uri="{FF2B5EF4-FFF2-40B4-BE49-F238E27FC236}">
                <a16:creationId xmlns:a16="http://schemas.microsoft.com/office/drawing/2014/main" id="{DC0BC815-F52A-4845-906E-F014582FB5EE}"/>
              </a:ext>
            </a:extLst>
          </p:cNvPr>
          <p:cNvSpPr/>
          <p:nvPr/>
        </p:nvSpPr>
        <p:spPr>
          <a:xfrm>
            <a:off x="5969243" y="3486750"/>
            <a:ext cx="3174758" cy="369332"/>
          </a:xfrm>
          <a:prstGeom prst="rect">
            <a:avLst/>
          </a:prstGeom>
        </p:spPr>
        <p:txBody>
          <a:bodyPr wrap="square">
            <a:spAutoFit/>
          </a:bodyPr>
          <a:lstStyle/>
          <a:p>
            <a:r>
              <a:rPr lang="en-US" sz="900" dirty="0"/>
              <a:t>BA acknowledges the frames in A-MPDU2 and optionally acknowledge the frames in A-MPDU1.</a:t>
            </a:r>
          </a:p>
        </p:txBody>
      </p:sp>
      <p:sp>
        <p:nvSpPr>
          <p:cNvPr id="62" name="Date Placeholder 3">
            <a:extLst>
              <a:ext uri="{FF2B5EF4-FFF2-40B4-BE49-F238E27FC236}">
                <a16:creationId xmlns:a16="http://schemas.microsoft.com/office/drawing/2014/main" id="{2CDE1A62-D275-4F39-80E7-E9B230C52C04}"/>
              </a:ext>
            </a:extLst>
          </p:cNvPr>
          <p:cNvSpPr>
            <a:spLocks noGrp="1"/>
          </p:cNvSpPr>
          <p:nvPr>
            <p:ph type="dt" sz="half" idx="10"/>
          </p:nvPr>
        </p:nvSpPr>
        <p:spPr>
          <a:xfrm>
            <a:off x="696913" y="332601"/>
            <a:ext cx="1051570" cy="276999"/>
          </a:xfrm>
        </p:spPr>
        <p:txBody>
          <a:bodyPr/>
          <a:lstStyle/>
          <a:p>
            <a:pPr>
              <a:defRPr/>
            </a:pPr>
            <a:r>
              <a:rPr lang="en-US" dirty="0"/>
              <a:t>08/19/2019</a:t>
            </a:r>
          </a:p>
        </p:txBody>
      </p:sp>
      <p:sp>
        <p:nvSpPr>
          <p:cNvPr id="65" name="Slide Number Placeholder 2">
            <a:extLst>
              <a:ext uri="{FF2B5EF4-FFF2-40B4-BE49-F238E27FC236}">
                <a16:creationId xmlns:a16="http://schemas.microsoft.com/office/drawing/2014/main" id="{F7B74CDA-B5F8-4A96-9D87-5E7363303D8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6" name="Footer Placeholder 4">
            <a:extLst>
              <a:ext uri="{FF2B5EF4-FFF2-40B4-BE49-F238E27FC236}">
                <a16:creationId xmlns:a16="http://schemas.microsoft.com/office/drawing/2014/main" id="{81A7C0FC-7AD8-4662-8504-4E7D7637BEA5}"/>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cxnSp>
        <p:nvCxnSpPr>
          <p:cNvPr id="3" name="Straight Connector 2">
            <a:extLst>
              <a:ext uri="{FF2B5EF4-FFF2-40B4-BE49-F238E27FC236}">
                <a16:creationId xmlns:a16="http://schemas.microsoft.com/office/drawing/2014/main" id="{D82B23DD-4435-4F41-A1B6-AB60CF15470A}"/>
              </a:ext>
            </a:extLst>
          </p:cNvPr>
          <p:cNvCxnSpPr/>
          <p:nvPr/>
        </p:nvCxnSpPr>
        <p:spPr bwMode="auto">
          <a:xfrm>
            <a:off x="1520198" y="3912651"/>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a:extLst>
              <a:ext uri="{FF2B5EF4-FFF2-40B4-BE49-F238E27FC236}">
                <a16:creationId xmlns:a16="http://schemas.microsoft.com/office/drawing/2014/main" id="{CF430FA5-4314-431C-8248-65E61FA4FFC4}"/>
              </a:ext>
            </a:extLst>
          </p:cNvPr>
          <p:cNvCxnSpPr/>
          <p:nvPr/>
        </p:nvCxnSpPr>
        <p:spPr bwMode="auto">
          <a:xfrm>
            <a:off x="1382075" y="4837858"/>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a:extLst>
              <a:ext uri="{FF2B5EF4-FFF2-40B4-BE49-F238E27FC236}">
                <a16:creationId xmlns:a16="http://schemas.microsoft.com/office/drawing/2014/main" id="{E0C39127-2EFD-457F-A2A0-30E756DAE214}"/>
              </a:ext>
            </a:extLst>
          </p:cNvPr>
          <p:cNvCxnSpPr>
            <a:cxnSpLocks/>
          </p:cNvCxnSpPr>
          <p:nvPr/>
        </p:nvCxnSpPr>
        <p:spPr bwMode="auto">
          <a:xfrm>
            <a:off x="3886200" y="4450940"/>
            <a:ext cx="5715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83145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1</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Two MLLEs establish a single block ack agreement for a TID through one block ack negotiation.</a:t>
            </a:r>
          </a:p>
          <a:p>
            <a:pPr lvl="1"/>
            <a:r>
              <a:rPr lang="en-US" dirty="0"/>
              <a:t>The established block Ack agreement allows the QoS Data frames of the TID, aggregated within the A-MPDUs, to be exchanged between the two MLLEs on any link to which the TID is mapped.</a:t>
            </a:r>
          </a:p>
          <a:p>
            <a:pPr lvl="1"/>
            <a:r>
              <a:rPr lang="en-US" dirty="0"/>
              <a:t>The QoS Data frames of the TID transmitted by a MLLE to another MLLE share the same Sequence Number space.</a:t>
            </a:r>
          </a:p>
          <a:p>
            <a:pPr lvl="1">
              <a:lnSpc>
                <a:spcPct val="80000"/>
              </a:lnSpc>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6923289" y="6475413"/>
            <a:ext cx="1620636" cy="184666"/>
          </a:xfrm>
        </p:spPr>
        <p:txBody>
          <a:bodyPr/>
          <a:lstStyle/>
          <a:p>
            <a:pPr>
              <a:defRPr/>
            </a:pPr>
            <a:r>
              <a:rPr lang="nb-NO" dirty="0"/>
              <a:t>Liwen Chu et al (Marvell)</a:t>
            </a:r>
            <a:endParaRPr lang="en-US" dirty="0"/>
          </a:p>
        </p:txBody>
      </p:sp>
    </p:spTree>
    <p:extLst>
      <p:ext uri="{BB962C8B-B14F-4D97-AF65-F5344CB8AC3E}">
        <p14:creationId xmlns:p14="http://schemas.microsoft.com/office/powerpoint/2010/main" val="19751538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349610</TotalTime>
  <Words>1059</Words>
  <Application>Microsoft Office PowerPoint</Application>
  <PresentationFormat>On-screen Show (4:3)</PresentationFormat>
  <Paragraphs>185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Garamond</vt:lpstr>
      <vt:lpstr>Times New Roman</vt:lpstr>
      <vt:lpstr>Wingdings</vt:lpstr>
      <vt:lpstr>802-11-Submission</vt:lpstr>
      <vt:lpstr>A-MPDU and BA</vt:lpstr>
      <vt:lpstr>Recap: Multiple A-MPDUs in HE MU PPDU</vt:lpstr>
      <vt:lpstr>Recap: BA Agreement Negotiation and BA Architecture</vt:lpstr>
      <vt:lpstr>BA Agreement Negotiation for Multi-link Operation</vt:lpstr>
      <vt:lpstr>Multi-link AP/STA Entity Architecture: Reuse the Current Sequence Number</vt:lpstr>
      <vt:lpstr>BAR and BA </vt:lpstr>
      <vt:lpstr>BAR and BA (Cont’d) </vt:lpstr>
      <vt:lpstr>BA Creation</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2258</cp:revision>
  <cp:lastPrinted>1998-02-10T13:28:06Z</cp:lastPrinted>
  <dcterms:created xsi:type="dcterms:W3CDTF">2007-05-21T21:00:37Z</dcterms:created>
  <dcterms:modified xsi:type="dcterms:W3CDTF">2019-11-11T00:00:50Z</dcterms:modified>
  <cp:category>Submission</cp:category>
</cp:coreProperties>
</file>