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62" r:id="rId5"/>
    <p:sldId id="269" r:id="rId6"/>
    <p:sldId id="263" r:id="rId7"/>
    <p:sldId id="266" r:id="rId8"/>
    <p:sldId id="267" r:id="rId9"/>
    <p:sldId id="272" r:id="rId10"/>
    <p:sldId id="273" r:id="rId11"/>
    <p:sldId id="270" r:id="rId12"/>
    <p:sldId id="264" r:id="rId13"/>
    <p:sldId id="27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8" autoAdjust="0"/>
    <p:restoredTop sz="94692"/>
  </p:normalViewPr>
  <p:slideViewPr>
    <p:cSldViewPr>
      <p:cViewPr varScale="1">
        <p:scale>
          <a:sx n="106" d="100"/>
          <a:sy n="106" d="100"/>
        </p:scale>
        <p:origin x="768"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幻灯片图像占位符 1"/>
          <p:cNvSpPr>
            <a:spLocks noGrp="1" noRot="1" noChangeAspect="1" noTextEdit="1"/>
          </p:cNvSpPr>
          <p:nvPr>
            <p:ph type="sldImg"/>
          </p:nvPr>
        </p:nvSpPr>
        <p:spPr>
          <a:ln/>
        </p:spPr>
      </p:sp>
      <p:sp>
        <p:nvSpPr>
          <p:cNvPr id="1126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a:latin typeface="Arial" panose="020B0604020202020204" pitchFamily="34" charset="0"/>
              </a:rPr>
              <a:t>Solution 4</a:t>
            </a:r>
            <a:r>
              <a:rPr lang="zh-CN" altLang="en-US">
                <a:latin typeface="Arial" panose="020B0604020202020204" pitchFamily="34" charset="0"/>
              </a:rPr>
              <a:t>有内容现有技术</a:t>
            </a:r>
            <a:endParaRPr lang="en-US" altLang="en-US">
              <a:latin typeface="Arial" panose="020B0604020202020204" pitchFamily="34" charset="0"/>
            </a:endParaRPr>
          </a:p>
          <a:p>
            <a:endParaRPr lang="en-US" altLang="en-US">
              <a:latin typeface="Arial" panose="020B0604020202020204" pitchFamily="34" charset="0"/>
            </a:endParaRPr>
          </a:p>
        </p:txBody>
      </p:sp>
      <p:sp>
        <p:nvSpPr>
          <p:cNvPr id="11268" name="日期占位符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48FFCB38-E2D2-456A-A224-5541E7FCAAA4}" type="datetime1">
              <a:rPr lang="zh-CN" altLang="en-US" sz="1200" smtClean="0"/>
              <a:pPr/>
              <a:t>2019/11/11</a:t>
            </a:fld>
            <a:endParaRPr lang="en-US" altLang="zh-CN" sz="1200"/>
          </a:p>
        </p:txBody>
      </p:sp>
      <p:sp>
        <p:nvSpPr>
          <p:cNvPr id="11269" name="灯片编号占位符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3721546D-6371-4430-99CE-49EAD4D68B23}" type="slidenum">
              <a:rPr lang="en-US" altLang="zh-CN" sz="1200" smtClean="0"/>
              <a:pPr/>
              <a:t>10</a:t>
            </a:fld>
            <a:endParaRPr lang="en-US" altLang="zh-CN" sz="1200"/>
          </a:p>
        </p:txBody>
      </p:sp>
    </p:spTree>
    <p:extLst>
      <p:ext uri="{BB962C8B-B14F-4D97-AF65-F5344CB8AC3E}">
        <p14:creationId xmlns:p14="http://schemas.microsoft.com/office/powerpoint/2010/main" val="1904420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9/11-19-0823-02-00be-multi-link-aggregation.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19/11-19-0773-07-00be-multi-link-operation-framework.pptx" TargetMode="External"/><Relationship Id="rId4" Type="http://schemas.openxmlformats.org/officeDocument/2006/relationships/hyperlink" Target="https://standards.ieee.org/standard/802_1AX-2014.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802.1AX Overview</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2019-11-04</a:t>
            </a:r>
            <a:endParaRPr lang="en-GB" sz="2000" b="0" dirty="0"/>
          </a:p>
        </p:txBody>
      </p:sp>
      <p:sp>
        <p:nvSpPr>
          <p:cNvPr id="6" name="Date Placeholder 3"/>
          <p:cNvSpPr>
            <a:spLocks noGrp="1"/>
          </p:cNvSpPr>
          <p:nvPr>
            <p:ph type="dt" idx="10"/>
          </p:nvPr>
        </p:nvSpPr>
        <p:spPr/>
        <p:txBody>
          <a:bodyPr/>
          <a:lstStyle/>
          <a:p>
            <a:r>
              <a:rPr lang="en-US"/>
              <a:t>November 2019</a:t>
            </a:r>
            <a:endParaRPr lang="en-GB" dirty="0"/>
          </a:p>
        </p:txBody>
      </p:sp>
      <p:sp>
        <p:nvSpPr>
          <p:cNvPr id="7" name="Footer Placeholder 4"/>
          <p:cNvSpPr>
            <a:spLocks noGrp="1"/>
          </p:cNvSpPr>
          <p:nvPr>
            <p:ph type="ftr" idx="11"/>
          </p:nvPr>
        </p:nvSpPr>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244879185"/>
              </p:ext>
            </p:extLst>
          </p:nvPr>
        </p:nvGraphicFramePr>
        <p:xfrm>
          <a:off x="998538" y="2417763"/>
          <a:ext cx="10194925" cy="2479675"/>
        </p:xfrm>
        <a:graphic>
          <a:graphicData uri="http://schemas.openxmlformats.org/presentationml/2006/ole">
            <mc:AlternateContent xmlns:mc="http://schemas.openxmlformats.org/markup-compatibility/2006">
              <mc:Choice xmlns:v="urn:schemas-microsoft-com:vml" Requires="v">
                <p:oleObj spid="_x0000_s3102" name="Document" r:id="rId4" imgW="10443130" imgH="2546109" progId="Word.Document.8">
                  <p:embed/>
                </p:oleObj>
              </mc:Choice>
              <mc:Fallback>
                <p:oleObj name="Document" r:id="rId4" imgW="10443130" imgH="2546109" progId="Word.Document.8">
                  <p:embed/>
                  <p:pic>
                    <p:nvPicPr>
                      <p:cNvPr id="0" name="Picture 3"/>
                      <p:cNvPicPr>
                        <a:picLocks noChangeAspect="1" noChangeArrowheads="1"/>
                      </p:cNvPicPr>
                      <p:nvPr/>
                    </p:nvPicPr>
                    <p:blipFill>
                      <a:blip r:embed="rId5"/>
                      <a:srcRect/>
                      <a:stretch>
                        <a:fillRect/>
                      </a:stretch>
                    </p:blipFill>
                    <p:spPr bwMode="auto">
                      <a:xfrm>
                        <a:off x="998538" y="2417763"/>
                        <a:ext cx="10194925"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zh-CN">
                <a:latin typeface="Times New Roman" panose="02020603050405020304" pitchFamily="18" charset="0"/>
              </a:rPr>
              <a:t>Explain of the architecture</a:t>
            </a:r>
            <a:endParaRPr lang="zh-CN" altLang="en-US">
              <a:latin typeface="Times New Roman" panose="02020603050405020304" pitchFamily="18" charset="0"/>
            </a:endParaRPr>
          </a:p>
        </p:txBody>
      </p:sp>
      <p:sp>
        <p:nvSpPr>
          <p:cNvPr id="2" name="Content Placeholder 1"/>
          <p:cNvSpPr>
            <a:spLocks noGrp="1"/>
          </p:cNvSpPr>
          <p:nvPr>
            <p:ph idx="1"/>
          </p:nvPr>
        </p:nvSpPr>
        <p:spPr/>
        <p:txBody>
          <a:bodyPr/>
          <a:lstStyle/>
          <a:p>
            <a:pPr marL="0" indent="0"/>
            <a:r>
              <a:rPr lang="en-US" altLang="en-US" sz="1800" b="0" i="1" dirty="0"/>
              <a:t>Distributor. </a:t>
            </a:r>
            <a:r>
              <a:rPr lang="en-US" altLang="en-US" sz="1800" b="0" dirty="0"/>
              <a:t>This block is responsible for taking frames comes from DS and submitting them for transmission on the appropriate low MAC. For flow level aggregation, the submission is based on the negotiation results between the two ML capable Device. For packet level aggregation, the submission is based on a frame distribution algorithm which is out of scope of 802.11 standard.</a:t>
            </a:r>
            <a:endParaRPr lang="en-US" altLang="en-US" sz="1800" b="0" i="1" dirty="0"/>
          </a:p>
          <a:p>
            <a:pPr marL="0" indent="0"/>
            <a:endParaRPr lang="en-US" altLang="en-US" sz="1800" b="0" dirty="0"/>
          </a:p>
          <a:p>
            <a:pPr marL="0" indent="0"/>
            <a:r>
              <a:rPr lang="en-US" altLang="en-US" sz="1800" b="0" i="1" dirty="0"/>
              <a:t>Collector. </a:t>
            </a:r>
            <a:r>
              <a:rPr lang="en-US" altLang="en-US" sz="1800" b="0" dirty="0"/>
              <a:t>This block is responsible for passing frames received from the various low MACs to the DS.</a:t>
            </a:r>
          </a:p>
          <a:p>
            <a:pPr marL="0" indent="0"/>
            <a:endParaRPr lang="en-US" altLang="en-US" sz="1800" b="0" dirty="0"/>
          </a:p>
          <a:p>
            <a:pPr marL="0" indent="0"/>
            <a:r>
              <a:rPr lang="en-US" altLang="en-US" sz="1800" b="0" i="1" dirty="0"/>
              <a:t>Controller. </a:t>
            </a:r>
            <a:r>
              <a:rPr lang="en-US" altLang="en-US" sz="1800" b="0" dirty="0"/>
              <a:t>This block is responsible for generate and process management frames. </a:t>
            </a:r>
          </a:p>
          <a:p>
            <a:pPr marL="0" indent="0"/>
            <a:endParaRPr lang="en-US" altLang="en-US" sz="1800" b="0" dirty="0"/>
          </a:p>
          <a:p>
            <a:pPr marL="0" indent="0"/>
            <a:r>
              <a:rPr lang="en-US" altLang="en-US" sz="1800" b="0" i="1" dirty="0"/>
              <a:t>Control Parser/Multiplexers. </a:t>
            </a:r>
            <a:r>
              <a:rPr lang="en-US" altLang="en-US" sz="1800" b="0" dirty="0"/>
              <a:t>On transmit, these blocks simply pass frame transmission requests from the Distributor and Controller to the appropriate low MAC. On receive, these blocks distinguish Management frames from data frames, passing the management frames to the controller, and data frames to the Collector.</a:t>
            </a:r>
            <a:endParaRPr lang="en-US" altLang="en-US" sz="1800" dirty="0"/>
          </a:p>
          <a:p>
            <a:endParaRPr lang="en-US" sz="1800" dirty="0"/>
          </a:p>
        </p:txBody>
      </p:sp>
      <p:sp>
        <p:nvSpPr>
          <p:cNvPr id="10243" name="日期占位符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964AFE3A-8E23-4973-BC28-F578D2D5845F}" type="datetime1">
              <a:rPr lang="zh-CN" altLang="en-US" sz="1000">
                <a:latin typeface="Verdana" panose="020B0604030504040204" pitchFamily="34" charset="0"/>
                <a:ea typeface="Gulim" pitchFamily="34" charset="-127"/>
              </a:rPr>
              <a:pPr/>
              <a:t>2019/11/11</a:t>
            </a:fld>
            <a:endParaRPr lang="en-US" altLang="ko-KR" sz="1000">
              <a:latin typeface="Verdana" panose="020B0604030504040204" pitchFamily="34" charset="0"/>
              <a:ea typeface="Gulim" pitchFamily="34" charset="-127"/>
            </a:endParaRPr>
          </a:p>
        </p:txBody>
      </p:sp>
    </p:spTree>
    <p:extLst>
      <p:ext uri="{BB962C8B-B14F-4D97-AF65-F5344CB8AC3E}">
        <p14:creationId xmlns:p14="http://schemas.microsoft.com/office/powerpoint/2010/main" val="807719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802.1AX provides a comprehensive description of the Link Aggregation sublayer.</a:t>
            </a:r>
          </a:p>
          <a:p>
            <a:pPr>
              <a:buFont typeface="Arial" panose="020B0604020202020204" pitchFamily="34" charset="0"/>
              <a:buChar char="•"/>
            </a:pPr>
            <a:r>
              <a:rPr lang="en-US" dirty="0"/>
              <a:t>802.1AX link aggregation sublayer seems to fit well with proposals discussed.</a:t>
            </a:r>
          </a:p>
          <a:p>
            <a:pPr>
              <a:buFont typeface="Arial" panose="020B0604020202020204" pitchFamily="34" charset="0"/>
              <a:buChar char="•"/>
            </a:pPr>
            <a:r>
              <a:rPr lang="en-US" dirty="0"/>
              <a:t>The recommendation is to make use of as many of 802.1AX components for modeling the 802.11be multi-link related work.</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29341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dirty="0">
                <a:hlinkClick r:id="rId3"/>
              </a:rPr>
              <a:t>https://mentor.ieee.org/802.11/dcn/19/11-19-0823-02-00be-multi-link-aggregation.pptx</a:t>
            </a:r>
            <a:r>
              <a:rPr lang="en-GB" dirty="0"/>
              <a:t>	 </a:t>
            </a:r>
          </a:p>
          <a:p>
            <a:pPr marL="457200" indent="-457200">
              <a:buFont typeface="+mj-lt"/>
              <a:buAutoNum type="arabicPeriod"/>
            </a:pPr>
            <a:r>
              <a:rPr lang="en-US" dirty="0"/>
              <a:t>IEEE 802.1AX-2014 IEEE Standard for Local and metropolitan area networks -- Link Aggregation - </a:t>
            </a:r>
            <a:r>
              <a:rPr lang="en-US" dirty="0">
                <a:hlinkClick r:id="rId4"/>
              </a:rPr>
              <a:t>https://standards.ieee.org/standard/802_1AX-2014.html</a:t>
            </a:r>
            <a:r>
              <a:rPr lang="en-US" dirty="0"/>
              <a:t> </a:t>
            </a:r>
            <a:endParaRPr lang="en-GB" dirty="0"/>
          </a:p>
          <a:p>
            <a:pPr marL="457200" indent="-457200">
              <a:buFont typeface="+mj-lt"/>
              <a:buAutoNum type="arabicPeriod"/>
            </a:pPr>
            <a:r>
              <a:rPr lang="en-GB" dirty="0">
                <a:hlinkClick r:id="rId5"/>
              </a:rPr>
              <a:t>https://mentor.ieee.org/802.11/dcn/19/11-19-0773-07-00be-multi-link-operation-framework.pptx</a:t>
            </a:r>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a:t>
            </a:r>
          </a:p>
        </p:txBody>
      </p:sp>
      <p:sp>
        <p:nvSpPr>
          <p:cNvPr id="3" name="Content Placeholder 2"/>
          <p:cNvSpPr>
            <a:spLocks noGrp="1"/>
          </p:cNvSpPr>
          <p:nvPr>
            <p:ph idx="1"/>
          </p:nvPr>
        </p:nvSpPr>
        <p:spPr/>
        <p:txBody>
          <a:bodyPr/>
          <a:lstStyle/>
          <a:p>
            <a:r>
              <a:rPr lang="en-US" dirty="0"/>
              <a:t>Do you agree to make use of relevant </a:t>
            </a:r>
            <a:r>
              <a:rPr lang="en-US"/>
              <a:t>802.1AX concepts </a:t>
            </a:r>
            <a:r>
              <a:rPr lang="en-US" dirty="0"/>
              <a:t>for 11be MLA discussion?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44853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t>This submission provides a short overview of 802.1AX specification.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Aggregation Goals and Objectives [1]</a:t>
            </a:r>
          </a:p>
        </p:txBody>
      </p:sp>
      <p:sp>
        <p:nvSpPr>
          <p:cNvPr id="3" name="Content Placeholder 2"/>
          <p:cNvSpPr>
            <a:spLocks noGrp="1"/>
          </p:cNvSpPr>
          <p:nvPr>
            <p:ph idx="1"/>
          </p:nvPr>
        </p:nvSpPr>
        <p:spPr>
          <a:xfrm>
            <a:off x="965200" y="1838329"/>
            <a:ext cx="10361084" cy="4113213"/>
          </a:xfrm>
        </p:spPr>
        <p:txBody>
          <a:bodyPr/>
          <a:lstStyle/>
          <a:p>
            <a:pPr>
              <a:buFont typeface="Arial" panose="020B0604020202020204" pitchFamily="34" charset="0"/>
              <a:buChar char="•"/>
            </a:pPr>
            <a:r>
              <a:rPr lang="en-US" sz="1800" dirty="0"/>
              <a:t>IEEE 802.1AX includes a long list describing the benefits of link aggregation – below is a subset of those benefits that are also mentioned in [2]</a:t>
            </a:r>
          </a:p>
          <a:p>
            <a:pPr lvl="1">
              <a:buFont typeface="Arial" panose="020B0604020202020204" pitchFamily="34" charset="0"/>
              <a:buChar char="•"/>
            </a:pPr>
            <a:r>
              <a:rPr lang="en-US" sz="1400" dirty="0"/>
              <a:t>Increased bandwidth—The capacity of multiple links is combined into one logical link.</a:t>
            </a:r>
          </a:p>
          <a:p>
            <a:pPr lvl="1">
              <a:buFont typeface="Arial" panose="020B0604020202020204" pitchFamily="34" charset="0"/>
              <a:buChar char="•"/>
            </a:pPr>
            <a:r>
              <a:rPr lang="en-US" sz="1400" dirty="0"/>
              <a:t>Linearly incremental bandwidth—Bandwidth can be increased in unit multiples as opposed to the order-of-magnitude increase available through Physical Layer technology options (10 Mb/s, 100 Mb/s, 1000 Mb/s, etc.).</a:t>
            </a:r>
          </a:p>
          <a:p>
            <a:pPr lvl="1">
              <a:buFont typeface="Arial" panose="020B0604020202020204" pitchFamily="34" charset="0"/>
              <a:buChar char="•"/>
            </a:pPr>
            <a:r>
              <a:rPr lang="en-US" sz="1400" dirty="0"/>
              <a:t>Increased availability—The failure or replacement of a single link within a LAG need not cause failure from the perspective of an Aggregator Client.</a:t>
            </a:r>
          </a:p>
          <a:p>
            <a:pPr lvl="1">
              <a:buFont typeface="Arial" panose="020B0604020202020204" pitchFamily="34" charset="0"/>
              <a:buChar char="•"/>
            </a:pPr>
            <a:r>
              <a:rPr lang="en-US" sz="1400" dirty="0"/>
              <a:t>Load sharing—Aggregator Client traffic may be distributed across multiple links.</a:t>
            </a:r>
          </a:p>
          <a:p>
            <a:pPr lvl="1">
              <a:buFont typeface="Arial" panose="020B0604020202020204" pitchFamily="34" charset="0"/>
              <a:buChar char="•"/>
            </a:pPr>
            <a:r>
              <a:rPr lang="en-US" sz="1400" dirty="0"/>
              <a:t>Automatic configuration—In the absence of manual overrides, an appropriate set of LAGs is automatically configured, and individual links are allocated to those groups. If a set of links can aggregate, they will aggregate.</a:t>
            </a:r>
          </a:p>
          <a:p>
            <a:pPr lvl="1">
              <a:buFont typeface="Arial" panose="020B0604020202020204" pitchFamily="34" charset="0"/>
              <a:buChar char="•"/>
            </a:pPr>
            <a:r>
              <a:rPr lang="en-US" sz="1400" dirty="0"/>
              <a:t>Rapid configuration and reconfiguration—In the event of changes in physical connectivity, Link Aggregation will quickly converge to a new configuration, typically on the order of milliseconds for link down events and 1 s or less for link up events.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2894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Link Aggregation and IEEE 802 Architecture [2]</a:t>
            </a:r>
          </a:p>
        </p:txBody>
      </p:sp>
      <p:sp>
        <p:nvSpPr>
          <p:cNvPr id="4" name="Date Placeholder 3"/>
          <p:cNvSpPr>
            <a:spLocks noGrp="1"/>
          </p:cNvSpPr>
          <p:nvPr>
            <p:ph type="dt" idx="10"/>
          </p:nvPr>
        </p:nvSpPr>
        <p:spPr/>
        <p:txBody>
          <a:bodyPr/>
          <a:lstStyle/>
          <a:p>
            <a:r>
              <a:rPr lang="en-US"/>
              <a:t>November 2019</a:t>
            </a:r>
            <a:endParaRPr lang="en-GB"/>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pic>
        <p:nvPicPr>
          <p:cNvPr id="7" name="Picture 6"/>
          <p:cNvPicPr>
            <a:picLocks noChangeAspect="1"/>
          </p:cNvPicPr>
          <p:nvPr/>
        </p:nvPicPr>
        <p:blipFill>
          <a:blip r:embed="rId3"/>
          <a:stretch>
            <a:fillRect/>
          </a:stretch>
        </p:blipFill>
        <p:spPr>
          <a:xfrm>
            <a:off x="1932449" y="1908178"/>
            <a:ext cx="8327101" cy="3644900"/>
          </a:xfrm>
          <a:prstGeom prst="rect">
            <a:avLst/>
          </a:prstGeom>
        </p:spPr>
      </p:pic>
      <p:sp>
        <p:nvSpPr>
          <p:cNvPr id="8" name="Oval 7"/>
          <p:cNvSpPr/>
          <p:nvPr/>
        </p:nvSpPr>
        <p:spPr bwMode="auto">
          <a:xfrm>
            <a:off x="4476757" y="3962400"/>
            <a:ext cx="5334000" cy="533400"/>
          </a:xfrm>
          <a:prstGeom prst="ellipse">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Relationship to MAC Architecture (Figure 10.1)</a:t>
            </a:r>
          </a:p>
        </p:txBody>
      </p:sp>
      <p:sp>
        <p:nvSpPr>
          <p:cNvPr id="3" name="Date Placeholder 2"/>
          <p:cNvSpPr>
            <a:spLocks noGrp="1"/>
          </p:cNvSpPr>
          <p:nvPr>
            <p:ph type="dt" idx="10"/>
          </p:nvPr>
        </p:nvSpPr>
        <p:spPr/>
        <p:txBody>
          <a:bodyPr/>
          <a:lstStyle/>
          <a:p>
            <a:r>
              <a:rPr lang="en-US"/>
              <a:t>November 2019</a:t>
            </a:r>
            <a:endParaRPr lang="en-GB"/>
          </a:p>
        </p:txBody>
      </p:sp>
      <p:sp>
        <p:nvSpPr>
          <p:cNvPr id="4" name="Footer Placeholder 3"/>
          <p:cNvSpPr>
            <a:spLocks noGrp="1"/>
          </p:cNvSpPr>
          <p:nvPr>
            <p:ph type="ftr" idx="11"/>
          </p:nvPr>
        </p:nvSpPr>
        <p:spPr/>
        <p:txBody>
          <a:bodyPr/>
          <a:lstStyle/>
          <a:p>
            <a:r>
              <a:rPr lang="en-GB"/>
              <a:t>Osama Aboul-Magd (Huawei Technologies)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a:t>
            </a:fld>
            <a:endParaRPr lang="en-GB"/>
          </a:p>
        </p:txBody>
      </p:sp>
      <p:pic>
        <p:nvPicPr>
          <p:cNvPr id="6" name="Picture 5"/>
          <p:cNvPicPr>
            <a:picLocks noChangeAspect="1"/>
          </p:cNvPicPr>
          <p:nvPr/>
        </p:nvPicPr>
        <p:blipFill>
          <a:blip r:embed="rId2"/>
          <a:stretch>
            <a:fillRect/>
          </a:stretch>
        </p:blipFill>
        <p:spPr>
          <a:xfrm>
            <a:off x="381001" y="2133601"/>
            <a:ext cx="5334000" cy="3377084"/>
          </a:xfrm>
          <a:prstGeom prst="rect">
            <a:avLst/>
          </a:prstGeom>
        </p:spPr>
      </p:pic>
      <p:sp>
        <p:nvSpPr>
          <p:cNvPr id="7" name="Rectangle 6"/>
          <p:cNvSpPr/>
          <p:nvPr/>
        </p:nvSpPr>
        <p:spPr bwMode="auto">
          <a:xfrm>
            <a:off x="685800" y="2133601"/>
            <a:ext cx="4876800" cy="3377084"/>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8" name="Picture 7"/>
          <p:cNvPicPr>
            <a:picLocks noChangeAspect="1"/>
          </p:cNvPicPr>
          <p:nvPr/>
        </p:nvPicPr>
        <p:blipFill>
          <a:blip r:embed="rId3"/>
          <a:stretch>
            <a:fillRect/>
          </a:stretch>
        </p:blipFill>
        <p:spPr>
          <a:xfrm>
            <a:off x="6488642" y="2143126"/>
            <a:ext cx="5257800" cy="3046410"/>
          </a:xfrm>
          <a:prstGeom prst="rect">
            <a:avLst/>
          </a:prstGeom>
        </p:spPr>
      </p:pic>
      <p:cxnSp>
        <p:nvCxnSpPr>
          <p:cNvPr id="10" name="Straight Connector 9"/>
          <p:cNvCxnSpPr/>
          <p:nvPr/>
        </p:nvCxnSpPr>
        <p:spPr bwMode="auto">
          <a:xfrm flipH="1" flipV="1">
            <a:off x="5562600" y="2133601"/>
            <a:ext cx="2667000" cy="2057399"/>
          </a:xfrm>
          <a:prstGeom prst="line">
            <a:avLst/>
          </a:prstGeom>
          <a:solidFill>
            <a:srgbClr val="00B8FF"/>
          </a:solidFill>
          <a:ln w="25400" cap="flat" cmpd="sng" algn="ctr">
            <a:solidFill>
              <a:schemeClr val="tx1"/>
            </a:solidFill>
            <a:prstDash val="dashDot"/>
            <a:round/>
            <a:headEnd type="none" w="med" len="med"/>
            <a:tailEnd type="none" w="med" len="med"/>
          </a:ln>
          <a:effectLst/>
        </p:spPr>
      </p:cxnSp>
      <p:cxnSp>
        <p:nvCxnSpPr>
          <p:cNvPr id="12" name="Straight Connector 11"/>
          <p:cNvCxnSpPr/>
          <p:nvPr/>
        </p:nvCxnSpPr>
        <p:spPr bwMode="auto">
          <a:xfrm flipH="1">
            <a:off x="5562600" y="4825764"/>
            <a:ext cx="2667000" cy="684921"/>
          </a:xfrm>
          <a:prstGeom prst="line">
            <a:avLst/>
          </a:prstGeom>
          <a:solidFill>
            <a:srgbClr val="00B8FF"/>
          </a:solidFill>
          <a:ln w="25400" cap="flat" cmpd="sng" algn="ctr">
            <a:solidFill>
              <a:schemeClr val="tx1"/>
            </a:solidFill>
            <a:prstDash val="dashDot"/>
            <a:round/>
            <a:headEnd type="none" w="med" len="med"/>
            <a:tailEnd type="none" w="med" len="med"/>
          </a:ln>
          <a:effectLst/>
        </p:spPr>
      </p:cxnSp>
    </p:spTree>
    <p:extLst>
      <p:ext uri="{BB962C8B-B14F-4D97-AF65-F5344CB8AC3E}">
        <p14:creationId xmlns:p14="http://schemas.microsoft.com/office/powerpoint/2010/main" val="2044412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457200"/>
            <a:ext cx="10361084" cy="1065213"/>
          </a:xfrm>
        </p:spPr>
        <p:txBody>
          <a:bodyPr/>
          <a:lstStyle/>
          <a:p>
            <a:r>
              <a:rPr lang="en-US" sz="2800" dirty="0"/>
              <a:t>Link Aggregation Sublayer Block Diagram [2]</a:t>
            </a:r>
          </a:p>
        </p:txBody>
      </p:sp>
      <p:sp>
        <p:nvSpPr>
          <p:cNvPr id="70" name="Content Placeholder 69"/>
          <p:cNvSpPr>
            <a:spLocks noGrp="1"/>
          </p:cNvSpPr>
          <p:nvPr>
            <p:ph idx="1"/>
          </p:nvPr>
        </p:nvSpPr>
        <p:spPr>
          <a:xfrm>
            <a:off x="588687" y="1440419"/>
            <a:ext cx="5121540" cy="4540877"/>
          </a:xfrm>
        </p:spPr>
        <p:txBody>
          <a:bodyPr/>
          <a:lstStyle/>
          <a:p>
            <a:r>
              <a:rPr lang="en-US" sz="900" b="0" i="1" dirty="0"/>
              <a:t>a) Frame Distribution. </a:t>
            </a:r>
            <a:r>
              <a:rPr lang="en-US" sz="900" b="0" dirty="0"/>
              <a:t>This block is responsible for taking frames submitted by the Aggregator Client</a:t>
            </a:r>
          </a:p>
          <a:p>
            <a:r>
              <a:rPr lang="en-US" sz="900" b="0" dirty="0"/>
              <a:t>and submitting them for transmission on the appropriate Aggregation Port, based on a frame</a:t>
            </a:r>
          </a:p>
          <a:p>
            <a:r>
              <a:rPr lang="en-US" sz="900" b="0" dirty="0"/>
              <a:t>distribution algorithm employed by the Frame Distributor. Frame Distribution includes a </a:t>
            </a:r>
            <a:r>
              <a:rPr lang="en-US" sz="900" b="0" i="1" dirty="0"/>
              <a:t>Frame</a:t>
            </a:r>
          </a:p>
          <a:p>
            <a:r>
              <a:rPr lang="en-US" sz="900" b="0" i="1" dirty="0"/>
              <a:t>Distributor </a:t>
            </a:r>
            <a:r>
              <a:rPr lang="en-US" sz="900" b="0" dirty="0"/>
              <a:t>and an optional </a:t>
            </a:r>
            <a:r>
              <a:rPr lang="en-US" sz="900" b="0" i="1" dirty="0"/>
              <a:t>Marker Generator/Receiver </a:t>
            </a:r>
            <a:r>
              <a:rPr lang="en-US" sz="900" b="0" dirty="0"/>
              <a:t>used for the Marker protocol</a:t>
            </a:r>
            <a:r>
              <a:rPr lang="en-US" sz="900" b="0" i="1" dirty="0"/>
              <a:t>. </a:t>
            </a:r>
            <a:r>
              <a:rPr lang="en-US" sz="900" b="0" dirty="0"/>
              <a:t>(See 6.2.4,</a:t>
            </a:r>
          </a:p>
          <a:p>
            <a:r>
              <a:rPr lang="en-US" sz="900" b="0" dirty="0"/>
              <a:t>6.2.5, and 6.5.)</a:t>
            </a:r>
          </a:p>
          <a:p>
            <a:r>
              <a:rPr lang="en-US" sz="900" b="0" dirty="0"/>
              <a:t>b) </a:t>
            </a:r>
            <a:r>
              <a:rPr lang="en-US" sz="900" b="0" i="1" dirty="0"/>
              <a:t>Frame Collection. </a:t>
            </a:r>
            <a:r>
              <a:rPr lang="en-US" sz="900" b="0" dirty="0"/>
              <a:t>This block is responsible for passing frames received from the various</a:t>
            </a:r>
          </a:p>
          <a:p>
            <a:r>
              <a:rPr lang="en-US" sz="900" b="0" dirty="0"/>
              <a:t>Aggregation Ports to the Aggregator Client. Frame Collection includes a </a:t>
            </a:r>
            <a:r>
              <a:rPr lang="en-US" sz="900" b="0" i="1" dirty="0"/>
              <a:t>Frame Collector </a:t>
            </a:r>
            <a:r>
              <a:rPr lang="en-US" sz="900" b="0" dirty="0"/>
              <a:t>and a</a:t>
            </a:r>
          </a:p>
          <a:p>
            <a:r>
              <a:rPr lang="en-US" sz="900" b="0" i="1" dirty="0"/>
              <a:t>Marker Responder, </a:t>
            </a:r>
            <a:r>
              <a:rPr lang="en-US" sz="900" b="0" dirty="0"/>
              <a:t>used for the Marker protocol</a:t>
            </a:r>
            <a:r>
              <a:rPr lang="en-US" sz="900" b="0" i="1" dirty="0"/>
              <a:t>. </a:t>
            </a:r>
            <a:r>
              <a:rPr lang="en-US" sz="900" b="0" dirty="0"/>
              <a:t>(See 6.2.3, 6.2.6, and 6.5.)</a:t>
            </a:r>
          </a:p>
          <a:p>
            <a:r>
              <a:rPr lang="en-US" sz="900" b="0" dirty="0"/>
              <a:t>c) </a:t>
            </a:r>
            <a:r>
              <a:rPr lang="en-US" sz="900" b="0" i="1" dirty="0"/>
              <a:t>Aggregator Parser/Multiplexers. </a:t>
            </a:r>
            <a:r>
              <a:rPr lang="en-US" sz="900" b="0" dirty="0"/>
              <a:t>On transmit, these blocks simply pass frame transmission requests</a:t>
            </a:r>
          </a:p>
          <a:p>
            <a:r>
              <a:rPr lang="en-US" sz="900" b="0" dirty="0"/>
              <a:t>from the Frame Distributor, Marker Generator, and/or Marker Responder to the appropriate</a:t>
            </a:r>
          </a:p>
          <a:p>
            <a:r>
              <a:rPr lang="en-US" sz="900" b="0" dirty="0"/>
              <a:t>Aggregation Port. On receive, these blocks distinguish among Marker Request, Marker Response,</a:t>
            </a:r>
          </a:p>
          <a:p>
            <a:r>
              <a:rPr lang="en-US" sz="900" b="0" dirty="0"/>
              <a:t>and MAC Protocol Data Units (MPDUs), and pass each to the appropriate entity (Marker</a:t>
            </a:r>
          </a:p>
          <a:p>
            <a:r>
              <a:rPr lang="en-US" sz="900" b="0" dirty="0"/>
              <a:t>Responder, Marker Receiver, and Frame Collector, respectively).</a:t>
            </a:r>
          </a:p>
          <a:p>
            <a:r>
              <a:rPr lang="en-US" sz="900" b="0" dirty="0"/>
              <a:t>d) </a:t>
            </a:r>
            <a:r>
              <a:rPr lang="en-US" sz="900" b="0" i="1" dirty="0"/>
              <a:t>Aggregator. </a:t>
            </a:r>
            <a:r>
              <a:rPr lang="en-US" sz="900" b="0" dirty="0"/>
              <a:t>The combination of Frame Distribution and Frame Collection, along with the</a:t>
            </a:r>
          </a:p>
          <a:p>
            <a:r>
              <a:rPr lang="en-US" sz="900" b="0" dirty="0"/>
              <a:t>Aggregator Parser/Multiplexers, is referred to as the Aggregator.</a:t>
            </a:r>
          </a:p>
          <a:p>
            <a:r>
              <a:rPr lang="en-US" sz="900" b="0" dirty="0"/>
              <a:t>e) </a:t>
            </a:r>
            <a:r>
              <a:rPr lang="en-US" sz="900" b="0" i="1" dirty="0"/>
              <a:t>Aggregation Control. </a:t>
            </a:r>
            <a:r>
              <a:rPr lang="en-US" sz="900" b="0" dirty="0"/>
              <a:t>This block is responsible for the configuration and control of Link</a:t>
            </a:r>
          </a:p>
          <a:p>
            <a:r>
              <a:rPr lang="en-US" sz="900" b="0" dirty="0"/>
              <a:t>Aggregation. It incorporates a </a:t>
            </a:r>
            <a:r>
              <a:rPr lang="en-US" sz="900" b="0" i="1" dirty="0"/>
              <a:t>Link Aggregation Control Protocol </a:t>
            </a:r>
            <a:r>
              <a:rPr lang="en-US" sz="900" b="0" dirty="0"/>
              <a:t>(LACP) that can be used for</a:t>
            </a:r>
          </a:p>
          <a:p>
            <a:r>
              <a:rPr lang="en-US" sz="900" b="0" dirty="0"/>
              <a:t>automatic communication of aggregation capabilities between Systems and automatic configuration</a:t>
            </a:r>
          </a:p>
          <a:p>
            <a:r>
              <a:rPr lang="en-US" sz="900" b="0" dirty="0"/>
              <a:t>of Link Aggregation.</a:t>
            </a:r>
          </a:p>
          <a:p>
            <a:r>
              <a:rPr lang="en-US" sz="900" b="0" dirty="0"/>
              <a:t>f) </a:t>
            </a:r>
            <a:r>
              <a:rPr lang="en-US" sz="900" b="0" i="1" dirty="0"/>
              <a:t>Control Parser/Multiplexers. </a:t>
            </a:r>
            <a:r>
              <a:rPr lang="en-US" sz="900" b="0" dirty="0"/>
              <a:t>On transmit, these blocks simply pass frame transmission requests</a:t>
            </a:r>
          </a:p>
          <a:p>
            <a:r>
              <a:rPr lang="en-US" sz="900" b="0" dirty="0"/>
              <a:t>from the Aggregator and Control entities to the appropriate Aggregation Port. On receive, these</a:t>
            </a:r>
          </a:p>
          <a:p>
            <a:r>
              <a:rPr lang="en-US" sz="900" b="0" dirty="0"/>
              <a:t>blocks distinguish Link Aggregation Control PDUs from other frames, passing the LACPDUs to the</a:t>
            </a:r>
          </a:p>
          <a:p>
            <a:r>
              <a:rPr lang="en-US" sz="900" b="0" dirty="0"/>
              <a:t>appropriate sublayer entity, and all other frames to the Aggregator</a:t>
            </a:r>
            <a:endParaRPr lang="en-US" sz="9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a:p>
        </p:txBody>
      </p:sp>
      <p:sp>
        <p:nvSpPr>
          <p:cNvPr id="8" name="Rectangle 7"/>
          <p:cNvSpPr/>
          <p:nvPr/>
        </p:nvSpPr>
        <p:spPr>
          <a:xfrm>
            <a:off x="7941733" y="3623747"/>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9355670" y="3598349"/>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0769607" y="3598349"/>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a:stCxn id="8" idx="2"/>
          </p:cNvCxnSpPr>
          <p:nvPr/>
        </p:nvCxnSpPr>
        <p:spPr>
          <a:xfrm>
            <a:off x="8398933" y="3987814"/>
            <a:ext cx="0" cy="7366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9751483" y="3959239"/>
            <a:ext cx="0" cy="7366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1161183" y="3959239"/>
            <a:ext cx="0" cy="7366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7941733" y="4726528"/>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312800" y="4692662"/>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10683868" y="4692662"/>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10039350" y="1778014"/>
            <a:ext cx="1558918" cy="895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7941733" y="1778014"/>
            <a:ext cx="1558918" cy="895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7862568" y="3621115"/>
            <a:ext cx="1072730" cy="369332"/>
          </a:xfrm>
          <a:prstGeom prst="rect">
            <a:avLst/>
          </a:prstGeom>
          <a:noFill/>
        </p:spPr>
        <p:txBody>
          <a:bodyPr wrap="none" rtlCol="0">
            <a:spAutoFit/>
          </a:bodyPr>
          <a:lstStyle/>
          <a:p>
            <a:pPr algn="ctr"/>
            <a:r>
              <a:rPr lang="en-US" sz="900" dirty="0"/>
              <a:t>Aggregator</a:t>
            </a:r>
          </a:p>
          <a:p>
            <a:pPr algn="ctr"/>
            <a:r>
              <a:rPr lang="en-US" sz="900" dirty="0"/>
              <a:t>Parser/Multiplexer</a:t>
            </a:r>
          </a:p>
        </p:txBody>
      </p:sp>
      <p:sp>
        <p:nvSpPr>
          <p:cNvPr id="20" name="TextBox 19"/>
          <p:cNvSpPr txBox="1"/>
          <p:nvPr/>
        </p:nvSpPr>
        <p:spPr>
          <a:xfrm>
            <a:off x="9276505" y="3595716"/>
            <a:ext cx="1072730" cy="369332"/>
          </a:xfrm>
          <a:prstGeom prst="rect">
            <a:avLst/>
          </a:prstGeom>
          <a:noFill/>
        </p:spPr>
        <p:txBody>
          <a:bodyPr wrap="none" rtlCol="0">
            <a:spAutoFit/>
          </a:bodyPr>
          <a:lstStyle/>
          <a:p>
            <a:pPr algn="ctr"/>
            <a:r>
              <a:rPr lang="en-US" sz="900" dirty="0"/>
              <a:t>Aggregator</a:t>
            </a:r>
          </a:p>
          <a:p>
            <a:pPr algn="ctr"/>
            <a:r>
              <a:rPr lang="en-US" sz="900" dirty="0"/>
              <a:t>Parser/Multiplexer</a:t>
            </a:r>
          </a:p>
        </p:txBody>
      </p:sp>
      <p:sp>
        <p:nvSpPr>
          <p:cNvPr id="21" name="TextBox 20"/>
          <p:cNvSpPr txBox="1"/>
          <p:nvPr/>
        </p:nvSpPr>
        <p:spPr>
          <a:xfrm>
            <a:off x="10690442" y="3595716"/>
            <a:ext cx="1072730" cy="369332"/>
          </a:xfrm>
          <a:prstGeom prst="rect">
            <a:avLst/>
          </a:prstGeom>
          <a:noFill/>
        </p:spPr>
        <p:txBody>
          <a:bodyPr wrap="none" rtlCol="0">
            <a:spAutoFit/>
          </a:bodyPr>
          <a:lstStyle/>
          <a:p>
            <a:pPr algn="ctr"/>
            <a:r>
              <a:rPr lang="en-US" sz="900" dirty="0"/>
              <a:t>Aggregator</a:t>
            </a:r>
          </a:p>
          <a:p>
            <a:pPr algn="ctr"/>
            <a:r>
              <a:rPr lang="en-US" sz="900" dirty="0"/>
              <a:t>Parser/Multiplexer</a:t>
            </a:r>
          </a:p>
        </p:txBody>
      </p:sp>
      <p:sp>
        <p:nvSpPr>
          <p:cNvPr id="22" name="TextBox 21"/>
          <p:cNvSpPr txBox="1"/>
          <p:nvPr/>
        </p:nvSpPr>
        <p:spPr>
          <a:xfrm>
            <a:off x="7862568" y="4753532"/>
            <a:ext cx="1072730" cy="369332"/>
          </a:xfrm>
          <a:prstGeom prst="rect">
            <a:avLst/>
          </a:prstGeom>
          <a:noFill/>
        </p:spPr>
        <p:txBody>
          <a:bodyPr wrap="none" rtlCol="0">
            <a:spAutoFit/>
          </a:bodyPr>
          <a:lstStyle/>
          <a:p>
            <a:pPr algn="ctr"/>
            <a:r>
              <a:rPr lang="en-US" sz="900" dirty="0"/>
              <a:t>Control</a:t>
            </a:r>
          </a:p>
          <a:p>
            <a:pPr algn="ctr"/>
            <a:r>
              <a:rPr lang="en-US" sz="900" dirty="0"/>
              <a:t>Parser/Multiplexer</a:t>
            </a:r>
          </a:p>
        </p:txBody>
      </p:sp>
      <p:sp>
        <p:nvSpPr>
          <p:cNvPr id="23" name="TextBox 22"/>
          <p:cNvSpPr txBox="1"/>
          <p:nvPr/>
        </p:nvSpPr>
        <p:spPr>
          <a:xfrm>
            <a:off x="9253751" y="4691618"/>
            <a:ext cx="1072730" cy="369332"/>
          </a:xfrm>
          <a:prstGeom prst="rect">
            <a:avLst/>
          </a:prstGeom>
          <a:noFill/>
        </p:spPr>
        <p:txBody>
          <a:bodyPr wrap="none" rtlCol="0">
            <a:spAutoFit/>
          </a:bodyPr>
          <a:lstStyle/>
          <a:p>
            <a:pPr algn="ctr"/>
            <a:r>
              <a:rPr lang="en-US" sz="900" dirty="0"/>
              <a:t>Control</a:t>
            </a:r>
          </a:p>
          <a:p>
            <a:pPr algn="ctr"/>
            <a:r>
              <a:rPr lang="en-US" sz="900" dirty="0"/>
              <a:t>Parser/Multiplexer</a:t>
            </a:r>
          </a:p>
        </p:txBody>
      </p:sp>
      <p:sp>
        <p:nvSpPr>
          <p:cNvPr id="24" name="TextBox 23"/>
          <p:cNvSpPr txBox="1"/>
          <p:nvPr/>
        </p:nvSpPr>
        <p:spPr>
          <a:xfrm>
            <a:off x="10628578" y="4691618"/>
            <a:ext cx="1072730" cy="369332"/>
          </a:xfrm>
          <a:prstGeom prst="rect">
            <a:avLst/>
          </a:prstGeom>
          <a:noFill/>
        </p:spPr>
        <p:txBody>
          <a:bodyPr wrap="none" rtlCol="0">
            <a:spAutoFit/>
          </a:bodyPr>
          <a:lstStyle/>
          <a:p>
            <a:pPr algn="ctr"/>
            <a:r>
              <a:rPr lang="en-US" sz="900" dirty="0"/>
              <a:t>Control</a:t>
            </a:r>
          </a:p>
          <a:p>
            <a:pPr algn="ctr"/>
            <a:r>
              <a:rPr lang="en-US" sz="900" dirty="0"/>
              <a:t>Parser/Multiplexer</a:t>
            </a:r>
          </a:p>
        </p:txBody>
      </p:sp>
      <p:sp>
        <p:nvSpPr>
          <p:cNvPr id="25" name="TextBox 24"/>
          <p:cNvSpPr txBox="1"/>
          <p:nvPr/>
        </p:nvSpPr>
        <p:spPr>
          <a:xfrm>
            <a:off x="10062706" y="1773793"/>
            <a:ext cx="1255472" cy="261610"/>
          </a:xfrm>
          <a:prstGeom prst="rect">
            <a:avLst/>
          </a:prstGeom>
          <a:noFill/>
        </p:spPr>
        <p:txBody>
          <a:bodyPr wrap="none" rtlCol="0">
            <a:spAutoFit/>
          </a:bodyPr>
          <a:lstStyle/>
          <a:p>
            <a:r>
              <a:rPr lang="en-US" sz="1100" dirty="0"/>
              <a:t>Frame Distribution</a:t>
            </a:r>
          </a:p>
        </p:txBody>
      </p:sp>
      <p:sp>
        <p:nvSpPr>
          <p:cNvPr id="26" name="TextBox 25"/>
          <p:cNvSpPr txBox="1"/>
          <p:nvPr/>
        </p:nvSpPr>
        <p:spPr>
          <a:xfrm>
            <a:off x="7998279" y="1791259"/>
            <a:ext cx="1149674" cy="261610"/>
          </a:xfrm>
          <a:prstGeom prst="rect">
            <a:avLst/>
          </a:prstGeom>
          <a:noFill/>
        </p:spPr>
        <p:txBody>
          <a:bodyPr wrap="none" rtlCol="0">
            <a:spAutoFit/>
          </a:bodyPr>
          <a:lstStyle/>
          <a:p>
            <a:r>
              <a:rPr lang="en-US" sz="1100" dirty="0"/>
              <a:t>Frame Collection</a:t>
            </a:r>
          </a:p>
        </p:txBody>
      </p:sp>
      <p:cxnSp>
        <p:nvCxnSpPr>
          <p:cNvPr id="27" name="Straight Arrow Connector 26"/>
          <p:cNvCxnSpPr>
            <a:endCxn id="44" idx="0"/>
          </p:cNvCxnSpPr>
          <p:nvPr/>
        </p:nvCxnSpPr>
        <p:spPr>
          <a:xfrm>
            <a:off x="8398933" y="5090595"/>
            <a:ext cx="0" cy="85300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46" idx="0"/>
          </p:cNvCxnSpPr>
          <p:nvPr/>
        </p:nvCxnSpPr>
        <p:spPr>
          <a:xfrm>
            <a:off x="9751483" y="5056729"/>
            <a:ext cx="19047" cy="8953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48" idx="0"/>
          </p:cNvCxnSpPr>
          <p:nvPr/>
        </p:nvCxnSpPr>
        <p:spPr>
          <a:xfrm>
            <a:off x="11178116" y="5056729"/>
            <a:ext cx="10801" cy="8953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0125089" y="2088347"/>
            <a:ext cx="1558918" cy="4569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10937128" y="2082347"/>
            <a:ext cx="803425" cy="430887"/>
          </a:xfrm>
          <a:prstGeom prst="rect">
            <a:avLst/>
          </a:prstGeom>
          <a:noFill/>
        </p:spPr>
        <p:txBody>
          <a:bodyPr wrap="none" rtlCol="0">
            <a:spAutoFit/>
          </a:bodyPr>
          <a:lstStyle/>
          <a:p>
            <a:pPr algn="ctr"/>
            <a:r>
              <a:rPr lang="en-US" sz="1050" dirty="0"/>
              <a:t>Frame</a:t>
            </a:r>
          </a:p>
          <a:p>
            <a:pPr algn="ctr"/>
            <a:r>
              <a:rPr lang="en-US" sz="1050" dirty="0"/>
              <a:t>Distributor</a:t>
            </a:r>
          </a:p>
        </p:txBody>
      </p:sp>
      <p:sp>
        <p:nvSpPr>
          <p:cNvPr id="32" name="TextBox 31"/>
          <p:cNvSpPr txBox="1"/>
          <p:nvPr/>
        </p:nvSpPr>
        <p:spPr>
          <a:xfrm>
            <a:off x="9937961" y="2129174"/>
            <a:ext cx="1181734" cy="400110"/>
          </a:xfrm>
          <a:prstGeom prst="rect">
            <a:avLst/>
          </a:prstGeom>
          <a:noFill/>
        </p:spPr>
        <p:txBody>
          <a:bodyPr wrap="none" rtlCol="0">
            <a:spAutoFit/>
          </a:bodyPr>
          <a:lstStyle/>
          <a:p>
            <a:r>
              <a:rPr lang="en-US" sz="1000" dirty="0"/>
              <a:t>Marker Generator/</a:t>
            </a:r>
          </a:p>
          <a:p>
            <a:r>
              <a:rPr lang="en-US" sz="1000" dirty="0"/>
              <a:t>Receiver (optional)</a:t>
            </a:r>
          </a:p>
        </p:txBody>
      </p:sp>
      <p:sp>
        <p:nvSpPr>
          <p:cNvPr id="33" name="TextBox 32"/>
          <p:cNvSpPr txBox="1"/>
          <p:nvPr/>
        </p:nvSpPr>
        <p:spPr>
          <a:xfrm>
            <a:off x="8856133" y="2100505"/>
            <a:ext cx="697627" cy="430887"/>
          </a:xfrm>
          <a:prstGeom prst="rect">
            <a:avLst/>
          </a:prstGeom>
          <a:noFill/>
          <a:ln>
            <a:solidFill>
              <a:schemeClr val="bg1"/>
            </a:solidFill>
          </a:ln>
        </p:spPr>
        <p:txBody>
          <a:bodyPr wrap="none" rtlCol="0">
            <a:spAutoFit/>
          </a:bodyPr>
          <a:lstStyle/>
          <a:p>
            <a:pPr algn="ctr"/>
            <a:r>
              <a:rPr lang="en-US" sz="1100" dirty="0"/>
              <a:t>Frame</a:t>
            </a:r>
          </a:p>
          <a:p>
            <a:pPr algn="ctr"/>
            <a:r>
              <a:rPr lang="en-US" sz="1100" dirty="0"/>
              <a:t>Collector</a:t>
            </a:r>
          </a:p>
        </p:txBody>
      </p:sp>
      <p:sp>
        <p:nvSpPr>
          <p:cNvPr id="34" name="TextBox 33"/>
          <p:cNvSpPr txBox="1"/>
          <p:nvPr/>
        </p:nvSpPr>
        <p:spPr>
          <a:xfrm>
            <a:off x="7916523" y="2100505"/>
            <a:ext cx="801822" cy="430887"/>
          </a:xfrm>
          <a:prstGeom prst="rect">
            <a:avLst/>
          </a:prstGeom>
          <a:noFill/>
          <a:ln>
            <a:solidFill>
              <a:schemeClr val="bg1"/>
            </a:solidFill>
          </a:ln>
        </p:spPr>
        <p:txBody>
          <a:bodyPr wrap="none" rtlCol="0">
            <a:spAutoFit/>
          </a:bodyPr>
          <a:lstStyle/>
          <a:p>
            <a:pPr algn="ctr"/>
            <a:r>
              <a:rPr lang="en-US" sz="1100" dirty="0"/>
              <a:t>Marker</a:t>
            </a:r>
          </a:p>
          <a:p>
            <a:pPr algn="ctr"/>
            <a:r>
              <a:rPr lang="en-US" sz="1100" dirty="0"/>
              <a:t>Responder</a:t>
            </a:r>
          </a:p>
        </p:txBody>
      </p:sp>
      <p:cxnSp>
        <p:nvCxnSpPr>
          <p:cNvPr id="35" name="Straight Connector 34"/>
          <p:cNvCxnSpPr/>
          <p:nvPr/>
        </p:nvCxnSpPr>
        <p:spPr>
          <a:xfrm>
            <a:off x="11020439" y="2082347"/>
            <a:ext cx="9525" cy="46298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10062706" y="2545334"/>
            <a:ext cx="1535562" cy="10503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8718345" y="2537309"/>
            <a:ext cx="2459771" cy="10568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V="1">
            <a:off x="9937961" y="2542701"/>
            <a:ext cx="610196" cy="105142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8229600" y="2545334"/>
            <a:ext cx="838200" cy="10487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9" idx="0"/>
          </p:cNvCxnSpPr>
          <p:nvPr/>
        </p:nvCxnSpPr>
        <p:spPr>
          <a:xfrm flipH="1" flipV="1">
            <a:off x="9276505" y="2555347"/>
            <a:ext cx="536365" cy="10430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8" idx="0"/>
          </p:cNvCxnSpPr>
          <p:nvPr/>
        </p:nvCxnSpPr>
        <p:spPr>
          <a:xfrm flipV="1">
            <a:off x="8398933" y="2551251"/>
            <a:ext cx="1855280" cy="1072496"/>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H="1" flipV="1">
            <a:off x="8553441" y="2542701"/>
            <a:ext cx="1043313" cy="104879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flipV="1">
            <a:off x="8081448" y="2537308"/>
            <a:ext cx="216745" cy="107136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7941733" y="5943600"/>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8192787" y="5970604"/>
            <a:ext cx="412292" cy="230832"/>
          </a:xfrm>
          <a:prstGeom prst="rect">
            <a:avLst/>
          </a:prstGeom>
          <a:noFill/>
        </p:spPr>
        <p:txBody>
          <a:bodyPr wrap="none" rtlCol="0">
            <a:spAutoFit/>
          </a:bodyPr>
          <a:lstStyle/>
          <a:p>
            <a:pPr algn="ctr"/>
            <a:r>
              <a:rPr lang="en-US" sz="900" dirty="0"/>
              <a:t>MAC</a:t>
            </a:r>
          </a:p>
        </p:txBody>
      </p:sp>
      <p:sp>
        <p:nvSpPr>
          <p:cNvPr id="46" name="Rectangle 45"/>
          <p:cNvSpPr/>
          <p:nvPr/>
        </p:nvSpPr>
        <p:spPr>
          <a:xfrm>
            <a:off x="9313330" y="5952061"/>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9564384" y="5979065"/>
            <a:ext cx="412292" cy="230832"/>
          </a:xfrm>
          <a:prstGeom prst="rect">
            <a:avLst/>
          </a:prstGeom>
          <a:noFill/>
        </p:spPr>
        <p:txBody>
          <a:bodyPr wrap="none" rtlCol="0">
            <a:spAutoFit/>
          </a:bodyPr>
          <a:lstStyle/>
          <a:p>
            <a:pPr algn="ctr"/>
            <a:r>
              <a:rPr lang="en-US" sz="900" dirty="0"/>
              <a:t>MAC</a:t>
            </a:r>
          </a:p>
        </p:txBody>
      </p:sp>
      <p:sp>
        <p:nvSpPr>
          <p:cNvPr id="48" name="Rectangle 47"/>
          <p:cNvSpPr/>
          <p:nvPr/>
        </p:nvSpPr>
        <p:spPr>
          <a:xfrm>
            <a:off x="10731717" y="5952061"/>
            <a:ext cx="914400" cy="364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Box 48"/>
          <p:cNvSpPr txBox="1"/>
          <p:nvPr/>
        </p:nvSpPr>
        <p:spPr>
          <a:xfrm>
            <a:off x="10982771" y="5979065"/>
            <a:ext cx="412292" cy="230832"/>
          </a:xfrm>
          <a:prstGeom prst="rect">
            <a:avLst/>
          </a:prstGeom>
          <a:noFill/>
        </p:spPr>
        <p:txBody>
          <a:bodyPr wrap="none" rtlCol="0">
            <a:spAutoFit/>
          </a:bodyPr>
          <a:lstStyle/>
          <a:p>
            <a:pPr algn="ctr"/>
            <a:r>
              <a:rPr lang="en-US" sz="900" dirty="0"/>
              <a:t>MAC</a:t>
            </a:r>
          </a:p>
        </p:txBody>
      </p:sp>
      <p:sp>
        <p:nvSpPr>
          <p:cNvPr id="50" name="Rectangle 49"/>
          <p:cNvSpPr/>
          <p:nvPr/>
        </p:nvSpPr>
        <p:spPr>
          <a:xfrm>
            <a:off x="7753350" y="1539889"/>
            <a:ext cx="4133850" cy="3819525"/>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ounded Rectangle 50"/>
          <p:cNvSpPr/>
          <p:nvPr/>
        </p:nvSpPr>
        <p:spPr>
          <a:xfrm>
            <a:off x="5968390" y="1669019"/>
            <a:ext cx="1327840" cy="2634584"/>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6071759" y="2049210"/>
            <a:ext cx="1097484" cy="352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p:cNvSpPr txBox="1"/>
          <p:nvPr/>
        </p:nvSpPr>
        <p:spPr>
          <a:xfrm>
            <a:off x="6076844" y="2015902"/>
            <a:ext cx="1138453" cy="430887"/>
          </a:xfrm>
          <a:prstGeom prst="rect">
            <a:avLst/>
          </a:prstGeom>
          <a:noFill/>
          <a:ln>
            <a:noFill/>
          </a:ln>
        </p:spPr>
        <p:txBody>
          <a:bodyPr wrap="none" rtlCol="0">
            <a:spAutoFit/>
          </a:bodyPr>
          <a:lstStyle/>
          <a:p>
            <a:pPr algn="ctr"/>
            <a:r>
              <a:rPr lang="en-US" sz="1100" dirty="0"/>
              <a:t>Link Aggregation</a:t>
            </a:r>
          </a:p>
          <a:p>
            <a:pPr algn="ctr"/>
            <a:r>
              <a:rPr lang="en-US" sz="1100" dirty="0"/>
              <a:t>Control</a:t>
            </a:r>
          </a:p>
        </p:txBody>
      </p:sp>
      <p:sp>
        <p:nvSpPr>
          <p:cNvPr id="54" name="Rectangle 53"/>
          <p:cNvSpPr/>
          <p:nvPr/>
        </p:nvSpPr>
        <p:spPr>
          <a:xfrm>
            <a:off x="6071759" y="2401635"/>
            <a:ext cx="1097484" cy="3524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6076844" y="2368327"/>
            <a:ext cx="1138453" cy="430887"/>
          </a:xfrm>
          <a:prstGeom prst="rect">
            <a:avLst/>
          </a:prstGeom>
          <a:noFill/>
          <a:ln>
            <a:noFill/>
          </a:ln>
        </p:spPr>
        <p:txBody>
          <a:bodyPr wrap="none" rtlCol="0">
            <a:spAutoFit/>
          </a:bodyPr>
          <a:lstStyle/>
          <a:p>
            <a:pPr algn="ctr"/>
            <a:r>
              <a:rPr lang="en-US" sz="1100" dirty="0"/>
              <a:t>Link Aggregation</a:t>
            </a:r>
          </a:p>
          <a:p>
            <a:pPr algn="ctr"/>
            <a:r>
              <a:rPr lang="en-US" sz="1100" dirty="0"/>
              <a:t>Control Protocol</a:t>
            </a:r>
          </a:p>
        </p:txBody>
      </p:sp>
      <p:sp>
        <p:nvSpPr>
          <p:cNvPr id="56" name="Rectangle 55"/>
          <p:cNvSpPr/>
          <p:nvPr/>
        </p:nvSpPr>
        <p:spPr>
          <a:xfrm>
            <a:off x="9355670" y="986444"/>
            <a:ext cx="1921930" cy="347729"/>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p:cNvSpPr txBox="1"/>
          <p:nvPr/>
        </p:nvSpPr>
        <p:spPr>
          <a:xfrm>
            <a:off x="9450560" y="980815"/>
            <a:ext cx="1675459" cy="338554"/>
          </a:xfrm>
          <a:prstGeom prst="rect">
            <a:avLst/>
          </a:prstGeom>
          <a:noFill/>
        </p:spPr>
        <p:txBody>
          <a:bodyPr wrap="none" rtlCol="0">
            <a:spAutoFit/>
          </a:bodyPr>
          <a:lstStyle/>
          <a:p>
            <a:r>
              <a:rPr lang="en-US" sz="1600" dirty="0">
                <a:solidFill>
                  <a:schemeClr val="tx1"/>
                </a:solidFill>
              </a:rPr>
              <a:t>Aggregator Client</a:t>
            </a:r>
          </a:p>
        </p:txBody>
      </p:sp>
      <p:cxnSp>
        <p:nvCxnSpPr>
          <p:cNvPr id="58" name="Straight Arrow Connector 57"/>
          <p:cNvCxnSpPr/>
          <p:nvPr/>
        </p:nvCxnSpPr>
        <p:spPr>
          <a:xfrm>
            <a:off x="7296230" y="2280394"/>
            <a:ext cx="457120"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flipV="1">
            <a:off x="6765946" y="2754061"/>
            <a:ext cx="6329" cy="6955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765946" y="3449651"/>
            <a:ext cx="2759054" cy="1241967"/>
          </a:xfrm>
          <a:prstGeom prst="line">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p:nvPr/>
        </p:nvCxnSpPr>
        <p:spPr>
          <a:xfrm flipV="1">
            <a:off x="6403996" y="2744536"/>
            <a:ext cx="6329" cy="69559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403996" y="3449651"/>
            <a:ext cx="1856101" cy="1254991"/>
          </a:xfrm>
          <a:prstGeom prst="line">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63" name="TextBox 62"/>
          <p:cNvSpPr txBox="1"/>
          <p:nvPr/>
        </p:nvSpPr>
        <p:spPr>
          <a:xfrm>
            <a:off x="6008677" y="3833485"/>
            <a:ext cx="888384" cy="430887"/>
          </a:xfrm>
          <a:prstGeom prst="rect">
            <a:avLst/>
          </a:prstGeom>
          <a:noFill/>
        </p:spPr>
        <p:txBody>
          <a:bodyPr wrap="none" rtlCol="0">
            <a:spAutoFit/>
          </a:bodyPr>
          <a:lstStyle/>
          <a:p>
            <a:pPr algn="ctr"/>
            <a:r>
              <a:rPr lang="en-US" sz="1100" dirty="0"/>
              <a:t>Aggregation</a:t>
            </a:r>
          </a:p>
          <a:p>
            <a:pPr algn="ctr"/>
            <a:r>
              <a:rPr lang="en-US" sz="1100" dirty="0"/>
              <a:t>Control</a:t>
            </a:r>
          </a:p>
        </p:txBody>
      </p:sp>
      <p:sp>
        <p:nvSpPr>
          <p:cNvPr id="64" name="Rectangle 63"/>
          <p:cNvSpPr/>
          <p:nvPr/>
        </p:nvSpPr>
        <p:spPr bwMode="auto">
          <a:xfrm>
            <a:off x="5867400" y="1447800"/>
            <a:ext cx="6172200" cy="4267200"/>
          </a:xfrm>
          <a:prstGeom prst="rect">
            <a:avLst/>
          </a:pr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9" name="TextBox 68"/>
          <p:cNvSpPr txBox="1"/>
          <p:nvPr/>
        </p:nvSpPr>
        <p:spPr>
          <a:xfrm>
            <a:off x="6088974" y="5071184"/>
            <a:ext cx="1315232" cy="461665"/>
          </a:xfrm>
          <a:prstGeom prst="rect">
            <a:avLst/>
          </a:prstGeom>
          <a:noFill/>
        </p:spPr>
        <p:txBody>
          <a:bodyPr wrap="none" rtlCol="0">
            <a:spAutoFit/>
          </a:bodyPr>
          <a:lstStyle/>
          <a:p>
            <a:pPr algn="ctr"/>
            <a:r>
              <a:rPr lang="en-US" sz="1200" b="1" dirty="0">
                <a:solidFill>
                  <a:schemeClr val="tx1"/>
                </a:solidFill>
              </a:rPr>
              <a:t>Link aggregation</a:t>
            </a:r>
          </a:p>
          <a:p>
            <a:pPr algn="ctr"/>
            <a:r>
              <a:rPr lang="en-US" sz="1200" b="1" dirty="0">
                <a:solidFill>
                  <a:schemeClr val="tx1"/>
                </a:solidFill>
              </a:rPr>
              <a:t>Sublayer</a:t>
            </a:r>
          </a:p>
        </p:txBody>
      </p:sp>
      <p:sp>
        <p:nvSpPr>
          <p:cNvPr id="2" name="TextBox 1"/>
          <p:cNvSpPr txBox="1"/>
          <p:nvPr/>
        </p:nvSpPr>
        <p:spPr>
          <a:xfrm>
            <a:off x="9820275" y="5020861"/>
            <a:ext cx="1184427" cy="338554"/>
          </a:xfrm>
          <a:prstGeom prst="rect">
            <a:avLst/>
          </a:prstGeom>
          <a:noFill/>
        </p:spPr>
        <p:txBody>
          <a:bodyPr wrap="none" rtlCol="0">
            <a:spAutoFit/>
          </a:bodyPr>
          <a:lstStyle/>
          <a:p>
            <a:r>
              <a:rPr lang="en-US" sz="1600" b="1" dirty="0">
                <a:solidFill>
                  <a:schemeClr val="tx1"/>
                </a:solidFill>
              </a:rPr>
              <a:t>Aggregator</a:t>
            </a:r>
          </a:p>
        </p:txBody>
      </p:sp>
      <p:sp>
        <p:nvSpPr>
          <p:cNvPr id="3" name="TextBox 2"/>
          <p:cNvSpPr txBox="1"/>
          <p:nvPr/>
        </p:nvSpPr>
        <p:spPr>
          <a:xfrm>
            <a:off x="8183054" y="2683455"/>
            <a:ext cx="663130" cy="430887"/>
          </a:xfrm>
          <a:prstGeom prst="rect">
            <a:avLst/>
          </a:prstGeom>
          <a:noFill/>
        </p:spPr>
        <p:txBody>
          <a:bodyPr wrap="none" rtlCol="0">
            <a:spAutoFit/>
          </a:bodyPr>
          <a:lstStyle/>
          <a:p>
            <a:r>
              <a:rPr lang="en-US" sz="1100" dirty="0">
                <a:solidFill>
                  <a:schemeClr val="tx1"/>
                </a:solidFill>
              </a:rPr>
              <a:t>Marker </a:t>
            </a:r>
          </a:p>
          <a:p>
            <a:pPr algn="ctr"/>
            <a:r>
              <a:rPr lang="en-US" sz="1100" dirty="0">
                <a:solidFill>
                  <a:schemeClr val="tx1"/>
                </a:solidFill>
              </a:rPr>
              <a:t>Frames</a:t>
            </a:r>
          </a:p>
        </p:txBody>
      </p:sp>
      <p:sp>
        <p:nvSpPr>
          <p:cNvPr id="65" name="TextBox 64"/>
          <p:cNvSpPr txBox="1"/>
          <p:nvPr/>
        </p:nvSpPr>
        <p:spPr>
          <a:xfrm>
            <a:off x="8804223" y="2621166"/>
            <a:ext cx="976025" cy="646331"/>
          </a:xfrm>
          <a:prstGeom prst="rect">
            <a:avLst/>
          </a:prstGeom>
          <a:noFill/>
        </p:spPr>
        <p:txBody>
          <a:bodyPr wrap="square" rtlCol="0">
            <a:spAutoFit/>
          </a:bodyPr>
          <a:lstStyle/>
          <a:p>
            <a:pPr algn="ctr"/>
            <a:r>
              <a:rPr lang="en-US" sz="1200" dirty="0">
                <a:solidFill>
                  <a:schemeClr val="tx1"/>
                </a:solidFill>
              </a:rPr>
              <a:t>Aggregator</a:t>
            </a:r>
          </a:p>
          <a:p>
            <a:pPr algn="ctr"/>
            <a:r>
              <a:rPr lang="en-US" sz="1200" dirty="0">
                <a:solidFill>
                  <a:schemeClr val="tx1"/>
                </a:solidFill>
              </a:rPr>
              <a:t>Client</a:t>
            </a:r>
          </a:p>
          <a:p>
            <a:pPr algn="ctr"/>
            <a:r>
              <a:rPr lang="en-US" sz="1200" dirty="0">
                <a:solidFill>
                  <a:schemeClr val="tx1"/>
                </a:solidFill>
              </a:rPr>
              <a:t>Frames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Link Aggregation</a:t>
            </a:r>
          </a:p>
        </p:txBody>
      </p:sp>
      <p:sp>
        <p:nvSpPr>
          <p:cNvPr id="8" name="Content Placeholder 7"/>
          <p:cNvSpPr>
            <a:spLocks noGrp="1"/>
          </p:cNvSpPr>
          <p:nvPr>
            <p:ph sz="half" idx="1"/>
          </p:nvPr>
        </p:nvSpPr>
        <p:spPr/>
        <p:txBody>
          <a:bodyPr/>
          <a:lstStyle/>
          <a:p>
            <a:pPr>
              <a:buFont typeface="Arial" panose="020B0604020202020204" pitchFamily="34" charset="0"/>
              <a:buChar char="•"/>
            </a:pPr>
            <a:r>
              <a:rPr lang="en-US" sz="1000" dirty="0"/>
              <a:t>An Aggregator Client communicates with a set of Aggregation Ports through an Aggregator, which presents a standard ISS interface to the Aggregator Client. The Aggregator binds to one or more Aggregation Ports within a System.</a:t>
            </a:r>
          </a:p>
          <a:p>
            <a:pPr>
              <a:buFont typeface="Arial" panose="020B0604020202020204" pitchFamily="34" charset="0"/>
              <a:buChar char="•"/>
            </a:pPr>
            <a:r>
              <a:rPr lang="en-US" sz="1000" dirty="0"/>
              <a:t>It is the responsibility of the Aggregator to distribute frame transmissions from the Aggregator Client to the various Aggregation Ports, and to collect received frames from the Aggregation Ports and pass them to the Aggregator Client transparently.</a:t>
            </a:r>
          </a:p>
          <a:p>
            <a:pPr>
              <a:buFont typeface="Arial" panose="020B0604020202020204" pitchFamily="34" charset="0"/>
              <a:buChar char="•"/>
            </a:pPr>
            <a:r>
              <a:rPr lang="en-US" sz="1000" dirty="0"/>
              <a:t>A System may contain multiple Aggregators, serving multiple Aggregator Clients. A given Aggregation Port will bind to (at most) a single Aggregator at any time. An Aggregator Client is served by a single Aggregator at a time.</a:t>
            </a:r>
          </a:p>
          <a:p>
            <a:pPr>
              <a:buFont typeface="Arial" panose="020B0604020202020204" pitchFamily="34" charset="0"/>
              <a:buChar char="•"/>
            </a:pPr>
            <a:r>
              <a:rPr lang="en-US" sz="1000" dirty="0"/>
              <a:t>The binding of Aggregation Ports to Aggregators within a System is managed by the Link Aggregation Control function for that System, which is responsible for determining which links may be aggregated, aggregating them, binding the Aggregation Ports within the System to an appropriate Aggregator, and monitoring conditions to determine when a change in aggregation is needed.</a:t>
            </a:r>
          </a:p>
          <a:p>
            <a:pPr>
              <a:buFont typeface="Arial" panose="020B0604020202020204" pitchFamily="34" charset="0"/>
              <a:buChar char="•"/>
            </a:pPr>
            <a:r>
              <a:rPr lang="en-US" sz="1000" u="sng" dirty="0"/>
              <a:t>Frame ordering </a:t>
            </a:r>
            <a:r>
              <a:rPr lang="en-US" sz="1000" dirty="0"/>
              <a:t>has to be maintained for certain sequences of frame exchanges between Aggregator Clients (known as conversations, see Clause 3). The Frame Distributor ensures that all frames of a given conversation are passed to a single Aggregation Port. For any given Aggregation Port, the Frame Collector is required to pass frames to the Aggregator Client in the order that they are received from that Aggregation Port. The Frame Collector is otherwise free to select frames received from the Aggregation Ports in any order. Since there are no means for frames to be </a:t>
            </a:r>
            <a:r>
              <a:rPr lang="en-US" sz="1000" dirty="0" err="1"/>
              <a:t>misordered</a:t>
            </a:r>
            <a:r>
              <a:rPr lang="en-US" sz="1000" dirty="0"/>
              <a:t> on a single link, this guarantees that frame ordering is maintained for any conversation.</a:t>
            </a:r>
          </a:p>
          <a:p>
            <a:pPr>
              <a:buFont typeface="Arial" panose="020B0604020202020204" pitchFamily="34" charset="0"/>
              <a:buChar char="•"/>
            </a:pPr>
            <a:r>
              <a:rPr lang="en-US" sz="1000" dirty="0"/>
              <a:t>g</a:t>
            </a:r>
          </a:p>
        </p:txBody>
      </p:sp>
      <p:sp>
        <p:nvSpPr>
          <p:cNvPr id="9" name="Content Placeholder 8"/>
          <p:cNvSpPr>
            <a:spLocks noGrp="1"/>
          </p:cNvSpPr>
          <p:nvPr>
            <p:ph sz="half" idx="2"/>
          </p:nvPr>
        </p:nvSpPr>
        <p:spPr>
          <a:xfrm>
            <a:off x="6195484" y="1981201"/>
            <a:ext cx="5080000" cy="3124199"/>
          </a:xfrm>
        </p:spPr>
        <p:txBody>
          <a:bodyPr/>
          <a:lstStyle/>
          <a:p>
            <a:pPr marL="457200" indent="-457200">
              <a:buFont typeface="Arial" panose="020B0604020202020204" pitchFamily="34" charset="0"/>
              <a:buChar char="•"/>
            </a:pPr>
            <a:r>
              <a:rPr lang="en-US" sz="1000" dirty="0"/>
              <a:t>This standard does not impose any particular distribution algorithm on the Frame Distributor. Whatever algorithm is used should be appropriate for the Aggregator Client being supported.</a:t>
            </a:r>
          </a:p>
          <a:p>
            <a:pPr marL="457200" indent="-457200">
              <a:buFont typeface="Arial" panose="020B0604020202020204" pitchFamily="34" charset="0"/>
              <a:buChar char="•"/>
            </a:pPr>
            <a:r>
              <a:rPr lang="en-US" sz="1000" u="sng" dirty="0"/>
              <a:t>Each Aggregation Port is assigned a MAC </a:t>
            </a:r>
            <a:r>
              <a:rPr lang="en-US" sz="1000" dirty="0"/>
              <a:t>address, unique over the LAG and the IEEE 802.1Q Bridged LAN (if any) to which the LAG is connected. This MAC address is used as the source address (SA) for frame exchanges that are initiated by entities within the Link Aggregation sublayer itself (i.e., LACP and Marker protocol exchanges).  NOTE—The LACP and Marker protocols use a multicast destination address (DA) for all exchanges, and do not impose any requirement for an Aggregation Port to recognize more than one unicast address on received frames.</a:t>
            </a:r>
          </a:p>
          <a:p>
            <a:pPr marL="457200" indent="-457200">
              <a:buFont typeface="Arial" panose="020B0604020202020204" pitchFamily="34" charset="0"/>
              <a:buChar char="•"/>
            </a:pPr>
            <a:r>
              <a:rPr lang="en-US" sz="1000" u="sng" dirty="0"/>
              <a:t>Each Aggregator is assigned a MAC address</a:t>
            </a:r>
            <a:r>
              <a:rPr lang="en-US" sz="1000" dirty="0"/>
              <a:t>, unique over the LAG and the IEEE 802.1Q Bridged LAN (if any) to which the LAG is connected; this address is used as the MAC address of the aggregation from the perspective of the Aggregator Client, both as a SA for transmitted frames and as the destination address (DA) for received frames. The MAC address of the Aggregator may be one of the MAC addresses of an Aggregation Port in the associated LAG (see 6.2.11).</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1" name="TextBox 10"/>
          <p:cNvSpPr txBox="1"/>
          <p:nvPr/>
        </p:nvSpPr>
        <p:spPr>
          <a:xfrm>
            <a:off x="6400800" y="5410200"/>
            <a:ext cx="5486400" cy="600164"/>
          </a:xfrm>
          <a:prstGeom prst="rect">
            <a:avLst/>
          </a:prstGeom>
          <a:noFill/>
        </p:spPr>
        <p:txBody>
          <a:bodyPr wrap="square" rtlCol="0">
            <a:spAutoFit/>
          </a:bodyPr>
          <a:lstStyle/>
          <a:p>
            <a:r>
              <a:rPr lang="en-US" sz="1100" dirty="0">
                <a:solidFill>
                  <a:srgbClr val="7030A0"/>
                </a:solidFill>
              </a:rPr>
              <a:t>conversation: A set of frames transmitted from one end station to another, where all of the frames form an ordered sequence, and where the communicating end stations require the ordering to be maintained among the set of frames exchanged.</a:t>
            </a:r>
          </a:p>
        </p:txBody>
      </p:sp>
    </p:spTree>
    <p:extLst>
      <p:ext uri="{BB962C8B-B14F-4D97-AF65-F5344CB8AC3E}">
        <p14:creationId xmlns:p14="http://schemas.microsoft.com/office/powerpoint/2010/main" val="887221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Link Aggregation Proposals in 802.11be [1,3]</a:t>
            </a:r>
          </a:p>
        </p:txBody>
      </p:sp>
      <p:sp>
        <p:nvSpPr>
          <p:cNvPr id="8" name="Content Placeholder 7"/>
          <p:cNvSpPr>
            <a:spLocks noGrp="1"/>
          </p:cNvSpPr>
          <p:nvPr>
            <p:ph idx="1"/>
          </p:nvPr>
        </p:nvSpPr>
        <p:spPr>
          <a:xfrm>
            <a:off x="1028700" y="1722439"/>
            <a:ext cx="10361084" cy="4113213"/>
          </a:xfrm>
        </p:spPr>
        <p:txBody>
          <a:bodyPr/>
          <a:lstStyle/>
          <a:p>
            <a:pPr>
              <a:buFont typeface="Arial" panose="020B0604020202020204" pitchFamily="34" charset="0"/>
              <a:buChar char="•"/>
            </a:pPr>
            <a:r>
              <a:rPr lang="en-US" dirty="0"/>
              <a:t>Proposals discussed in 11be introduces Multi-Link Logical Entity</a:t>
            </a:r>
          </a:p>
          <a:p>
            <a:pPr marL="800100" lvl="1" indent="-342900">
              <a:buFont typeface="Arial" panose="020B0604020202020204" pitchFamily="34" charset="0"/>
              <a:buChar char="•"/>
            </a:pPr>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marL="1200150" lvl="2" indent="-342900">
              <a:buFont typeface="Arial" panose="020B0604020202020204" pitchFamily="34" charset="0"/>
              <a:buChar char="•"/>
            </a:pPr>
            <a:r>
              <a:rPr lang="en-US" dirty="0"/>
              <a:t>NOTE –A Multi-link logical entity allows STAs affiliated with the multi-link logical entity to have the same MAC address</a:t>
            </a:r>
          </a:p>
          <a:p>
            <a:pPr marL="1200150" lvl="2" indent="-342900">
              <a:buFont typeface="Arial" panose="020B0604020202020204" pitchFamily="34" charset="0"/>
              <a:buChar char="•"/>
            </a:pPr>
            <a:r>
              <a:rPr lang="en-US" dirty="0"/>
              <a:t>NOTE – The exact name can be changed</a:t>
            </a:r>
          </a:p>
          <a:p>
            <a:pPr marL="400050">
              <a:buFont typeface="Arial" panose="020B0604020202020204" pitchFamily="34" charset="0"/>
              <a:buChar char="•"/>
            </a:pPr>
            <a:r>
              <a:rPr lang="en-US" dirty="0"/>
              <a:t>	MLLE construct seems to be equivalent </a:t>
            </a:r>
          </a:p>
          <a:p>
            <a:pPr marL="457200" indent="0"/>
            <a:r>
              <a:rPr lang="en-US" dirty="0"/>
              <a:t>to 802.1AX Aggregator (minus </a:t>
            </a:r>
          </a:p>
          <a:p>
            <a:pPr marL="457200" indent="0"/>
            <a:r>
              <a:rPr lang="en-US" dirty="0"/>
              <a:t>the many details).</a:t>
            </a:r>
          </a:p>
          <a:p>
            <a:pPr marL="57150" indent="0">
              <a:buFont typeface="Arial" panose="020B0604020202020204" pitchFamily="34" charset="0"/>
              <a:buChar char="•"/>
            </a:pPr>
            <a:r>
              <a:rPr lang="en-US" dirty="0"/>
              <a:t>    STA construct was used to substantiate the </a:t>
            </a:r>
          </a:p>
          <a:p>
            <a:pPr marL="57150" indent="0"/>
            <a:r>
              <a:rPr lang="en-US" dirty="0"/>
              <a:t>      PHY/MAC layer</a:t>
            </a:r>
          </a:p>
          <a:p>
            <a:pPr marL="400050">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6" name="Footer Placeholder 5"/>
          <p:cNvSpPr>
            <a:spLocks noGrp="1"/>
          </p:cNvSpPr>
          <p:nvPr>
            <p:ph type="ftr" idx="14"/>
          </p:nvPr>
        </p:nvSpPr>
        <p:spPr/>
        <p:txBody>
          <a:bodyPr/>
          <a:lstStyle/>
          <a:p>
            <a:r>
              <a:rPr lang="en-GB"/>
              <a:t>Osama Aboul-Magd (Huawei Technologies)</a:t>
            </a:r>
          </a:p>
        </p:txBody>
      </p:sp>
      <p:sp>
        <p:nvSpPr>
          <p:cNvPr id="5" name="Date Placeholder 4"/>
          <p:cNvSpPr>
            <a:spLocks noGrp="1"/>
          </p:cNvSpPr>
          <p:nvPr>
            <p:ph type="dt" idx="15"/>
          </p:nvPr>
        </p:nvSpPr>
        <p:spPr/>
        <p:txBody>
          <a:bodyPr/>
          <a:lstStyle/>
          <a:p>
            <a:r>
              <a:rPr lang="en-US"/>
              <a:t>November 2019</a:t>
            </a:r>
            <a:endParaRPr lang="en-GB"/>
          </a:p>
        </p:txBody>
      </p:sp>
      <p:pic>
        <p:nvPicPr>
          <p:cNvPr id="9" name="Picture 8"/>
          <p:cNvPicPr>
            <a:picLocks noChangeAspect="1"/>
          </p:cNvPicPr>
          <p:nvPr/>
        </p:nvPicPr>
        <p:blipFill>
          <a:blip r:embed="rId2"/>
          <a:stretch>
            <a:fillRect/>
          </a:stretch>
        </p:blipFill>
        <p:spPr>
          <a:xfrm>
            <a:off x="6934200" y="3459958"/>
            <a:ext cx="4783758" cy="2812254"/>
          </a:xfrm>
          <a:prstGeom prst="rect">
            <a:avLst/>
          </a:prstGeom>
        </p:spPr>
      </p:pic>
    </p:spTree>
    <p:extLst>
      <p:ext uri="{BB962C8B-B14F-4D97-AF65-F5344CB8AC3E}">
        <p14:creationId xmlns:p14="http://schemas.microsoft.com/office/powerpoint/2010/main" val="2265367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1" y="457200"/>
            <a:ext cx="10361084" cy="1065213"/>
          </a:xfrm>
        </p:spPr>
        <p:txBody>
          <a:bodyPr/>
          <a:lstStyle/>
          <a:p>
            <a:pPr eaLnBrk="1" hangingPunct="1"/>
            <a:r>
              <a:rPr lang="en-US" altLang="zh-CN" dirty="0">
                <a:latin typeface="Times New Roman" panose="02020603050405020304" pitchFamily="18" charset="0"/>
              </a:rPr>
              <a:t>Example of ML Architecture</a:t>
            </a:r>
            <a:endParaRPr lang="zh-CN" altLang="en-US" dirty="0">
              <a:latin typeface="Times New Roman" panose="02020603050405020304" pitchFamily="18" charset="0"/>
            </a:endParaRPr>
          </a:p>
        </p:txBody>
      </p:sp>
      <p:sp>
        <p:nvSpPr>
          <p:cNvPr id="9219" name="Rectangle 3"/>
          <p:cNvSpPr>
            <a:spLocks noGrp="1" noChangeArrowheads="1"/>
          </p:cNvSpPr>
          <p:nvPr>
            <p:ph idx="1"/>
          </p:nvPr>
        </p:nvSpPr>
        <p:spPr>
          <a:xfrm>
            <a:off x="1703389" y="1360487"/>
            <a:ext cx="8785225" cy="619125"/>
          </a:xfrm>
        </p:spPr>
        <p:txBody>
          <a:bodyPr/>
          <a:lstStyle/>
          <a:p>
            <a:r>
              <a:rPr lang="en-US" altLang="zh-CN"/>
              <a:t>Architecture</a:t>
            </a:r>
          </a:p>
        </p:txBody>
      </p:sp>
      <p:sp>
        <p:nvSpPr>
          <p:cNvPr id="9220" name="日期占位符 3"/>
          <p:cNvSpPr>
            <a:spLocks noGrp="1"/>
          </p:cNvSpPr>
          <p:nvPr>
            <p:ph type="dt" sz="quarter" idx="4294967295"/>
          </p:nvPr>
        </p:nvSpPr>
        <p:spPr>
          <a:xfrm>
            <a:off x="7453314" y="6400801"/>
            <a:ext cx="1057275" cy="1101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fld id="{575AD974-526B-4247-846B-7259AF1FB7CE}" type="datetime1">
              <a:rPr lang="zh-CN" altLang="en-US" sz="1000">
                <a:latin typeface="Verdana" panose="020B0604030504040204" pitchFamily="34" charset="0"/>
                <a:ea typeface="Gulim" pitchFamily="34" charset="-127"/>
              </a:rPr>
              <a:pPr/>
              <a:t>2019/11/11</a:t>
            </a:fld>
            <a:endParaRPr lang="en-US" altLang="ko-KR" sz="1000">
              <a:latin typeface="Verdana" panose="020B0604030504040204" pitchFamily="34" charset="0"/>
              <a:ea typeface="Gulim" pitchFamily="34" charset="-127"/>
            </a:endParaRPr>
          </a:p>
        </p:txBody>
      </p:sp>
      <p:sp>
        <p:nvSpPr>
          <p:cNvPr id="2" name="矩形 1"/>
          <p:cNvSpPr/>
          <p:nvPr/>
        </p:nvSpPr>
        <p:spPr>
          <a:xfrm>
            <a:off x="2747964" y="2295524"/>
            <a:ext cx="6696075" cy="31686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2" name="文本框 2"/>
          <p:cNvSpPr txBox="1">
            <a:spLocks noChangeArrowheads="1"/>
          </p:cNvSpPr>
          <p:nvPr/>
        </p:nvSpPr>
        <p:spPr bwMode="auto">
          <a:xfrm>
            <a:off x="2746376" y="4959350"/>
            <a:ext cx="14462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200"/>
              <a:t>Multi-link </a:t>
            </a:r>
          </a:p>
          <a:p>
            <a:r>
              <a:rPr lang="en-US" altLang="en-US" sz="1200"/>
              <a:t>High MAC</a:t>
            </a:r>
          </a:p>
        </p:txBody>
      </p:sp>
      <p:sp>
        <p:nvSpPr>
          <p:cNvPr id="7" name="矩形 6"/>
          <p:cNvSpPr/>
          <p:nvPr/>
        </p:nvSpPr>
        <p:spPr>
          <a:xfrm>
            <a:off x="7783513" y="2511424"/>
            <a:ext cx="1441450" cy="8556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4" name="文本框 3"/>
          <p:cNvSpPr txBox="1">
            <a:spLocks noChangeArrowheads="1"/>
          </p:cNvSpPr>
          <p:nvPr/>
        </p:nvSpPr>
        <p:spPr bwMode="auto">
          <a:xfrm>
            <a:off x="7874000" y="2740024"/>
            <a:ext cx="13541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Distributor</a:t>
            </a:r>
          </a:p>
        </p:txBody>
      </p:sp>
      <p:sp>
        <p:nvSpPr>
          <p:cNvPr id="9" name="矩形 8"/>
          <p:cNvSpPr/>
          <p:nvPr/>
        </p:nvSpPr>
        <p:spPr>
          <a:xfrm>
            <a:off x="5668963" y="2511424"/>
            <a:ext cx="1439862" cy="8556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6" name="文本框 9"/>
          <p:cNvSpPr txBox="1">
            <a:spLocks noChangeArrowheads="1"/>
          </p:cNvSpPr>
          <p:nvPr/>
        </p:nvSpPr>
        <p:spPr bwMode="auto">
          <a:xfrm>
            <a:off x="5757864" y="2740024"/>
            <a:ext cx="11969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Collector</a:t>
            </a:r>
          </a:p>
        </p:txBody>
      </p:sp>
      <p:sp>
        <p:nvSpPr>
          <p:cNvPr id="11" name="矩形 10"/>
          <p:cNvSpPr/>
          <p:nvPr/>
        </p:nvSpPr>
        <p:spPr>
          <a:xfrm>
            <a:off x="3184526" y="2511424"/>
            <a:ext cx="1439863" cy="85566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28" name="文本框 11"/>
          <p:cNvSpPr txBox="1">
            <a:spLocks noChangeArrowheads="1"/>
          </p:cNvSpPr>
          <p:nvPr/>
        </p:nvSpPr>
        <p:spPr bwMode="auto">
          <a:xfrm>
            <a:off x="3275014" y="2740024"/>
            <a:ext cx="12969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Controller</a:t>
            </a:r>
          </a:p>
        </p:txBody>
      </p:sp>
      <p:cxnSp>
        <p:nvCxnSpPr>
          <p:cNvPr id="6" name="直接箭头连接符 5"/>
          <p:cNvCxnSpPr/>
          <p:nvPr/>
        </p:nvCxnSpPr>
        <p:spPr>
          <a:xfrm>
            <a:off x="8543925" y="1863724"/>
            <a:ext cx="0" cy="647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4481514" y="5895975"/>
            <a:ext cx="935037"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9231" name="文本框 15"/>
          <p:cNvSpPr txBox="1">
            <a:spLocks noChangeArrowheads="1"/>
          </p:cNvSpPr>
          <p:nvPr/>
        </p:nvSpPr>
        <p:spPr bwMode="auto">
          <a:xfrm>
            <a:off x="4479926" y="5876925"/>
            <a:ext cx="733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400"/>
              <a:t>Low </a:t>
            </a:r>
          </a:p>
          <a:p>
            <a:r>
              <a:rPr lang="en-US" altLang="en-US" sz="1400"/>
              <a:t>MAC 1</a:t>
            </a:r>
          </a:p>
        </p:txBody>
      </p:sp>
      <p:sp>
        <p:nvSpPr>
          <p:cNvPr id="17" name="矩形 16"/>
          <p:cNvSpPr/>
          <p:nvPr/>
        </p:nvSpPr>
        <p:spPr>
          <a:xfrm>
            <a:off x="6240464" y="5903911"/>
            <a:ext cx="935037" cy="4508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9233" name="文本框 17"/>
          <p:cNvSpPr txBox="1">
            <a:spLocks noChangeArrowheads="1"/>
          </p:cNvSpPr>
          <p:nvPr/>
        </p:nvSpPr>
        <p:spPr bwMode="auto">
          <a:xfrm>
            <a:off x="6240464" y="5876925"/>
            <a:ext cx="733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400"/>
              <a:t>Low </a:t>
            </a:r>
          </a:p>
          <a:p>
            <a:r>
              <a:rPr lang="en-US" altLang="en-US" sz="1400"/>
              <a:t>MAC 2</a:t>
            </a:r>
          </a:p>
        </p:txBody>
      </p:sp>
      <p:sp>
        <p:nvSpPr>
          <p:cNvPr id="19" name="矩形 18"/>
          <p:cNvSpPr/>
          <p:nvPr/>
        </p:nvSpPr>
        <p:spPr>
          <a:xfrm>
            <a:off x="7896226" y="5895975"/>
            <a:ext cx="936625"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9235" name="文本框 19"/>
          <p:cNvSpPr txBox="1">
            <a:spLocks noChangeArrowheads="1"/>
          </p:cNvSpPr>
          <p:nvPr/>
        </p:nvSpPr>
        <p:spPr bwMode="auto">
          <a:xfrm>
            <a:off x="7896226" y="5876925"/>
            <a:ext cx="7334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sz="1400"/>
              <a:t>Low </a:t>
            </a:r>
          </a:p>
          <a:p>
            <a:r>
              <a:rPr lang="en-US" altLang="en-US" sz="1400"/>
              <a:t>MAC n</a:t>
            </a:r>
          </a:p>
        </p:txBody>
      </p:sp>
      <p:cxnSp>
        <p:nvCxnSpPr>
          <p:cNvPr id="21" name="直接箭头连接符 20"/>
          <p:cNvCxnSpPr/>
          <p:nvPr/>
        </p:nvCxnSpPr>
        <p:spPr>
          <a:xfrm flipH="1" flipV="1">
            <a:off x="6383339" y="1863724"/>
            <a:ext cx="9525" cy="647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矩形 23"/>
          <p:cNvSpPr/>
          <p:nvPr/>
        </p:nvSpPr>
        <p:spPr>
          <a:xfrm>
            <a:off x="5735638" y="1431925"/>
            <a:ext cx="3257550"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38" name="文本框 24"/>
          <p:cNvSpPr txBox="1">
            <a:spLocks noChangeArrowheads="1"/>
          </p:cNvSpPr>
          <p:nvPr/>
        </p:nvSpPr>
        <p:spPr bwMode="auto">
          <a:xfrm>
            <a:off x="7067551" y="1470024"/>
            <a:ext cx="5429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DS</a:t>
            </a:r>
          </a:p>
        </p:txBody>
      </p:sp>
      <p:cxnSp>
        <p:nvCxnSpPr>
          <p:cNvPr id="27" name="直接箭头连接符 26"/>
          <p:cNvCxnSpPr/>
          <p:nvPr/>
        </p:nvCxnSpPr>
        <p:spPr>
          <a:xfrm flipH="1" flipV="1">
            <a:off x="4940301" y="5253036"/>
            <a:ext cx="9525" cy="6477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4303714" y="4795836"/>
            <a:ext cx="1296987" cy="45243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41" name="文本框 28"/>
          <p:cNvSpPr txBox="1">
            <a:spLocks noChangeArrowheads="1"/>
          </p:cNvSpPr>
          <p:nvPr/>
        </p:nvSpPr>
        <p:spPr bwMode="auto">
          <a:xfrm>
            <a:off x="4224338" y="4776787"/>
            <a:ext cx="14208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a:r>
              <a:rPr lang="en-US" altLang="en-US" sz="1200"/>
              <a:t>Control </a:t>
            </a:r>
          </a:p>
          <a:p>
            <a:pPr algn="ctr"/>
            <a:r>
              <a:rPr lang="en-US" altLang="en-US" sz="1200"/>
              <a:t>Parser/Multiplexer</a:t>
            </a:r>
          </a:p>
        </p:txBody>
      </p:sp>
      <p:cxnSp>
        <p:nvCxnSpPr>
          <p:cNvPr id="30" name="直接箭头连接符 29"/>
          <p:cNvCxnSpPr/>
          <p:nvPr/>
        </p:nvCxnSpPr>
        <p:spPr>
          <a:xfrm flipH="1" flipV="1">
            <a:off x="6669089" y="5248274"/>
            <a:ext cx="7937" cy="6477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矩形 30"/>
          <p:cNvSpPr/>
          <p:nvPr/>
        </p:nvSpPr>
        <p:spPr>
          <a:xfrm>
            <a:off x="6032500" y="4791075"/>
            <a:ext cx="1295400" cy="45243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44" name="文本框 31"/>
          <p:cNvSpPr txBox="1">
            <a:spLocks noChangeArrowheads="1"/>
          </p:cNvSpPr>
          <p:nvPr/>
        </p:nvSpPr>
        <p:spPr bwMode="auto">
          <a:xfrm>
            <a:off x="5951538" y="4772024"/>
            <a:ext cx="142081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a:r>
              <a:rPr lang="en-US" altLang="en-US" sz="1200"/>
              <a:t>Control </a:t>
            </a:r>
          </a:p>
          <a:p>
            <a:pPr algn="ctr"/>
            <a:r>
              <a:rPr lang="en-US" altLang="en-US" sz="1200"/>
              <a:t>Parser/Multiplexer</a:t>
            </a:r>
          </a:p>
        </p:txBody>
      </p:sp>
      <p:cxnSp>
        <p:nvCxnSpPr>
          <p:cNvPr id="33" name="直接箭头连接符 32"/>
          <p:cNvCxnSpPr/>
          <p:nvPr/>
        </p:nvCxnSpPr>
        <p:spPr>
          <a:xfrm flipH="1" flipV="1">
            <a:off x="8343901" y="5219700"/>
            <a:ext cx="9525" cy="649287"/>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7707314" y="4764086"/>
            <a:ext cx="1296987" cy="45085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247" name="文本框 34"/>
          <p:cNvSpPr txBox="1">
            <a:spLocks noChangeArrowheads="1"/>
          </p:cNvSpPr>
          <p:nvPr/>
        </p:nvSpPr>
        <p:spPr bwMode="auto">
          <a:xfrm>
            <a:off x="7627938" y="4745037"/>
            <a:ext cx="14208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pPr algn="ctr"/>
            <a:r>
              <a:rPr lang="en-US" altLang="en-US" sz="1200"/>
              <a:t>Control </a:t>
            </a:r>
          </a:p>
          <a:p>
            <a:pPr algn="ctr"/>
            <a:r>
              <a:rPr lang="en-US" altLang="en-US" sz="1200"/>
              <a:t>Parser/Multiplexer</a:t>
            </a:r>
          </a:p>
        </p:txBody>
      </p:sp>
      <p:cxnSp>
        <p:nvCxnSpPr>
          <p:cNvPr id="36" name="直接箭头连接符 35"/>
          <p:cNvCxnSpPr/>
          <p:nvPr/>
        </p:nvCxnSpPr>
        <p:spPr>
          <a:xfrm flipH="1">
            <a:off x="5156201" y="3382962"/>
            <a:ext cx="2886075" cy="140176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接箭头连接符 37"/>
          <p:cNvCxnSpPr>
            <a:stCxn id="7" idx="2"/>
          </p:cNvCxnSpPr>
          <p:nvPr/>
        </p:nvCxnSpPr>
        <p:spPr>
          <a:xfrm flipH="1">
            <a:off x="7067550" y="3367086"/>
            <a:ext cx="1436688" cy="14049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p:nvPr/>
        </p:nvCxnSpPr>
        <p:spPr>
          <a:xfrm flipH="1">
            <a:off x="8742363" y="3382962"/>
            <a:ext cx="82550" cy="13811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直接箭头连接符 41"/>
          <p:cNvCxnSpPr/>
          <p:nvPr/>
        </p:nvCxnSpPr>
        <p:spPr>
          <a:xfrm flipV="1">
            <a:off x="4886326" y="3349625"/>
            <a:ext cx="1427163" cy="14239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接箭头连接符 43"/>
          <p:cNvCxnSpPr/>
          <p:nvPr/>
        </p:nvCxnSpPr>
        <p:spPr>
          <a:xfrm flipH="1" flipV="1">
            <a:off x="3503613" y="3349624"/>
            <a:ext cx="1035050" cy="144145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p:cNvCxnSpPr/>
          <p:nvPr/>
        </p:nvCxnSpPr>
        <p:spPr>
          <a:xfrm>
            <a:off x="4621214" y="2944811"/>
            <a:ext cx="827087"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9" name="矩形 48"/>
          <p:cNvSpPr/>
          <p:nvPr/>
        </p:nvSpPr>
        <p:spPr>
          <a:xfrm>
            <a:off x="5457826" y="2408236"/>
            <a:ext cx="3878263" cy="1176338"/>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9" name="直接箭头连接符 58"/>
          <p:cNvCxnSpPr/>
          <p:nvPr/>
        </p:nvCxnSpPr>
        <p:spPr>
          <a:xfrm flipH="1" flipV="1">
            <a:off x="3878264" y="3362324"/>
            <a:ext cx="2452687" cy="140970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直接箭头连接符 60"/>
          <p:cNvCxnSpPr/>
          <p:nvPr/>
        </p:nvCxnSpPr>
        <p:spPr>
          <a:xfrm flipH="1" flipV="1">
            <a:off x="4368801" y="3363911"/>
            <a:ext cx="3719513" cy="137953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57" name="文本框 62"/>
          <p:cNvSpPr txBox="1">
            <a:spLocks noChangeArrowheads="1"/>
          </p:cNvSpPr>
          <p:nvPr/>
        </p:nvSpPr>
        <p:spPr bwMode="auto">
          <a:xfrm>
            <a:off x="7304089" y="4781549"/>
            <a:ext cx="4397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ea typeface="宋体" panose="02010600030101010101" pitchFamily="2" charset="-122"/>
              </a:defRPr>
            </a:lvl1pPr>
            <a:lvl2pPr marL="742950" indent="-285750">
              <a:defRPr sz="2000">
                <a:solidFill>
                  <a:schemeClr val="tx1"/>
                </a:solidFill>
                <a:latin typeface="Arial" panose="020B0604020202020204" pitchFamily="34" charset="0"/>
                <a:ea typeface="宋体" panose="02010600030101010101" pitchFamily="2" charset="-122"/>
              </a:defRPr>
            </a:lvl2pPr>
            <a:lvl3pPr marL="1143000" indent="-228600">
              <a:defRPr sz="2000">
                <a:solidFill>
                  <a:schemeClr val="tx1"/>
                </a:solidFill>
                <a:latin typeface="Arial" panose="020B0604020202020204" pitchFamily="34" charset="0"/>
                <a:ea typeface="宋体" panose="02010600030101010101" pitchFamily="2" charset="-122"/>
              </a:defRPr>
            </a:lvl3pPr>
            <a:lvl4pPr marL="1600200" indent="-228600">
              <a:defRPr sz="2000">
                <a:solidFill>
                  <a:schemeClr val="tx1"/>
                </a:solidFill>
                <a:latin typeface="Arial" panose="020B0604020202020204" pitchFamily="34" charset="0"/>
                <a:ea typeface="宋体" panose="02010600030101010101" pitchFamily="2" charset="-122"/>
              </a:defRPr>
            </a:lvl4pPr>
            <a:lvl5pPr marL="2057400" indent="-228600">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宋体" panose="02010600030101010101" pitchFamily="2" charset="-122"/>
              </a:defRPr>
            </a:lvl9pPr>
          </a:lstStyle>
          <a:p>
            <a:r>
              <a:rPr lang="en-US" altLang="en-US"/>
              <a:t>…</a:t>
            </a:r>
          </a:p>
        </p:txBody>
      </p:sp>
      <p:cxnSp>
        <p:nvCxnSpPr>
          <p:cNvPr id="64" name="直接箭头连接符 63"/>
          <p:cNvCxnSpPr>
            <a:stCxn id="9244" idx="0"/>
          </p:cNvCxnSpPr>
          <p:nvPr/>
        </p:nvCxnSpPr>
        <p:spPr>
          <a:xfrm flipH="1" flipV="1">
            <a:off x="6521450" y="3367086"/>
            <a:ext cx="141288" cy="140493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直接箭头连接符 65"/>
          <p:cNvCxnSpPr/>
          <p:nvPr/>
        </p:nvCxnSpPr>
        <p:spPr>
          <a:xfrm flipH="1" flipV="1">
            <a:off x="6772275" y="3371850"/>
            <a:ext cx="1684338" cy="14001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813700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504</TotalTime>
  <Words>1851</Words>
  <Application>Microsoft Macintosh PowerPoint</Application>
  <PresentationFormat>Widescreen</PresentationFormat>
  <Paragraphs>197</Paragraphs>
  <Slides>13</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Times New Roman</vt:lpstr>
      <vt:lpstr>Verdana</vt:lpstr>
      <vt:lpstr>Office Theme</vt:lpstr>
      <vt:lpstr>Document</vt:lpstr>
      <vt:lpstr>802.1AX Overview</vt:lpstr>
      <vt:lpstr>Abstract</vt:lpstr>
      <vt:lpstr>Link Aggregation Goals and Objectives [1]</vt:lpstr>
      <vt:lpstr>Link Aggregation and IEEE 802 Architecture [2]</vt:lpstr>
      <vt:lpstr>Relationship to MAC Architecture (Figure 10.1)</vt:lpstr>
      <vt:lpstr>Link Aggregation Sublayer Block Diagram [2]</vt:lpstr>
      <vt:lpstr>Principles of Link Aggregation</vt:lpstr>
      <vt:lpstr>Link Aggregation Proposals in 802.11be [1,3]</vt:lpstr>
      <vt:lpstr>Example of ML Architecture</vt:lpstr>
      <vt:lpstr>Explain of the architecture</vt:lpstr>
      <vt:lpstr>Conclusion</vt:lpstr>
      <vt:lpstr>References</vt:lpstr>
      <vt:lpstr>SP</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Osama AboulMagd</dc:creator>
  <cp:lastModifiedBy>Osama Aboul-Magd</cp:lastModifiedBy>
  <cp:revision>34</cp:revision>
  <cp:lastPrinted>1601-01-01T00:00:00Z</cp:lastPrinted>
  <dcterms:created xsi:type="dcterms:W3CDTF">2019-10-02T13:52:36Z</dcterms:created>
  <dcterms:modified xsi:type="dcterms:W3CDTF">2019-11-11T19:57:04Z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1570447895</vt:lpwstr>
  </property>
</Properties>
</file>