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2" r:id="rId5"/>
    <p:sldId id="269" r:id="rId6"/>
    <p:sldId id="263" r:id="rId7"/>
    <p:sldId id="266" r:id="rId8"/>
    <p:sldId id="267" r:id="rId9"/>
    <p:sldId id="272" r:id="rId10"/>
    <p:sldId id="273" r:id="rId11"/>
    <p:sldId id="270" r:id="rId12"/>
    <p:sldId id="264" r:id="rId13"/>
    <p:sldId id="27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7" d="100"/>
          <a:sy n="67" d="100"/>
        </p:scale>
        <p:origin x="536"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a:ln/>
        </p:spPr>
      </p:sp>
      <p:sp>
        <p:nvSpPr>
          <p:cNvPr id="112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latin typeface="Arial" panose="020B0604020202020204" pitchFamily="34" charset="0"/>
              </a:rPr>
              <a:t>Solution 4</a:t>
            </a:r>
            <a:r>
              <a:rPr lang="zh-CN" altLang="en-US" smtClean="0">
                <a:latin typeface="Arial" panose="020B0604020202020204" pitchFamily="34" charset="0"/>
              </a:rPr>
              <a:t>有内容现有技术</a:t>
            </a:r>
            <a:endParaRPr lang="en-US" altLang="en-US" smtClean="0">
              <a:latin typeface="Arial" panose="020B0604020202020204" pitchFamily="34" charset="0"/>
            </a:endParaRPr>
          </a:p>
          <a:p>
            <a:endParaRPr lang="en-US" altLang="en-US" smtClean="0">
              <a:latin typeface="Arial" panose="020B0604020202020204" pitchFamily="34" charset="0"/>
            </a:endParaRPr>
          </a:p>
        </p:txBody>
      </p:sp>
      <p:sp>
        <p:nvSpPr>
          <p:cNvPr id="11268"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48FFCB38-E2D2-456A-A224-5541E7FCAAA4}" type="datetime1">
              <a:rPr lang="zh-CN" altLang="en-US" sz="1200" smtClean="0"/>
              <a:pPr/>
              <a:t>2019/11/4</a:t>
            </a:fld>
            <a:endParaRPr lang="en-US" altLang="zh-CN" sz="1200" smtClean="0"/>
          </a:p>
        </p:txBody>
      </p:sp>
      <p:sp>
        <p:nvSpPr>
          <p:cNvPr id="11269" name="灯片编号占位符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3721546D-6371-4430-99CE-49EAD4D68B23}" type="slidenum">
              <a:rPr lang="en-US" altLang="zh-CN" sz="1200" smtClean="0"/>
              <a:pPr/>
              <a:t>10</a:t>
            </a:fld>
            <a:endParaRPr lang="en-US" altLang="zh-CN" sz="1200" smtClean="0"/>
          </a:p>
        </p:txBody>
      </p:sp>
    </p:spTree>
    <p:extLst>
      <p:ext uri="{BB962C8B-B14F-4D97-AF65-F5344CB8AC3E}">
        <p14:creationId xmlns:p14="http://schemas.microsoft.com/office/powerpoint/2010/main" val="1904420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2019</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2019</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2019</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802.11-19/1855r0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9/11-19-0823-02-00be-multi-link-aggregat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9/11-19-0773-07-00be-multi-link-operation-framework.pptx" TargetMode="External"/><Relationship Id="rId4" Type="http://schemas.openxmlformats.org/officeDocument/2006/relationships/hyperlink" Target="https://standards.ieee.org/standard/802_1AX-2014.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802.1AX Overview</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2019-11-04</a:t>
            </a:r>
            <a:endParaRPr lang="en-GB" sz="2000" b="0" dirty="0"/>
          </a:p>
        </p:txBody>
      </p:sp>
      <p:sp>
        <p:nvSpPr>
          <p:cNvPr id="6" name="Date Placeholder 3"/>
          <p:cNvSpPr>
            <a:spLocks noGrp="1"/>
          </p:cNvSpPr>
          <p:nvPr>
            <p:ph type="dt" idx="10"/>
          </p:nvPr>
        </p:nvSpPr>
        <p:spPr/>
        <p:txBody>
          <a:bodyPr/>
          <a:lstStyle/>
          <a:p>
            <a:r>
              <a:rPr lang="en-US" smtClean="0"/>
              <a:t>November 2019</a:t>
            </a:r>
            <a:endParaRPr lang="en-GB" dirty="0"/>
          </a:p>
        </p:txBody>
      </p:sp>
      <p:sp>
        <p:nvSpPr>
          <p:cNvPr id="7" name="Footer Placeholder 4"/>
          <p:cNvSpPr>
            <a:spLocks noGrp="1"/>
          </p:cNvSpPr>
          <p:nvPr>
            <p:ph type="ftr" idx="11"/>
          </p:nvPr>
        </p:nvSpPr>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44879185"/>
              </p:ext>
            </p:extLst>
          </p:nvPr>
        </p:nvGraphicFramePr>
        <p:xfrm>
          <a:off x="998538" y="2417763"/>
          <a:ext cx="10194925" cy="2479675"/>
        </p:xfrm>
        <a:graphic>
          <a:graphicData uri="http://schemas.openxmlformats.org/presentationml/2006/ole">
            <mc:AlternateContent xmlns:mc="http://schemas.openxmlformats.org/markup-compatibility/2006">
              <mc:Choice xmlns:v="urn:schemas-microsoft-com:vml" Requires="v">
                <p:oleObj spid="_x0000_s3098" name="Document" r:id="rId4" imgW="10443130" imgH="2546109" progId="Word.Document.8">
                  <p:embed/>
                </p:oleObj>
              </mc:Choice>
              <mc:Fallback>
                <p:oleObj name="Document" r:id="rId4" imgW="10443130" imgH="2546109" progId="Word.Document.8">
                  <p:embed/>
                  <p:pic>
                    <p:nvPicPr>
                      <p:cNvPr id="0" name="Picture 3"/>
                      <p:cNvPicPr>
                        <a:picLocks noChangeAspect="1" noChangeArrowheads="1"/>
                      </p:cNvPicPr>
                      <p:nvPr/>
                    </p:nvPicPr>
                    <p:blipFill>
                      <a:blip r:embed="rId5"/>
                      <a:srcRect/>
                      <a:stretch>
                        <a:fillRect/>
                      </a:stretch>
                    </p:blipFill>
                    <p:spPr bwMode="auto">
                      <a:xfrm>
                        <a:off x="998538" y="2417763"/>
                        <a:ext cx="10194925" cy="24796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zh-CN" smtClean="0">
                <a:latin typeface="Times New Roman" panose="02020603050405020304" pitchFamily="18" charset="0"/>
              </a:rPr>
              <a:t>Explain of the architecture</a:t>
            </a:r>
            <a:endParaRPr lang="zh-CN" altLang="en-US" smtClean="0">
              <a:latin typeface="Times New Roman" panose="02020603050405020304" pitchFamily="18" charset="0"/>
            </a:endParaRPr>
          </a:p>
        </p:txBody>
      </p:sp>
      <p:sp>
        <p:nvSpPr>
          <p:cNvPr id="2" name="Content Placeholder 1"/>
          <p:cNvSpPr>
            <a:spLocks noGrp="1"/>
          </p:cNvSpPr>
          <p:nvPr>
            <p:ph idx="1"/>
          </p:nvPr>
        </p:nvSpPr>
        <p:spPr/>
        <p:txBody>
          <a:bodyPr/>
          <a:lstStyle/>
          <a:p>
            <a:pPr marL="0" indent="0"/>
            <a:r>
              <a:rPr lang="en-US" altLang="en-US" sz="1800" b="0" i="1" dirty="0"/>
              <a:t>Distributor. </a:t>
            </a:r>
            <a:r>
              <a:rPr lang="en-US" altLang="en-US" sz="1800" b="0" dirty="0"/>
              <a:t>This block is responsible for taking frames comes from DS and submitting them for transmission on the appropriate low MAC. For flow level aggregation, the submission is based on the negotiation results between the two ML capable Device. For packet level aggregation, the submission is based on a frame distribution algorithm which is out of scope of 802.11 standard.</a:t>
            </a:r>
            <a:endParaRPr lang="en-US" altLang="en-US" sz="1800" b="0" i="1" dirty="0"/>
          </a:p>
          <a:p>
            <a:pPr marL="0" indent="0"/>
            <a:endParaRPr lang="en-US" altLang="en-US" sz="1800" b="0" dirty="0"/>
          </a:p>
          <a:p>
            <a:pPr marL="0" indent="0"/>
            <a:r>
              <a:rPr lang="en-US" altLang="en-US" sz="1800" b="0" i="1" dirty="0"/>
              <a:t>Collector. </a:t>
            </a:r>
            <a:r>
              <a:rPr lang="en-US" altLang="en-US" sz="1800" b="0" dirty="0"/>
              <a:t>This block is responsible for passing frames received from the various low MACs to the DS.</a:t>
            </a:r>
          </a:p>
          <a:p>
            <a:pPr marL="0" indent="0"/>
            <a:endParaRPr lang="en-US" altLang="en-US" sz="1800" b="0" dirty="0"/>
          </a:p>
          <a:p>
            <a:pPr marL="0" indent="0"/>
            <a:r>
              <a:rPr lang="en-US" altLang="en-US" sz="1800" b="0" i="1" dirty="0"/>
              <a:t>Controller. </a:t>
            </a:r>
            <a:r>
              <a:rPr lang="en-US" altLang="en-US" sz="1800" b="0" dirty="0"/>
              <a:t>This block is responsible for generate and process management frames. </a:t>
            </a:r>
          </a:p>
          <a:p>
            <a:pPr marL="0" indent="0"/>
            <a:endParaRPr lang="en-US" altLang="en-US" sz="1800" b="0" dirty="0"/>
          </a:p>
          <a:p>
            <a:pPr marL="0" indent="0"/>
            <a:r>
              <a:rPr lang="en-US" altLang="en-US" sz="1800" b="0" i="1" dirty="0"/>
              <a:t>Control Parser/Multiplexers. </a:t>
            </a:r>
            <a:r>
              <a:rPr lang="en-US" altLang="en-US" sz="1800" b="0" dirty="0"/>
              <a:t>On transmit, these blocks simply pass frame transmission requests from the Distributor and Controller to the appropriate low MAC. On receive, these blocks distinguish Management frames from data frames, passing the management frames to the controller, and data frames to the Collector.</a:t>
            </a:r>
            <a:endParaRPr lang="en-US" altLang="en-US" sz="1800" dirty="0"/>
          </a:p>
          <a:p>
            <a:endParaRPr lang="en-US" sz="1800" dirty="0"/>
          </a:p>
        </p:txBody>
      </p:sp>
      <p:sp>
        <p:nvSpPr>
          <p:cNvPr id="10243" name="日期占位符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964AFE3A-8E23-4973-BC28-F578D2D5845F}" type="datetime1">
              <a:rPr lang="zh-CN" altLang="en-US" sz="1000">
                <a:latin typeface="Verdana" panose="020B0604030504040204" pitchFamily="34" charset="0"/>
                <a:ea typeface="Gulim" pitchFamily="34" charset="-127"/>
              </a:rPr>
              <a:pPr/>
              <a:t>2019/11/4</a:t>
            </a:fld>
            <a:endParaRPr lang="en-US" altLang="ko-KR" sz="1000">
              <a:latin typeface="Verdana" panose="020B0604030504040204" pitchFamily="34" charset="0"/>
              <a:ea typeface="Gulim" pitchFamily="34" charset="-127"/>
            </a:endParaRPr>
          </a:p>
        </p:txBody>
      </p:sp>
    </p:spTree>
    <p:extLst>
      <p:ext uri="{BB962C8B-B14F-4D97-AF65-F5344CB8AC3E}">
        <p14:creationId xmlns:p14="http://schemas.microsoft.com/office/powerpoint/2010/main" val="807719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802.1AX provides a comprehensive description of the Link Aggregation sublayer.</a:t>
            </a:r>
          </a:p>
          <a:p>
            <a:pPr>
              <a:buFont typeface="Arial" panose="020B0604020202020204" pitchFamily="34" charset="0"/>
              <a:buChar char="•"/>
            </a:pPr>
            <a:r>
              <a:rPr lang="en-US" dirty="0" smtClean="0"/>
              <a:t>802.1AX link aggregation sublayer seems to fit well with proposals discussed.</a:t>
            </a:r>
          </a:p>
          <a:p>
            <a:pPr>
              <a:buFont typeface="Arial" panose="020B0604020202020204" pitchFamily="34" charset="0"/>
              <a:buChar char="•"/>
            </a:pPr>
            <a:r>
              <a:rPr lang="en-US" dirty="0" smtClean="0"/>
              <a:t>The recommendation is to make use of as many of 802.1AX components for modeling the 802.11be multi-link related work.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429341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smtClean="0">
                <a:hlinkClick r:id="rId3"/>
              </a:rPr>
              <a:t>https</a:t>
            </a:r>
            <a:r>
              <a:rPr lang="en-GB" dirty="0">
                <a:hlinkClick r:id="rId3"/>
              </a:rPr>
              <a:t>://</a:t>
            </a:r>
            <a:r>
              <a:rPr lang="en-GB" dirty="0" smtClean="0">
                <a:hlinkClick r:id="rId3"/>
              </a:rPr>
              <a:t>mentor.ieee.org/802.11/dcn/19/11-19-0823-02-00be-multi-link-aggregation.pptx</a:t>
            </a:r>
            <a:r>
              <a:rPr lang="en-GB" dirty="0" smtClean="0"/>
              <a:t>	 </a:t>
            </a:r>
          </a:p>
          <a:p>
            <a:pPr marL="457200" indent="-457200">
              <a:buFont typeface="+mj-lt"/>
              <a:buAutoNum type="arabicPeriod"/>
            </a:pPr>
            <a:r>
              <a:rPr lang="en-US" dirty="0" smtClean="0"/>
              <a:t>IEEE 802.1AX-2014 IEEE Standard for Local and metropolitan area networks -- Link Aggregation - </a:t>
            </a:r>
            <a:r>
              <a:rPr lang="en-US" dirty="0" smtClean="0">
                <a:hlinkClick r:id="rId4"/>
              </a:rPr>
              <a:t>https://standards.ieee.org/standard/802_1AX-2014.html</a:t>
            </a:r>
            <a:r>
              <a:rPr lang="en-US" dirty="0" smtClean="0"/>
              <a:t> </a:t>
            </a:r>
            <a:endParaRPr lang="en-GB" dirty="0" smtClean="0"/>
          </a:p>
          <a:p>
            <a:pPr marL="457200" indent="-457200">
              <a:buFont typeface="+mj-lt"/>
              <a:buAutoNum type="arabicPeriod"/>
            </a:pPr>
            <a:r>
              <a:rPr lang="en-GB" dirty="0" smtClean="0">
                <a:hlinkClick r:id="rId5"/>
              </a:rPr>
              <a:t>https</a:t>
            </a:r>
            <a:r>
              <a:rPr lang="en-GB" dirty="0">
                <a:hlinkClick r:id="rId5"/>
              </a:rPr>
              <a:t>://</a:t>
            </a:r>
            <a:r>
              <a:rPr lang="en-GB" dirty="0" smtClean="0">
                <a:hlinkClick r:id="rId5"/>
              </a:rPr>
              <a:t>mentor.ieee.org/802.11/dcn/19/11-19-0773-07-00be-multi-link-operation-framework.pptx</a:t>
            </a:r>
            <a:r>
              <a:rPr lang="en-GB" dirty="0" smtClean="0"/>
              <a:t> </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make use of relevant 802.1AX components for 11be MLA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34485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This submission provides a short overview of 802.1AX specification.  </a:t>
            </a: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Aggregation Goals and Objectives [1]</a:t>
            </a:r>
            <a:endParaRPr lang="en-US" dirty="0"/>
          </a:p>
        </p:txBody>
      </p:sp>
      <p:sp>
        <p:nvSpPr>
          <p:cNvPr id="3" name="Content Placeholder 2"/>
          <p:cNvSpPr>
            <a:spLocks noGrp="1"/>
          </p:cNvSpPr>
          <p:nvPr>
            <p:ph idx="1"/>
          </p:nvPr>
        </p:nvSpPr>
        <p:spPr>
          <a:xfrm>
            <a:off x="965200" y="1838329"/>
            <a:ext cx="10361084" cy="4113213"/>
          </a:xfrm>
        </p:spPr>
        <p:txBody>
          <a:bodyPr/>
          <a:lstStyle/>
          <a:p>
            <a:pPr>
              <a:buFont typeface="Arial" panose="020B0604020202020204" pitchFamily="34" charset="0"/>
              <a:buChar char="•"/>
            </a:pPr>
            <a:r>
              <a:rPr lang="en-US" sz="1800" dirty="0" smtClean="0"/>
              <a:t>IEEE 802.1AX includes a long list describing the benefits of link aggregation – below is a subset of those benefits that are also mentioned in [2]</a:t>
            </a:r>
          </a:p>
          <a:p>
            <a:pPr lvl="1">
              <a:buFont typeface="Arial" panose="020B0604020202020204" pitchFamily="34" charset="0"/>
              <a:buChar char="•"/>
            </a:pPr>
            <a:r>
              <a:rPr lang="en-US" sz="1400" dirty="0" smtClean="0"/>
              <a:t>Increased </a:t>
            </a:r>
            <a:r>
              <a:rPr lang="en-US" sz="1400" dirty="0"/>
              <a:t>bandwidth—The capacity of multiple links is combined into one logical link.</a:t>
            </a:r>
          </a:p>
          <a:p>
            <a:pPr lvl="1">
              <a:buFont typeface="Arial" panose="020B0604020202020204" pitchFamily="34" charset="0"/>
              <a:buChar char="•"/>
            </a:pPr>
            <a:r>
              <a:rPr lang="en-US" sz="1400" dirty="0" smtClean="0"/>
              <a:t>Linearly </a:t>
            </a:r>
            <a:r>
              <a:rPr lang="en-US" sz="1400" dirty="0"/>
              <a:t>incremental bandwidth—Bandwidth can be increased in unit multiples as opposed to </a:t>
            </a:r>
            <a:r>
              <a:rPr lang="en-US" sz="1400" dirty="0" smtClean="0"/>
              <a:t>the order-of-magnitude </a:t>
            </a:r>
            <a:r>
              <a:rPr lang="en-US" sz="1400" dirty="0"/>
              <a:t>increase available through Physical Layer technology options (10 </a:t>
            </a:r>
            <a:r>
              <a:rPr lang="en-US" sz="1400" dirty="0" smtClean="0"/>
              <a:t>Mb/s, 100 </a:t>
            </a:r>
            <a:r>
              <a:rPr lang="en-US" sz="1400" dirty="0"/>
              <a:t>Mb/s, 1000 Mb/s, etc.).</a:t>
            </a:r>
          </a:p>
          <a:p>
            <a:pPr lvl="1">
              <a:buFont typeface="Arial" panose="020B0604020202020204" pitchFamily="34" charset="0"/>
              <a:buChar char="•"/>
            </a:pPr>
            <a:r>
              <a:rPr lang="en-US" sz="1400" dirty="0" smtClean="0"/>
              <a:t>Increased </a:t>
            </a:r>
            <a:r>
              <a:rPr lang="en-US" sz="1400" dirty="0"/>
              <a:t>availability—The failure or replacement of a single link within a LAG need not </a:t>
            </a:r>
            <a:r>
              <a:rPr lang="en-US" sz="1400" dirty="0" smtClean="0"/>
              <a:t>cause failure </a:t>
            </a:r>
            <a:r>
              <a:rPr lang="en-US" sz="1400" dirty="0"/>
              <a:t>from the perspective of an Aggregator Client.</a:t>
            </a:r>
          </a:p>
          <a:p>
            <a:pPr lvl="1">
              <a:buFont typeface="Arial" panose="020B0604020202020204" pitchFamily="34" charset="0"/>
              <a:buChar char="•"/>
            </a:pPr>
            <a:r>
              <a:rPr lang="en-US" sz="1400" dirty="0" smtClean="0"/>
              <a:t>Load </a:t>
            </a:r>
            <a:r>
              <a:rPr lang="en-US" sz="1400" dirty="0"/>
              <a:t>sharing—Aggregator Client traffic may be distributed across multiple links.</a:t>
            </a:r>
          </a:p>
          <a:p>
            <a:pPr lvl="1">
              <a:buFont typeface="Arial" panose="020B0604020202020204" pitchFamily="34" charset="0"/>
              <a:buChar char="•"/>
            </a:pPr>
            <a:r>
              <a:rPr lang="en-US" sz="1400" dirty="0" smtClean="0"/>
              <a:t>Automatic </a:t>
            </a:r>
            <a:r>
              <a:rPr lang="en-US" sz="1400" dirty="0"/>
              <a:t>configuration—In the absence of manual overrides, an appropriate set of LAGs </a:t>
            </a:r>
            <a:r>
              <a:rPr lang="en-US" sz="1400" dirty="0" smtClean="0"/>
              <a:t>is automatically </a:t>
            </a:r>
            <a:r>
              <a:rPr lang="en-US" sz="1400" dirty="0"/>
              <a:t>configured, and individual links are allocated to those groups. If a set of links </a:t>
            </a:r>
            <a:r>
              <a:rPr lang="en-US" sz="1400" dirty="0" smtClean="0"/>
              <a:t>can aggregate</a:t>
            </a:r>
            <a:r>
              <a:rPr lang="en-US" sz="1400" dirty="0"/>
              <a:t>, they will aggregate.</a:t>
            </a:r>
          </a:p>
          <a:p>
            <a:pPr lvl="1">
              <a:buFont typeface="Arial" panose="020B0604020202020204" pitchFamily="34" charset="0"/>
              <a:buChar char="•"/>
            </a:pPr>
            <a:r>
              <a:rPr lang="en-US" sz="1400" dirty="0" smtClean="0"/>
              <a:t>Rapid </a:t>
            </a:r>
            <a:r>
              <a:rPr lang="en-US" sz="1400" dirty="0"/>
              <a:t>configuration and reconfiguration—In the event of changes in physical connectivity, </a:t>
            </a:r>
            <a:r>
              <a:rPr lang="en-US" sz="1400" dirty="0" smtClean="0"/>
              <a:t>Link Aggregation </a:t>
            </a:r>
            <a:r>
              <a:rPr lang="en-US" sz="1400" dirty="0"/>
              <a:t>will quickly converge to a new configuration, typically on the order of milliseconds </a:t>
            </a:r>
            <a:r>
              <a:rPr lang="en-US" sz="1400" dirty="0" smtClean="0"/>
              <a:t>for link </a:t>
            </a:r>
            <a:r>
              <a:rPr lang="en-US" sz="1400" dirty="0"/>
              <a:t>down events and 1 s or less for link up events.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82894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 Aggregation and IEEE 802 Architecture [2]</a:t>
            </a:r>
            <a:endParaRPr lang="en-GB" dirty="0"/>
          </a:p>
        </p:txBody>
      </p:sp>
      <p:sp>
        <p:nvSpPr>
          <p:cNvPr id="4" name="Date Placeholder 3"/>
          <p:cNvSpPr>
            <a:spLocks noGrp="1"/>
          </p:cNvSpPr>
          <p:nvPr>
            <p:ph type="dt" idx="10"/>
          </p:nvPr>
        </p:nvSpPr>
        <p:spPr/>
        <p:txBody>
          <a:bodyPr/>
          <a:lstStyle/>
          <a:p>
            <a:r>
              <a:rPr lang="en-US" smtClean="0"/>
              <a:t>November 2019</a:t>
            </a:r>
            <a:endParaRPr lang="en-GB"/>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pic>
        <p:nvPicPr>
          <p:cNvPr id="7" name="Picture 6"/>
          <p:cNvPicPr>
            <a:picLocks noChangeAspect="1"/>
          </p:cNvPicPr>
          <p:nvPr/>
        </p:nvPicPr>
        <p:blipFill>
          <a:blip r:embed="rId3"/>
          <a:stretch>
            <a:fillRect/>
          </a:stretch>
        </p:blipFill>
        <p:spPr>
          <a:xfrm>
            <a:off x="1932449" y="1908178"/>
            <a:ext cx="8327101" cy="3644900"/>
          </a:xfrm>
          <a:prstGeom prst="rect">
            <a:avLst/>
          </a:prstGeom>
        </p:spPr>
      </p:pic>
      <p:sp>
        <p:nvSpPr>
          <p:cNvPr id="8" name="Oval 7"/>
          <p:cNvSpPr/>
          <p:nvPr/>
        </p:nvSpPr>
        <p:spPr bwMode="auto">
          <a:xfrm>
            <a:off x="4476757" y="3962400"/>
            <a:ext cx="5334000" cy="5334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MAC Architecture (Figure 10.1)</a:t>
            </a:r>
            <a:endParaRPr lang="en-US" dirty="0"/>
          </a:p>
        </p:txBody>
      </p:sp>
      <p:sp>
        <p:nvSpPr>
          <p:cNvPr id="3" name="Date Placeholder 2"/>
          <p:cNvSpPr>
            <a:spLocks noGrp="1"/>
          </p:cNvSpPr>
          <p:nvPr>
            <p:ph type="dt" idx="10"/>
          </p:nvPr>
        </p:nvSpPr>
        <p:spPr/>
        <p:txBody>
          <a:bodyPr/>
          <a:lstStyle/>
          <a:p>
            <a:r>
              <a:rPr lang="en-US" smtClean="0"/>
              <a:t>November 2019</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a:t>
            </a:fld>
            <a:endParaRPr lang="en-GB"/>
          </a:p>
        </p:txBody>
      </p:sp>
      <p:pic>
        <p:nvPicPr>
          <p:cNvPr id="6" name="Picture 5"/>
          <p:cNvPicPr>
            <a:picLocks noChangeAspect="1"/>
          </p:cNvPicPr>
          <p:nvPr/>
        </p:nvPicPr>
        <p:blipFill>
          <a:blip r:embed="rId2"/>
          <a:stretch>
            <a:fillRect/>
          </a:stretch>
        </p:blipFill>
        <p:spPr>
          <a:xfrm>
            <a:off x="381001" y="2133601"/>
            <a:ext cx="5334000" cy="3377084"/>
          </a:xfrm>
          <a:prstGeom prst="rect">
            <a:avLst/>
          </a:prstGeom>
        </p:spPr>
      </p:pic>
      <p:sp>
        <p:nvSpPr>
          <p:cNvPr id="7" name="Rectangle 6"/>
          <p:cNvSpPr/>
          <p:nvPr/>
        </p:nvSpPr>
        <p:spPr bwMode="auto">
          <a:xfrm>
            <a:off x="685800" y="2133601"/>
            <a:ext cx="4876800" cy="3377084"/>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8" name="Picture 7"/>
          <p:cNvPicPr>
            <a:picLocks noChangeAspect="1"/>
          </p:cNvPicPr>
          <p:nvPr/>
        </p:nvPicPr>
        <p:blipFill>
          <a:blip r:embed="rId3"/>
          <a:stretch>
            <a:fillRect/>
          </a:stretch>
        </p:blipFill>
        <p:spPr>
          <a:xfrm>
            <a:off x="6488642" y="2143126"/>
            <a:ext cx="5257800" cy="3046410"/>
          </a:xfrm>
          <a:prstGeom prst="rect">
            <a:avLst/>
          </a:prstGeom>
        </p:spPr>
      </p:pic>
      <p:cxnSp>
        <p:nvCxnSpPr>
          <p:cNvPr id="10" name="Straight Connector 9"/>
          <p:cNvCxnSpPr/>
          <p:nvPr/>
        </p:nvCxnSpPr>
        <p:spPr bwMode="auto">
          <a:xfrm flipH="1" flipV="1">
            <a:off x="5562600" y="2133601"/>
            <a:ext cx="2667000" cy="2057399"/>
          </a:xfrm>
          <a:prstGeom prst="line">
            <a:avLst/>
          </a:prstGeom>
          <a:solidFill>
            <a:srgbClr val="00B8FF"/>
          </a:solidFill>
          <a:ln w="25400" cap="flat" cmpd="sng" algn="ctr">
            <a:solidFill>
              <a:schemeClr val="tx1"/>
            </a:solidFill>
            <a:prstDash val="dashDot"/>
            <a:round/>
            <a:headEnd type="none" w="med" len="med"/>
            <a:tailEnd type="none" w="med" len="med"/>
          </a:ln>
          <a:effectLst/>
        </p:spPr>
      </p:cxnSp>
      <p:cxnSp>
        <p:nvCxnSpPr>
          <p:cNvPr id="12" name="Straight Connector 11"/>
          <p:cNvCxnSpPr/>
          <p:nvPr/>
        </p:nvCxnSpPr>
        <p:spPr bwMode="auto">
          <a:xfrm flipH="1">
            <a:off x="5562600" y="4825764"/>
            <a:ext cx="2667000" cy="684921"/>
          </a:xfrm>
          <a:prstGeom prst="line">
            <a:avLst/>
          </a:prstGeom>
          <a:solidFill>
            <a:srgbClr val="00B8FF"/>
          </a:solidFill>
          <a:ln w="25400" cap="flat" cmpd="sng" algn="ctr">
            <a:solidFill>
              <a:schemeClr val="tx1"/>
            </a:solidFill>
            <a:prstDash val="dashDot"/>
            <a:round/>
            <a:headEnd type="none" w="med" len="med"/>
            <a:tailEnd type="none" w="med" len="med"/>
          </a:ln>
          <a:effectLst/>
        </p:spPr>
      </p:cxnSp>
    </p:spTree>
    <p:extLst>
      <p:ext uri="{BB962C8B-B14F-4D97-AF65-F5344CB8AC3E}">
        <p14:creationId xmlns:p14="http://schemas.microsoft.com/office/powerpoint/2010/main" val="2044412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457200"/>
            <a:ext cx="10361084" cy="1065213"/>
          </a:xfrm>
        </p:spPr>
        <p:txBody>
          <a:bodyPr/>
          <a:lstStyle/>
          <a:p>
            <a:r>
              <a:rPr lang="en-US" sz="2800" dirty="0" smtClean="0"/>
              <a:t>Link Aggregation Sublayer Block Diagram [2]</a:t>
            </a:r>
            <a:endParaRPr lang="en-US" sz="2800" dirty="0"/>
          </a:p>
        </p:txBody>
      </p:sp>
      <p:sp>
        <p:nvSpPr>
          <p:cNvPr id="70" name="Content Placeholder 69"/>
          <p:cNvSpPr>
            <a:spLocks noGrp="1"/>
          </p:cNvSpPr>
          <p:nvPr>
            <p:ph idx="1"/>
          </p:nvPr>
        </p:nvSpPr>
        <p:spPr>
          <a:xfrm>
            <a:off x="588687" y="1440419"/>
            <a:ext cx="5121540" cy="4540877"/>
          </a:xfrm>
        </p:spPr>
        <p:txBody>
          <a:bodyPr/>
          <a:lstStyle/>
          <a:p>
            <a:r>
              <a:rPr lang="en-US" sz="900" b="0" i="1" dirty="0" smtClean="0"/>
              <a:t>a) Frame </a:t>
            </a:r>
            <a:r>
              <a:rPr lang="en-US" sz="900" b="0" i="1" dirty="0"/>
              <a:t>Distribution. </a:t>
            </a:r>
            <a:r>
              <a:rPr lang="en-US" sz="900" b="0" dirty="0"/>
              <a:t>This block is responsible for taking frames submitted by the Aggregator Client</a:t>
            </a:r>
          </a:p>
          <a:p>
            <a:r>
              <a:rPr lang="en-US" sz="900" b="0" dirty="0"/>
              <a:t>and submitting them for transmission on the appropriate Aggregation Port, based on a frame</a:t>
            </a:r>
          </a:p>
          <a:p>
            <a:r>
              <a:rPr lang="en-US" sz="900" b="0" dirty="0"/>
              <a:t>distribution algorithm employed by the Frame Distributor. Frame Distribution includes a </a:t>
            </a:r>
            <a:r>
              <a:rPr lang="en-US" sz="900" b="0" i="1" dirty="0"/>
              <a:t>Frame</a:t>
            </a:r>
          </a:p>
          <a:p>
            <a:r>
              <a:rPr lang="en-US" sz="900" b="0" i="1" dirty="0"/>
              <a:t>Distributor </a:t>
            </a:r>
            <a:r>
              <a:rPr lang="en-US" sz="900" b="0" dirty="0"/>
              <a:t>and an optional </a:t>
            </a:r>
            <a:r>
              <a:rPr lang="en-US" sz="900" b="0" i="1" dirty="0"/>
              <a:t>Marker Generator/Receiver </a:t>
            </a:r>
            <a:r>
              <a:rPr lang="en-US" sz="900" b="0" dirty="0"/>
              <a:t>used for the Marker protocol</a:t>
            </a:r>
            <a:r>
              <a:rPr lang="en-US" sz="900" b="0" i="1" dirty="0"/>
              <a:t>. </a:t>
            </a:r>
            <a:r>
              <a:rPr lang="en-US" sz="900" b="0" dirty="0"/>
              <a:t>(See 6.2.4,</a:t>
            </a:r>
          </a:p>
          <a:p>
            <a:r>
              <a:rPr lang="en-US" sz="900" b="0" dirty="0"/>
              <a:t>6.2.5, and 6.5.)</a:t>
            </a:r>
          </a:p>
          <a:p>
            <a:r>
              <a:rPr lang="en-US" sz="900" b="0" dirty="0"/>
              <a:t>b) </a:t>
            </a:r>
            <a:r>
              <a:rPr lang="en-US" sz="900" b="0" i="1" dirty="0"/>
              <a:t>Frame Collection. </a:t>
            </a:r>
            <a:r>
              <a:rPr lang="en-US" sz="900" b="0" dirty="0"/>
              <a:t>This block is responsible for passing frames received from the various</a:t>
            </a:r>
          </a:p>
          <a:p>
            <a:r>
              <a:rPr lang="en-US" sz="900" b="0" dirty="0"/>
              <a:t>Aggregation Ports to the Aggregator Client. Frame Collection includes a </a:t>
            </a:r>
            <a:r>
              <a:rPr lang="en-US" sz="900" b="0" i="1" dirty="0"/>
              <a:t>Frame Collector </a:t>
            </a:r>
            <a:r>
              <a:rPr lang="en-US" sz="900" b="0" dirty="0"/>
              <a:t>and a</a:t>
            </a:r>
          </a:p>
          <a:p>
            <a:r>
              <a:rPr lang="en-US" sz="900" b="0" i="1" dirty="0"/>
              <a:t>Marker Responder, </a:t>
            </a:r>
            <a:r>
              <a:rPr lang="en-US" sz="900" b="0" dirty="0"/>
              <a:t>used for the Marker protocol</a:t>
            </a:r>
            <a:r>
              <a:rPr lang="en-US" sz="900" b="0" i="1" dirty="0"/>
              <a:t>. </a:t>
            </a:r>
            <a:r>
              <a:rPr lang="en-US" sz="900" b="0" dirty="0"/>
              <a:t>(See 6.2.3, 6.2.6, and 6.5.)</a:t>
            </a:r>
          </a:p>
          <a:p>
            <a:r>
              <a:rPr lang="en-US" sz="900" b="0" dirty="0"/>
              <a:t>c) </a:t>
            </a:r>
            <a:r>
              <a:rPr lang="en-US" sz="900" b="0" i="1" dirty="0"/>
              <a:t>Aggregator Parser/Multiplexers. </a:t>
            </a:r>
            <a:r>
              <a:rPr lang="en-US" sz="900" b="0" dirty="0"/>
              <a:t>On transmit, these blocks simply pass frame transmission requests</a:t>
            </a:r>
          </a:p>
          <a:p>
            <a:r>
              <a:rPr lang="en-US" sz="900" b="0" dirty="0"/>
              <a:t>from the Frame Distributor, Marker Generator, and/or Marker Responder to the appropriate</a:t>
            </a:r>
          </a:p>
          <a:p>
            <a:r>
              <a:rPr lang="en-US" sz="900" b="0" dirty="0"/>
              <a:t>Aggregation Port. On receive, these blocks distinguish among Marker Request, Marker Response,</a:t>
            </a:r>
          </a:p>
          <a:p>
            <a:r>
              <a:rPr lang="en-US" sz="900" b="0" dirty="0"/>
              <a:t>and MAC Protocol Data Units (MPDUs), and pass each to the appropriate entity (Marker</a:t>
            </a:r>
          </a:p>
          <a:p>
            <a:r>
              <a:rPr lang="en-US" sz="900" b="0" dirty="0"/>
              <a:t>Responder, Marker Receiver, and Frame Collector, respectively).</a:t>
            </a:r>
          </a:p>
          <a:p>
            <a:r>
              <a:rPr lang="en-US" sz="900" b="0" dirty="0"/>
              <a:t>d) </a:t>
            </a:r>
            <a:r>
              <a:rPr lang="en-US" sz="900" b="0" i="1" dirty="0"/>
              <a:t>Aggregator. </a:t>
            </a:r>
            <a:r>
              <a:rPr lang="en-US" sz="900" b="0" dirty="0"/>
              <a:t>The combination of Frame Distribution and Frame Collection, along with the</a:t>
            </a:r>
          </a:p>
          <a:p>
            <a:r>
              <a:rPr lang="en-US" sz="900" b="0" dirty="0"/>
              <a:t>Aggregator Parser/Multiplexers, is referred to as the Aggregator.</a:t>
            </a:r>
          </a:p>
          <a:p>
            <a:r>
              <a:rPr lang="en-US" sz="900" b="0" dirty="0"/>
              <a:t>e) </a:t>
            </a:r>
            <a:r>
              <a:rPr lang="en-US" sz="900" b="0" i="1" dirty="0"/>
              <a:t>Aggregation Control. </a:t>
            </a:r>
            <a:r>
              <a:rPr lang="en-US" sz="900" b="0" dirty="0"/>
              <a:t>This block is responsible for the configuration and control of Link</a:t>
            </a:r>
          </a:p>
          <a:p>
            <a:r>
              <a:rPr lang="en-US" sz="900" b="0" dirty="0"/>
              <a:t>Aggregation. It incorporates a </a:t>
            </a:r>
            <a:r>
              <a:rPr lang="en-US" sz="900" b="0" i="1" dirty="0"/>
              <a:t>Link Aggregation Control Protocol </a:t>
            </a:r>
            <a:r>
              <a:rPr lang="en-US" sz="900" b="0" dirty="0"/>
              <a:t>(LACP) that can be used for</a:t>
            </a:r>
          </a:p>
          <a:p>
            <a:r>
              <a:rPr lang="en-US" sz="900" b="0" dirty="0"/>
              <a:t>automatic communication of aggregation capabilities between Systems and automatic configuration</a:t>
            </a:r>
          </a:p>
          <a:p>
            <a:r>
              <a:rPr lang="en-US" sz="900" b="0" dirty="0"/>
              <a:t>of Link Aggregation.</a:t>
            </a:r>
          </a:p>
          <a:p>
            <a:r>
              <a:rPr lang="en-US" sz="900" b="0" dirty="0"/>
              <a:t>f) </a:t>
            </a:r>
            <a:r>
              <a:rPr lang="en-US" sz="900" b="0" i="1" dirty="0"/>
              <a:t>Control Parser/Multiplexers. </a:t>
            </a:r>
            <a:r>
              <a:rPr lang="en-US" sz="900" b="0" dirty="0"/>
              <a:t>On transmit, these blocks simply pass frame transmission requests</a:t>
            </a:r>
          </a:p>
          <a:p>
            <a:r>
              <a:rPr lang="en-US" sz="900" b="0" dirty="0"/>
              <a:t>from the Aggregator and Control entities to the appropriate Aggregation Port. On receive, these</a:t>
            </a:r>
          </a:p>
          <a:p>
            <a:r>
              <a:rPr lang="en-US" sz="900" b="0" dirty="0"/>
              <a:t>blocks distinguish Link Aggregation Control PDUs from other frames, passing the LACPDUs to the</a:t>
            </a:r>
          </a:p>
          <a:p>
            <a:r>
              <a:rPr lang="en-US" sz="900" b="0" dirty="0"/>
              <a:t>appropriate sublayer entity, and all other frames to the Aggregator</a:t>
            </a:r>
            <a:endParaRPr lang="en-US" sz="9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2019</a:t>
            </a:r>
            <a:endParaRPr lang="en-GB"/>
          </a:p>
        </p:txBody>
      </p:sp>
      <p:sp>
        <p:nvSpPr>
          <p:cNvPr id="8" name="Rectangle 7"/>
          <p:cNvSpPr/>
          <p:nvPr/>
        </p:nvSpPr>
        <p:spPr>
          <a:xfrm>
            <a:off x="7941733" y="3623747"/>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355670" y="3598349"/>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769607" y="3598349"/>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8" idx="2"/>
          </p:cNvCxnSpPr>
          <p:nvPr/>
        </p:nvCxnSpPr>
        <p:spPr>
          <a:xfrm>
            <a:off x="8398933" y="3987814"/>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751483" y="3959239"/>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1161183" y="3959239"/>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941733" y="4726528"/>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312800" y="4692662"/>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0683868" y="4692662"/>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10039350" y="1778014"/>
            <a:ext cx="1558918" cy="895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7941733" y="1778014"/>
            <a:ext cx="1558918" cy="895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62568" y="3621115"/>
            <a:ext cx="1072730" cy="369332"/>
          </a:xfrm>
          <a:prstGeom prst="rect">
            <a:avLst/>
          </a:prstGeom>
          <a:noFill/>
        </p:spPr>
        <p:txBody>
          <a:bodyPr wrap="none" rtlCol="0">
            <a:spAutoFit/>
          </a:bodyPr>
          <a:lstStyle/>
          <a:p>
            <a:pPr algn="ctr"/>
            <a:r>
              <a:rPr lang="en-US" sz="900" dirty="0" smtClean="0"/>
              <a:t>Aggregator</a:t>
            </a:r>
          </a:p>
          <a:p>
            <a:pPr algn="ctr"/>
            <a:r>
              <a:rPr lang="en-US" sz="900" dirty="0" smtClean="0"/>
              <a:t>Parser/Multiplexer</a:t>
            </a:r>
            <a:endParaRPr lang="en-US" sz="900" dirty="0"/>
          </a:p>
        </p:txBody>
      </p:sp>
      <p:sp>
        <p:nvSpPr>
          <p:cNvPr id="20" name="TextBox 19"/>
          <p:cNvSpPr txBox="1"/>
          <p:nvPr/>
        </p:nvSpPr>
        <p:spPr>
          <a:xfrm>
            <a:off x="9276505" y="3595716"/>
            <a:ext cx="1072730" cy="369332"/>
          </a:xfrm>
          <a:prstGeom prst="rect">
            <a:avLst/>
          </a:prstGeom>
          <a:noFill/>
        </p:spPr>
        <p:txBody>
          <a:bodyPr wrap="none" rtlCol="0">
            <a:spAutoFit/>
          </a:bodyPr>
          <a:lstStyle/>
          <a:p>
            <a:pPr algn="ctr"/>
            <a:r>
              <a:rPr lang="en-US" sz="900" dirty="0" smtClean="0"/>
              <a:t>Aggregator</a:t>
            </a:r>
          </a:p>
          <a:p>
            <a:pPr algn="ctr"/>
            <a:r>
              <a:rPr lang="en-US" sz="900" dirty="0" smtClean="0"/>
              <a:t>Parser/Multiplexer</a:t>
            </a:r>
            <a:endParaRPr lang="en-US" sz="900" dirty="0"/>
          </a:p>
        </p:txBody>
      </p:sp>
      <p:sp>
        <p:nvSpPr>
          <p:cNvPr id="21" name="TextBox 20"/>
          <p:cNvSpPr txBox="1"/>
          <p:nvPr/>
        </p:nvSpPr>
        <p:spPr>
          <a:xfrm>
            <a:off x="10690442" y="3595716"/>
            <a:ext cx="1072730" cy="369332"/>
          </a:xfrm>
          <a:prstGeom prst="rect">
            <a:avLst/>
          </a:prstGeom>
          <a:noFill/>
        </p:spPr>
        <p:txBody>
          <a:bodyPr wrap="none" rtlCol="0">
            <a:spAutoFit/>
          </a:bodyPr>
          <a:lstStyle/>
          <a:p>
            <a:pPr algn="ctr"/>
            <a:r>
              <a:rPr lang="en-US" sz="900" dirty="0" smtClean="0"/>
              <a:t>Aggregator</a:t>
            </a:r>
          </a:p>
          <a:p>
            <a:pPr algn="ctr"/>
            <a:r>
              <a:rPr lang="en-US" sz="900" dirty="0" smtClean="0"/>
              <a:t>Parser/Multiplexer</a:t>
            </a:r>
            <a:endParaRPr lang="en-US" sz="900" dirty="0"/>
          </a:p>
        </p:txBody>
      </p:sp>
      <p:sp>
        <p:nvSpPr>
          <p:cNvPr id="22" name="TextBox 21"/>
          <p:cNvSpPr txBox="1"/>
          <p:nvPr/>
        </p:nvSpPr>
        <p:spPr>
          <a:xfrm>
            <a:off x="7862568" y="4753532"/>
            <a:ext cx="1072730" cy="369332"/>
          </a:xfrm>
          <a:prstGeom prst="rect">
            <a:avLst/>
          </a:prstGeom>
          <a:noFill/>
        </p:spPr>
        <p:txBody>
          <a:bodyPr wrap="none" rtlCol="0">
            <a:spAutoFit/>
          </a:bodyPr>
          <a:lstStyle/>
          <a:p>
            <a:pPr algn="ctr"/>
            <a:r>
              <a:rPr lang="en-US" sz="900" dirty="0" smtClean="0"/>
              <a:t>Control</a:t>
            </a:r>
          </a:p>
          <a:p>
            <a:pPr algn="ctr"/>
            <a:r>
              <a:rPr lang="en-US" sz="900" dirty="0" smtClean="0"/>
              <a:t>Parser/Multiplexer</a:t>
            </a:r>
            <a:endParaRPr lang="en-US" sz="900" dirty="0"/>
          </a:p>
        </p:txBody>
      </p:sp>
      <p:sp>
        <p:nvSpPr>
          <p:cNvPr id="23" name="TextBox 22"/>
          <p:cNvSpPr txBox="1"/>
          <p:nvPr/>
        </p:nvSpPr>
        <p:spPr>
          <a:xfrm>
            <a:off x="9253751" y="4691618"/>
            <a:ext cx="1072730" cy="369332"/>
          </a:xfrm>
          <a:prstGeom prst="rect">
            <a:avLst/>
          </a:prstGeom>
          <a:noFill/>
        </p:spPr>
        <p:txBody>
          <a:bodyPr wrap="none" rtlCol="0">
            <a:spAutoFit/>
          </a:bodyPr>
          <a:lstStyle/>
          <a:p>
            <a:pPr algn="ctr"/>
            <a:r>
              <a:rPr lang="en-US" sz="900" dirty="0" smtClean="0"/>
              <a:t>Control</a:t>
            </a:r>
          </a:p>
          <a:p>
            <a:pPr algn="ctr"/>
            <a:r>
              <a:rPr lang="en-US" sz="900" dirty="0" smtClean="0"/>
              <a:t>Parser/Multiplexer</a:t>
            </a:r>
            <a:endParaRPr lang="en-US" sz="900" dirty="0"/>
          </a:p>
        </p:txBody>
      </p:sp>
      <p:sp>
        <p:nvSpPr>
          <p:cNvPr id="24" name="TextBox 23"/>
          <p:cNvSpPr txBox="1"/>
          <p:nvPr/>
        </p:nvSpPr>
        <p:spPr>
          <a:xfrm>
            <a:off x="10628578" y="4691618"/>
            <a:ext cx="1072730" cy="369332"/>
          </a:xfrm>
          <a:prstGeom prst="rect">
            <a:avLst/>
          </a:prstGeom>
          <a:noFill/>
        </p:spPr>
        <p:txBody>
          <a:bodyPr wrap="none" rtlCol="0">
            <a:spAutoFit/>
          </a:bodyPr>
          <a:lstStyle/>
          <a:p>
            <a:pPr algn="ctr"/>
            <a:r>
              <a:rPr lang="en-US" sz="900" dirty="0" smtClean="0"/>
              <a:t>Control</a:t>
            </a:r>
          </a:p>
          <a:p>
            <a:pPr algn="ctr"/>
            <a:r>
              <a:rPr lang="en-US" sz="900" dirty="0" smtClean="0"/>
              <a:t>Parser/Multiplexer</a:t>
            </a:r>
            <a:endParaRPr lang="en-US" sz="900" dirty="0"/>
          </a:p>
        </p:txBody>
      </p:sp>
      <p:sp>
        <p:nvSpPr>
          <p:cNvPr id="25" name="TextBox 24"/>
          <p:cNvSpPr txBox="1"/>
          <p:nvPr/>
        </p:nvSpPr>
        <p:spPr>
          <a:xfrm>
            <a:off x="10062706" y="1773793"/>
            <a:ext cx="1255472" cy="261610"/>
          </a:xfrm>
          <a:prstGeom prst="rect">
            <a:avLst/>
          </a:prstGeom>
          <a:noFill/>
        </p:spPr>
        <p:txBody>
          <a:bodyPr wrap="none" rtlCol="0">
            <a:spAutoFit/>
          </a:bodyPr>
          <a:lstStyle/>
          <a:p>
            <a:r>
              <a:rPr lang="en-US" sz="1100" dirty="0" smtClean="0"/>
              <a:t>Frame Distribution</a:t>
            </a:r>
            <a:endParaRPr lang="en-US" sz="1100" dirty="0"/>
          </a:p>
        </p:txBody>
      </p:sp>
      <p:sp>
        <p:nvSpPr>
          <p:cNvPr id="26" name="TextBox 25"/>
          <p:cNvSpPr txBox="1"/>
          <p:nvPr/>
        </p:nvSpPr>
        <p:spPr>
          <a:xfrm>
            <a:off x="7998279" y="1791259"/>
            <a:ext cx="1149674" cy="261610"/>
          </a:xfrm>
          <a:prstGeom prst="rect">
            <a:avLst/>
          </a:prstGeom>
          <a:noFill/>
        </p:spPr>
        <p:txBody>
          <a:bodyPr wrap="none" rtlCol="0">
            <a:spAutoFit/>
          </a:bodyPr>
          <a:lstStyle/>
          <a:p>
            <a:r>
              <a:rPr lang="en-US" sz="1100" dirty="0" smtClean="0"/>
              <a:t>Frame Collection</a:t>
            </a:r>
            <a:endParaRPr lang="en-US" sz="1100" dirty="0"/>
          </a:p>
        </p:txBody>
      </p:sp>
      <p:cxnSp>
        <p:nvCxnSpPr>
          <p:cNvPr id="27" name="Straight Arrow Connector 26"/>
          <p:cNvCxnSpPr>
            <a:endCxn id="44" idx="0"/>
          </p:cNvCxnSpPr>
          <p:nvPr/>
        </p:nvCxnSpPr>
        <p:spPr>
          <a:xfrm>
            <a:off x="8398933" y="5090595"/>
            <a:ext cx="0" cy="85300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46" idx="0"/>
          </p:cNvCxnSpPr>
          <p:nvPr/>
        </p:nvCxnSpPr>
        <p:spPr>
          <a:xfrm>
            <a:off x="9751483" y="5056729"/>
            <a:ext cx="19047" cy="8953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48" idx="0"/>
          </p:cNvCxnSpPr>
          <p:nvPr/>
        </p:nvCxnSpPr>
        <p:spPr>
          <a:xfrm>
            <a:off x="11178116" y="5056729"/>
            <a:ext cx="10801" cy="8953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0125089" y="2088347"/>
            <a:ext cx="1558918" cy="456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0937128" y="2082347"/>
            <a:ext cx="803425" cy="430887"/>
          </a:xfrm>
          <a:prstGeom prst="rect">
            <a:avLst/>
          </a:prstGeom>
          <a:noFill/>
        </p:spPr>
        <p:txBody>
          <a:bodyPr wrap="none" rtlCol="0">
            <a:spAutoFit/>
          </a:bodyPr>
          <a:lstStyle/>
          <a:p>
            <a:pPr algn="ctr"/>
            <a:r>
              <a:rPr lang="en-US" sz="1050" dirty="0" smtClean="0"/>
              <a:t>Frame</a:t>
            </a:r>
          </a:p>
          <a:p>
            <a:pPr algn="ctr"/>
            <a:r>
              <a:rPr lang="en-US" sz="1050" dirty="0" smtClean="0"/>
              <a:t>Distributor</a:t>
            </a:r>
            <a:endParaRPr lang="en-US" sz="1050" dirty="0"/>
          </a:p>
        </p:txBody>
      </p:sp>
      <p:sp>
        <p:nvSpPr>
          <p:cNvPr id="32" name="TextBox 31"/>
          <p:cNvSpPr txBox="1"/>
          <p:nvPr/>
        </p:nvSpPr>
        <p:spPr>
          <a:xfrm>
            <a:off x="9937961" y="2129174"/>
            <a:ext cx="1181734" cy="400110"/>
          </a:xfrm>
          <a:prstGeom prst="rect">
            <a:avLst/>
          </a:prstGeom>
          <a:noFill/>
        </p:spPr>
        <p:txBody>
          <a:bodyPr wrap="none" rtlCol="0">
            <a:spAutoFit/>
          </a:bodyPr>
          <a:lstStyle/>
          <a:p>
            <a:r>
              <a:rPr lang="en-US" sz="1000" dirty="0" smtClean="0"/>
              <a:t>Marker Generator/</a:t>
            </a:r>
          </a:p>
          <a:p>
            <a:r>
              <a:rPr lang="en-US" sz="1000" dirty="0" smtClean="0"/>
              <a:t>Receiver (optional)</a:t>
            </a:r>
          </a:p>
        </p:txBody>
      </p:sp>
      <p:sp>
        <p:nvSpPr>
          <p:cNvPr id="33" name="TextBox 32"/>
          <p:cNvSpPr txBox="1"/>
          <p:nvPr/>
        </p:nvSpPr>
        <p:spPr>
          <a:xfrm>
            <a:off x="8856133" y="2100505"/>
            <a:ext cx="697627" cy="430887"/>
          </a:xfrm>
          <a:prstGeom prst="rect">
            <a:avLst/>
          </a:prstGeom>
          <a:noFill/>
          <a:ln>
            <a:solidFill>
              <a:schemeClr val="bg1"/>
            </a:solidFill>
          </a:ln>
        </p:spPr>
        <p:txBody>
          <a:bodyPr wrap="none" rtlCol="0">
            <a:spAutoFit/>
          </a:bodyPr>
          <a:lstStyle/>
          <a:p>
            <a:pPr algn="ctr"/>
            <a:r>
              <a:rPr lang="en-US" sz="1100" dirty="0" smtClean="0"/>
              <a:t>Frame</a:t>
            </a:r>
          </a:p>
          <a:p>
            <a:pPr algn="ctr"/>
            <a:r>
              <a:rPr lang="en-US" sz="1100" dirty="0" smtClean="0"/>
              <a:t>Collector</a:t>
            </a:r>
            <a:endParaRPr lang="en-US" sz="1100" dirty="0"/>
          </a:p>
        </p:txBody>
      </p:sp>
      <p:sp>
        <p:nvSpPr>
          <p:cNvPr id="34" name="TextBox 33"/>
          <p:cNvSpPr txBox="1"/>
          <p:nvPr/>
        </p:nvSpPr>
        <p:spPr>
          <a:xfrm>
            <a:off x="7916523" y="2100505"/>
            <a:ext cx="801822" cy="430887"/>
          </a:xfrm>
          <a:prstGeom prst="rect">
            <a:avLst/>
          </a:prstGeom>
          <a:noFill/>
          <a:ln>
            <a:solidFill>
              <a:schemeClr val="bg1"/>
            </a:solidFill>
          </a:ln>
        </p:spPr>
        <p:txBody>
          <a:bodyPr wrap="none" rtlCol="0">
            <a:spAutoFit/>
          </a:bodyPr>
          <a:lstStyle/>
          <a:p>
            <a:pPr algn="ctr"/>
            <a:r>
              <a:rPr lang="en-US" sz="1100" dirty="0" smtClean="0"/>
              <a:t>Marker</a:t>
            </a:r>
          </a:p>
          <a:p>
            <a:pPr algn="ctr"/>
            <a:r>
              <a:rPr lang="en-US" sz="1100" dirty="0" smtClean="0"/>
              <a:t>Responder</a:t>
            </a:r>
            <a:endParaRPr lang="en-US" sz="1100" dirty="0"/>
          </a:p>
        </p:txBody>
      </p:sp>
      <p:cxnSp>
        <p:nvCxnSpPr>
          <p:cNvPr id="35" name="Straight Connector 34"/>
          <p:cNvCxnSpPr/>
          <p:nvPr/>
        </p:nvCxnSpPr>
        <p:spPr>
          <a:xfrm>
            <a:off x="11020439" y="2082347"/>
            <a:ext cx="9525" cy="4629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10062706" y="2545334"/>
            <a:ext cx="1535562" cy="1050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718345" y="2537309"/>
            <a:ext cx="2459771" cy="10568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9937961" y="2542701"/>
            <a:ext cx="610196" cy="10514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8229600" y="2545334"/>
            <a:ext cx="838200" cy="10487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9" idx="0"/>
          </p:cNvCxnSpPr>
          <p:nvPr/>
        </p:nvCxnSpPr>
        <p:spPr>
          <a:xfrm flipH="1" flipV="1">
            <a:off x="9276505" y="2555347"/>
            <a:ext cx="536365" cy="1043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8" idx="0"/>
          </p:cNvCxnSpPr>
          <p:nvPr/>
        </p:nvCxnSpPr>
        <p:spPr>
          <a:xfrm flipV="1">
            <a:off x="8398933" y="2551251"/>
            <a:ext cx="1855280" cy="10724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8553441" y="2542701"/>
            <a:ext cx="1043313" cy="104879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8081448" y="2537308"/>
            <a:ext cx="216745" cy="10713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7941733" y="5943600"/>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192787" y="5970604"/>
            <a:ext cx="412292" cy="230832"/>
          </a:xfrm>
          <a:prstGeom prst="rect">
            <a:avLst/>
          </a:prstGeom>
          <a:noFill/>
        </p:spPr>
        <p:txBody>
          <a:bodyPr wrap="none" rtlCol="0">
            <a:spAutoFit/>
          </a:bodyPr>
          <a:lstStyle/>
          <a:p>
            <a:pPr algn="ctr"/>
            <a:r>
              <a:rPr lang="en-US" sz="900" dirty="0" smtClean="0"/>
              <a:t>MAC</a:t>
            </a:r>
            <a:endParaRPr lang="en-US" sz="900" dirty="0"/>
          </a:p>
        </p:txBody>
      </p:sp>
      <p:sp>
        <p:nvSpPr>
          <p:cNvPr id="46" name="Rectangle 45"/>
          <p:cNvSpPr/>
          <p:nvPr/>
        </p:nvSpPr>
        <p:spPr>
          <a:xfrm>
            <a:off x="9313330" y="5952061"/>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564384" y="5979065"/>
            <a:ext cx="412292" cy="230832"/>
          </a:xfrm>
          <a:prstGeom prst="rect">
            <a:avLst/>
          </a:prstGeom>
          <a:noFill/>
        </p:spPr>
        <p:txBody>
          <a:bodyPr wrap="none" rtlCol="0">
            <a:spAutoFit/>
          </a:bodyPr>
          <a:lstStyle/>
          <a:p>
            <a:pPr algn="ctr"/>
            <a:r>
              <a:rPr lang="en-US" sz="900" dirty="0" smtClean="0"/>
              <a:t>MAC</a:t>
            </a:r>
            <a:endParaRPr lang="en-US" sz="900" dirty="0"/>
          </a:p>
        </p:txBody>
      </p:sp>
      <p:sp>
        <p:nvSpPr>
          <p:cNvPr id="48" name="Rectangle 47"/>
          <p:cNvSpPr/>
          <p:nvPr/>
        </p:nvSpPr>
        <p:spPr>
          <a:xfrm>
            <a:off x="10731717" y="5952061"/>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10982771" y="5979065"/>
            <a:ext cx="412292" cy="230832"/>
          </a:xfrm>
          <a:prstGeom prst="rect">
            <a:avLst/>
          </a:prstGeom>
          <a:noFill/>
        </p:spPr>
        <p:txBody>
          <a:bodyPr wrap="none" rtlCol="0">
            <a:spAutoFit/>
          </a:bodyPr>
          <a:lstStyle/>
          <a:p>
            <a:pPr algn="ctr"/>
            <a:r>
              <a:rPr lang="en-US" sz="900" dirty="0" smtClean="0"/>
              <a:t>MAC</a:t>
            </a:r>
            <a:endParaRPr lang="en-US" sz="900" dirty="0"/>
          </a:p>
        </p:txBody>
      </p:sp>
      <p:sp>
        <p:nvSpPr>
          <p:cNvPr id="50" name="Rectangle 49"/>
          <p:cNvSpPr/>
          <p:nvPr/>
        </p:nvSpPr>
        <p:spPr>
          <a:xfrm>
            <a:off x="7753350" y="1539889"/>
            <a:ext cx="4133850" cy="381952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5968390" y="1669019"/>
            <a:ext cx="1327840" cy="2634584"/>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071759" y="2049210"/>
            <a:ext cx="1097484" cy="352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6076844" y="2015902"/>
            <a:ext cx="1138453" cy="430887"/>
          </a:xfrm>
          <a:prstGeom prst="rect">
            <a:avLst/>
          </a:prstGeom>
          <a:noFill/>
          <a:ln>
            <a:noFill/>
          </a:ln>
        </p:spPr>
        <p:txBody>
          <a:bodyPr wrap="none" rtlCol="0">
            <a:spAutoFit/>
          </a:bodyPr>
          <a:lstStyle/>
          <a:p>
            <a:pPr algn="ctr"/>
            <a:r>
              <a:rPr lang="en-US" sz="1100" dirty="0" smtClean="0"/>
              <a:t>Link Aggregation</a:t>
            </a:r>
          </a:p>
          <a:p>
            <a:pPr algn="ctr"/>
            <a:r>
              <a:rPr lang="en-US" sz="1100" dirty="0" smtClean="0"/>
              <a:t>Control</a:t>
            </a:r>
            <a:endParaRPr lang="en-US" sz="1100" dirty="0"/>
          </a:p>
        </p:txBody>
      </p:sp>
      <p:sp>
        <p:nvSpPr>
          <p:cNvPr id="54" name="Rectangle 53"/>
          <p:cNvSpPr/>
          <p:nvPr/>
        </p:nvSpPr>
        <p:spPr>
          <a:xfrm>
            <a:off x="6071759" y="2401635"/>
            <a:ext cx="1097484" cy="352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6076844" y="2368327"/>
            <a:ext cx="1138453" cy="430887"/>
          </a:xfrm>
          <a:prstGeom prst="rect">
            <a:avLst/>
          </a:prstGeom>
          <a:noFill/>
          <a:ln>
            <a:noFill/>
          </a:ln>
        </p:spPr>
        <p:txBody>
          <a:bodyPr wrap="none" rtlCol="0">
            <a:spAutoFit/>
          </a:bodyPr>
          <a:lstStyle/>
          <a:p>
            <a:pPr algn="ctr"/>
            <a:r>
              <a:rPr lang="en-US" sz="1100" dirty="0" smtClean="0"/>
              <a:t>Link Aggregation</a:t>
            </a:r>
          </a:p>
          <a:p>
            <a:pPr algn="ctr"/>
            <a:r>
              <a:rPr lang="en-US" sz="1100" dirty="0" smtClean="0"/>
              <a:t>Control Protocol</a:t>
            </a:r>
            <a:endParaRPr lang="en-US" sz="1100" dirty="0"/>
          </a:p>
        </p:txBody>
      </p:sp>
      <p:sp>
        <p:nvSpPr>
          <p:cNvPr id="56" name="Rectangle 55"/>
          <p:cNvSpPr/>
          <p:nvPr/>
        </p:nvSpPr>
        <p:spPr>
          <a:xfrm>
            <a:off x="9355670" y="986444"/>
            <a:ext cx="1921930" cy="34772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9450560" y="980815"/>
            <a:ext cx="1675459" cy="338554"/>
          </a:xfrm>
          <a:prstGeom prst="rect">
            <a:avLst/>
          </a:prstGeom>
          <a:noFill/>
        </p:spPr>
        <p:txBody>
          <a:bodyPr wrap="none" rtlCol="0">
            <a:spAutoFit/>
          </a:bodyPr>
          <a:lstStyle/>
          <a:p>
            <a:r>
              <a:rPr lang="en-US" sz="1600" dirty="0" smtClean="0">
                <a:solidFill>
                  <a:schemeClr val="tx1"/>
                </a:solidFill>
              </a:rPr>
              <a:t>Aggregator Client</a:t>
            </a:r>
            <a:endParaRPr lang="en-US" sz="1600" dirty="0">
              <a:solidFill>
                <a:schemeClr val="tx1"/>
              </a:solidFill>
            </a:endParaRPr>
          </a:p>
        </p:txBody>
      </p:sp>
      <p:cxnSp>
        <p:nvCxnSpPr>
          <p:cNvPr id="58" name="Straight Arrow Connector 57"/>
          <p:cNvCxnSpPr/>
          <p:nvPr/>
        </p:nvCxnSpPr>
        <p:spPr>
          <a:xfrm>
            <a:off x="7296230" y="2280394"/>
            <a:ext cx="45712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6765946" y="2754061"/>
            <a:ext cx="6329" cy="6955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765946" y="3449651"/>
            <a:ext cx="2759054" cy="1241967"/>
          </a:xfrm>
          <a:prstGeom prst="line">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6403996" y="2744536"/>
            <a:ext cx="6329" cy="6955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403996" y="3449651"/>
            <a:ext cx="1856101" cy="1254991"/>
          </a:xfrm>
          <a:prstGeom prst="line">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6008677" y="3833485"/>
            <a:ext cx="888384" cy="430887"/>
          </a:xfrm>
          <a:prstGeom prst="rect">
            <a:avLst/>
          </a:prstGeom>
          <a:noFill/>
        </p:spPr>
        <p:txBody>
          <a:bodyPr wrap="none" rtlCol="0">
            <a:spAutoFit/>
          </a:bodyPr>
          <a:lstStyle/>
          <a:p>
            <a:pPr algn="ctr"/>
            <a:r>
              <a:rPr lang="en-US" sz="1100" dirty="0" smtClean="0"/>
              <a:t>Aggregation</a:t>
            </a:r>
          </a:p>
          <a:p>
            <a:pPr algn="ctr"/>
            <a:r>
              <a:rPr lang="en-US" sz="1100" dirty="0" smtClean="0"/>
              <a:t>Control</a:t>
            </a:r>
            <a:endParaRPr lang="en-US" sz="1100" dirty="0"/>
          </a:p>
        </p:txBody>
      </p:sp>
      <p:sp>
        <p:nvSpPr>
          <p:cNvPr id="64" name="Rectangle 63"/>
          <p:cNvSpPr/>
          <p:nvPr/>
        </p:nvSpPr>
        <p:spPr bwMode="auto">
          <a:xfrm>
            <a:off x="5867400" y="1447800"/>
            <a:ext cx="6172200" cy="4267200"/>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TextBox 68"/>
          <p:cNvSpPr txBox="1"/>
          <p:nvPr/>
        </p:nvSpPr>
        <p:spPr>
          <a:xfrm>
            <a:off x="6088974" y="5071184"/>
            <a:ext cx="1315232" cy="461665"/>
          </a:xfrm>
          <a:prstGeom prst="rect">
            <a:avLst/>
          </a:prstGeom>
          <a:noFill/>
        </p:spPr>
        <p:txBody>
          <a:bodyPr wrap="none" rtlCol="0">
            <a:spAutoFit/>
          </a:bodyPr>
          <a:lstStyle/>
          <a:p>
            <a:pPr algn="ctr"/>
            <a:r>
              <a:rPr lang="en-US" sz="1200" b="1" dirty="0" smtClean="0">
                <a:solidFill>
                  <a:schemeClr val="tx1"/>
                </a:solidFill>
              </a:rPr>
              <a:t>Link aggregation</a:t>
            </a:r>
          </a:p>
          <a:p>
            <a:pPr algn="ctr"/>
            <a:r>
              <a:rPr lang="en-US" sz="1200" b="1" dirty="0" smtClean="0">
                <a:solidFill>
                  <a:schemeClr val="tx1"/>
                </a:solidFill>
              </a:rPr>
              <a:t>Sublayer</a:t>
            </a:r>
            <a:endParaRPr lang="en-US" sz="1200" b="1" dirty="0">
              <a:solidFill>
                <a:schemeClr val="tx1"/>
              </a:solidFill>
            </a:endParaRPr>
          </a:p>
        </p:txBody>
      </p:sp>
      <p:sp>
        <p:nvSpPr>
          <p:cNvPr id="2" name="TextBox 1"/>
          <p:cNvSpPr txBox="1"/>
          <p:nvPr/>
        </p:nvSpPr>
        <p:spPr>
          <a:xfrm>
            <a:off x="9820275" y="5020861"/>
            <a:ext cx="1184427" cy="338554"/>
          </a:xfrm>
          <a:prstGeom prst="rect">
            <a:avLst/>
          </a:prstGeom>
          <a:noFill/>
        </p:spPr>
        <p:txBody>
          <a:bodyPr wrap="none" rtlCol="0">
            <a:spAutoFit/>
          </a:bodyPr>
          <a:lstStyle/>
          <a:p>
            <a:r>
              <a:rPr lang="en-US" sz="1600" b="1" dirty="0" smtClean="0">
                <a:solidFill>
                  <a:schemeClr val="tx1"/>
                </a:solidFill>
              </a:rPr>
              <a:t>Aggregator</a:t>
            </a:r>
            <a:endParaRPr lang="en-US" sz="1600" b="1" dirty="0">
              <a:solidFill>
                <a:schemeClr val="tx1"/>
              </a:solidFill>
            </a:endParaRPr>
          </a:p>
        </p:txBody>
      </p:sp>
      <p:sp>
        <p:nvSpPr>
          <p:cNvPr id="3" name="TextBox 2"/>
          <p:cNvSpPr txBox="1"/>
          <p:nvPr/>
        </p:nvSpPr>
        <p:spPr>
          <a:xfrm>
            <a:off x="8183054" y="2683455"/>
            <a:ext cx="663130" cy="430887"/>
          </a:xfrm>
          <a:prstGeom prst="rect">
            <a:avLst/>
          </a:prstGeom>
          <a:noFill/>
        </p:spPr>
        <p:txBody>
          <a:bodyPr wrap="none" rtlCol="0">
            <a:spAutoFit/>
          </a:bodyPr>
          <a:lstStyle/>
          <a:p>
            <a:r>
              <a:rPr lang="en-US" sz="1100" dirty="0" smtClean="0">
                <a:solidFill>
                  <a:schemeClr val="tx1"/>
                </a:solidFill>
              </a:rPr>
              <a:t>Marker </a:t>
            </a:r>
          </a:p>
          <a:p>
            <a:pPr algn="ctr"/>
            <a:r>
              <a:rPr lang="en-US" sz="1100" dirty="0" smtClean="0">
                <a:solidFill>
                  <a:schemeClr val="tx1"/>
                </a:solidFill>
              </a:rPr>
              <a:t>Frames</a:t>
            </a:r>
            <a:endParaRPr lang="en-US" sz="1100" dirty="0">
              <a:solidFill>
                <a:schemeClr val="tx1"/>
              </a:solidFill>
            </a:endParaRPr>
          </a:p>
        </p:txBody>
      </p:sp>
      <p:sp>
        <p:nvSpPr>
          <p:cNvPr id="65" name="TextBox 64"/>
          <p:cNvSpPr txBox="1"/>
          <p:nvPr/>
        </p:nvSpPr>
        <p:spPr>
          <a:xfrm>
            <a:off x="8804223" y="2621166"/>
            <a:ext cx="976025" cy="646331"/>
          </a:xfrm>
          <a:prstGeom prst="rect">
            <a:avLst/>
          </a:prstGeom>
          <a:noFill/>
        </p:spPr>
        <p:txBody>
          <a:bodyPr wrap="square" rtlCol="0">
            <a:spAutoFit/>
          </a:bodyPr>
          <a:lstStyle/>
          <a:p>
            <a:pPr algn="ctr"/>
            <a:r>
              <a:rPr lang="en-US" sz="1200" dirty="0" smtClean="0">
                <a:solidFill>
                  <a:schemeClr val="tx1"/>
                </a:solidFill>
              </a:rPr>
              <a:t>Aggregator</a:t>
            </a:r>
          </a:p>
          <a:p>
            <a:pPr algn="ctr"/>
            <a:r>
              <a:rPr lang="en-US" sz="1200" dirty="0" smtClean="0">
                <a:solidFill>
                  <a:schemeClr val="tx1"/>
                </a:solidFill>
              </a:rPr>
              <a:t>Client</a:t>
            </a:r>
          </a:p>
          <a:p>
            <a:pPr algn="ctr"/>
            <a:r>
              <a:rPr lang="en-US" sz="1200" dirty="0" smtClean="0">
                <a:solidFill>
                  <a:schemeClr val="tx1"/>
                </a:solidFill>
              </a:rPr>
              <a:t>Frames</a:t>
            </a:r>
            <a:endParaRPr lang="en-US"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Link Aggregation</a:t>
            </a:r>
            <a:endParaRPr lang="en-US" dirty="0"/>
          </a:p>
        </p:txBody>
      </p:sp>
      <p:sp>
        <p:nvSpPr>
          <p:cNvPr id="8" name="Content Placeholder 7"/>
          <p:cNvSpPr>
            <a:spLocks noGrp="1"/>
          </p:cNvSpPr>
          <p:nvPr>
            <p:ph sz="half" idx="1"/>
          </p:nvPr>
        </p:nvSpPr>
        <p:spPr/>
        <p:txBody>
          <a:bodyPr/>
          <a:lstStyle/>
          <a:p>
            <a:pPr>
              <a:buFont typeface="Arial" panose="020B0604020202020204" pitchFamily="34" charset="0"/>
              <a:buChar char="•"/>
            </a:pPr>
            <a:r>
              <a:rPr lang="en-US" sz="1000" dirty="0"/>
              <a:t>An Aggregator Client communicates with a set of Aggregation Ports through an Aggregator, </a:t>
            </a:r>
            <a:r>
              <a:rPr lang="en-US" sz="1000" dirty="0" smtClean="0"/>
              <a:t>which presents </a:t>
            </a:r>
            <a:r>
              <a:rPr lang="en-US" sz="1000" dirty="0"/>
              <a:t>a standard ISS interface to the Aggregator Client. The Aggregator binds to one or </a:t>
            </a:r>
            <a:r>
              <a:rPr lang="en-US" sz="1000" dirty="0" smtClean="0"/>
              <a:t>more Aggregation </a:t>
            </a:r>
            <a:r>
              <a:rPr lang="en-US" sz="1000" dirty="0"/>
              <a:t>Ports within a System.</a:t>
            </a:r>
          </a:p>
          <a:p>
            <a:pPr>
              <a:buFont typeface="Arial" panose="020B0604020202020204" pitchFamily="34" charset="0"/>
              <a:buChar char="•"/>
            </a:pPr>
            <a:r>
              <a:rPr lang="en-US" sz="1000" dirty="0" smtClean="0"/>
              <a:t>It </a:t>
            </a:r>
            <a:r>
              <a:rPr lang="en-US" sz="1000" dirty="0"/>
              <a:t>is the responsibility of the Aggregator to distribute frame transmissions from the </a:t>
            </a:r>
            <a:r>
              <a:rPr lang="en-US" sz="1000" dirty="0" smtClean="0"/>
              <a:t>Aggregator Client </a:t>
            </a:r>
            <a:r>
              <a:rPr lang="en-US" sz="1000" dirty="0"/>
              <a:t>to the various Aggregation Ports, and to collect received frames from the Aggregation </a:t>
            </a:r>
            <a:r>
              <a:rPr lang="en-US" sz="1000" dirty="0" smtClean="0"/>
              <a:t>Ports and </a:t>
            </a:r>
            <a:r>
              <a:rPr lang="en-US" sz="1000" dirty="0"/>
              <a:t>pass them to the Aggregator Client transparently.</a:t>
            </a:r>
          </a:p>
          <a:p>
            <a:pPr>
              <a:buFont typeface="Arial" panose="020B0604020202020204" pitchFamily="34" charset="0"/>
              <a:buChar char="•"/>
            </a:pPr>
            <a:r>
              <a:rPr lang="en-US" sz="1000" dirty="0" smtClean="0"/>
              <a:t>A </a:t>
            </a:r>
            <a:r>
              <a:rPr lang="en-US" sz="1000" dirty="0"/>
              <a:t>System may contain multiple Aggregators, serving multiple Aggregator Clients. A </a:t>
            </a:r>
            <a:r>
              <a:rPr lang="en-US" sz="1000" dirty="0" smtClean="0"/>
              <a:t>given Aggregation </a:t>
            </a:r>
            <a:r>
              <a:rPr lang="en-US" sz="1000" dirty="0"/>
              <a:t>Port will bind to (at most) a single Aggregator at any time. An Aggregator Client </a:t>
            </a:r>
            <a:r>
              <a:rPr lang="en-US" sz="1000" dirty="0" smtClean="0"/>
              <a:t>is served </a:t>
            </a:r>
            <a:r>
              <a:rPr lang="en-US" sz="1000" dirty="0"/>
              <a:t>by a single Aggregator at a time.</a:t>
            </a:r>
          </a:p>
          <a:p>
            <a:pPr>
              <a:buFont typeface="Arial" panose="020B0604020202020204" pitchFamily="34" charset="0"/>
              <a:buChar char="•"/>
            </a:pPr>
            <a:r>
              <a:rPr lang="en-US" sz="1000" dirty="0" smtClean="0"/>
              <a:t>The </a:t>
            </a:r>
            <a:r>
              <a:rPr lang="en-US" sz="1000" dirty="0"/>
              <a:t>binding of Aggregation Ports to Aggregators within a System is managed by the </a:t>
            </a:r>
            <a:r>
              <a:rPr lang="en-US" sz="1000" dirty="0" smtClean="0"/>
              <a:t>Link Aggregation </a:t>
            </a:r>
            <a:r>
              <a:rPr lang="en-US" sz="1000" dirty="0"/>
              <a:t>Control function for that System, which is responsible for determining which links </a:t>
            </a:r>
            <a:r>
              <a:rPr lang="en-US" sz="1000" dirty="0" smtClean="0"/>
              <a:t>may be </a:t>
            </a:r>
            <a:r>
              <a:rPr lang="en-US" sz="1000" dirty="0"/>
              <a:t>aggregated, aggregating them, binding the Aggregation Ports within the System to an </a:t>
            </a:r>
            <a:r>
              <a:rPr lang="en-US" sz="1000" dirty="0" smtClean="0"/>
              <a:t>appropriate Aggregator</a:t>
            </a:r>
            <a:r>
              <a:rPr lang="en-US" sz="1000" dirty="0"/>
              <a:t>, and monitoring conditions to determine when a change in aggregation is needed</a:t>
            </a:r>
            <a:r>
              <a:rPr lang="en-US" sz="1000" dirty="0" smtClean="0"/>
              <a:t>.</a:t>
            </a:r>
          </a:p>
          <a:p>
            <a:pPr>
              <a:buFont typeface="Arial" panose="020B0604020202020204" pitchFamily="34" charset="0"/>
              <a:buChar char="•"/>
            </a:pPr>
            <a:r>
              <a:rPr lang="en-US" sz="1000" u="sng" dirty="0"/>
              <a:t>Frame ordering </a:t>
            </a:r>
            <a:r>
              <a:rPr lang="en-US" sz="1000" dirty="0"/>
              <a:t>has to be maintained for certain sequences of frame exchanges between </a:t>
            </a:r>
            <a:r>
              <a:rPr lang="en-US" sz="1000" dirty="0" smtClean="0"/>
              <a:t>Aggregator Clients </a:t>
            </a:r>
            <a:r>
              <a:rPr lang="en-US" sz="1000" dirty="0"/>
              <a:t>(known as conversations, see Clause 3). The Frame Distributor ensures that all frames of </a:t>
            </a:r>
            <a:r>
              <a:rPr lang="en-US" sz="1000" dirty="0" smtClean="0"/>
              <a:t>a given </a:t>
            </a:r>
            <a:r>
              <a:rPr lang="en-US" sz="1000" dirty="0"/>
              <a:t>conversation are passed to a single Aggregation Port. For any given Aggregation Port, </a:t>
            </a:r>
            <a:r>
              <a:rPr lang="en-US" sz="1000" dirty="0" smtClean="0"/>
              <a:t>the Frame </a:t>
            </a:r>
            <a:r>
              <a:rPr lang="en-US" sz="1000" dirty="0"/>
              <a:t>Collector is required to pass frames to the Aggregator Client in the order that they </a:t>
            </a:r>
            <a:r>
              <a:rPr lang="en-US" sz="1000" dirty="0" smtClean="0"/>
              <a:t>are received </a:t>
            </a:r>
            <a:r>
              <a:rPr lang="en-US" sz="1000" dirty="0"/>
              <a:t>from that Aggregation Port. The Frame Collector is otherwise free to select frames </a:t>
            </a:r>
            <a:r>
              <a:rPr lang="en-US" sz="1000" dirty="0" smtClean="0"/>
              <a:t>received from </a:t>
            </a:r>
            <a:r>
              <a:rPr lang="en-US" sz="1000" dirty="0"/>
              <a:t>the Aggregation Ports in any order. Since there are no means for frames to be </a:t>
            </a:r>
            <a:r>
              <a:rPr lang="en-US" sz="1000" dirty="0" err="1"/>
              <a:t>misordered</a:t>
            </a:r>
            <a:r>
              <a:rPr lang="en-US" sz="1000" dirty="0"/>
              <a:t> on </a:t>
            </a:r>
            <a:r>
              <a:rPr lang="en-US" sz="1000" dirty="0" smtClean="0"/>
              <a:t>a single </a:t>
            </a:r>
            <a:r>
              <a:rPr lang="en-US" sz="1000" dirty="0"/>
              <a:t>link, this guarantees that frame ordering is maintained for any conversation.</a:t>
            </a:r>
          </a:p>
          <a:p>
            <a:pPr>
              <a:buFont typeface="Arial" panose="020B0604020202020204" pitchFamily="34" charset="0"/>
              <a:buChar char="•"/>
            </a:pPr>
            <a:r>
              <a:rPr lang="en-US" sz="1000" dirty="0" smtClean="0"/>
              <a:t>g</a:t>
            </a:r>
            <a:endParaRPr lang="en-US" sz="1000" dirty="0"/>
          </a:p>
        </p:txBody>
      </p:sp>
      <p:sp>
        <p:nvSpPr>
          <p:cNvPr id="9" name="Content Placeholder 8"/>
          <p:cNvSpPr>
            <a:spLocks noGrp="1"/>
          </p:cNvSpPr>
          <p:nvPr>
            <p:ph sz="half" idx="2"/>
          </p:nvPr>
        </p:nvSpPr>
        <p:spPr>
          <a:xfrm>
            <a:off x="6195484" y="1981201"/>
            <a:ext cx="5080000" cy="3124199"/>
          </a:xfrm>
        </p:spPr>
        <p:txBody>
          <a:bodyPr/>
          <a:lstStyle/>
          <a:p>
            <a:pPr marL="457200" indent="-457200">
              <a:buFont typeface="Arial" panose="020B0604020202020204" pitchFamily="34" charset="0"/>
              <a:buChar char="•"/>
            </a:pPr>
            <a:r>
              <a:rPr lang="en-US" sz="1000" dirty="0"/>
              <a:t>This standard does not impose any particular distribution algorithm on the Frame </a:t>
            </a:r>
            <a:r>
              <a:rPr lang="en-US" sz="1000" dirty="0" smtClean="0"/>
              <a:t>Distributor. Whatever </a:t>
            </a:r>
            <a:r>
              <a:rPr lang="en-US" sz="1000" dirty="0"/>
              <a:t>algorithm is used should be appropriate for the Aggregator Client being supported.</a:t>
            </a:r>
          </a:p>
          <a:p>
            <a:pPr marL="457200" indent="-457200">
              <a:buFont typeface="Arial" panose="020B0604020202020204" pitchFamily="34" charset="0"/>
              <a:buChar char="•"/>
            </a:pPr>
            <a:r>
              <a:rPr lang="en-US" sz="1000" u="sng" dirty="0" smtClean="0"/>
              <a:t>Each </a:t>
            </a:r>
            <a:r>
              <a:rPr lang="en-US" sz="1000" u="sng" dirty="0"/>
              <a:t>Aggregation Port is assigned a MAC </a:t>
            </a:r>
            <a:r>
              <a:rPr lang="en-US" sz="1000" dirty="0"/>
              <a:t>address, unique over the LAG and the IEEE </a:t>
            </a:r>
            <a:r>
              <a:rPr lang="en-US" sz="1000" dirty="0" smtClean="0"/>
              <a:t>802.1Q Bridged </a:t>
            </a:r>
            <a:r>
              <a:rPr lang="en-US" sz="1000" dirty="0"/>
              <a:t>LAN (if any) to which the LAG is connected. This MAC address is used as the </a:t>
            </a:r>
            <a:r>
              <a:rPr lang="en-US" sz="1000" dirty="0" smtClean="0"/>
              <a:t>source address </a:t>
            </a:r>
            <a:r>
              <a:rPr lang="en-US" sz="1000" dirty="0"/>
              <a:t>(SA) for frame exchanges that are initiated by entities within the Link Aggregation </a:t>
            </a:r>
            <a:r>
              <a:rPr lang="en-US" sz="1000" dirty="0" smtClean="0"/>
              <a:t>sublayer itself </a:t>
            </a:r>
            <a:r>
              <a:rPr lang="en-US" sz="1000" dirty="0"/>
              <a:t>(i.e., LACP and Marker protocol exchanges</a:t>
            </a:r>
            <a:r>
              <a:rPr lang="en-US" sz="1000" dirty="0" smtClean="0"/>
              <a:t>).  NOTE—The </a:t>
            </a:r>
            <a:r>
              <a:rPr lang="en-US" sz="1000" dirty="0"/>
              <a:t>LACP and Marker protocols use a multicast destination address (DA) for all exchanges, and </a:t>
            </a:r>
            <a:r>
              <a:rPr lang="en-US" sz="1000" dirty="0" smtClean="0"/>
              <a:t>do not </a:t>
            </a:r>
            <a:r>
              <a:rPr lang="en-US" sz="1000" dirty="0"/>
              <a:t>impose any requirement for an Aggregation Port to recognize more than one unicast address on </a:t>
            </a:r>
            <a:r>
              <a:rPr lang="en-US" sz="1000" dirty="0" smtClean="0"/>
              <a:t>received frames</a:t>
            </a:r>
            <a:r>
              <a:rPr lang="en-US" sz="1000" dirty="0"/>
              <a:t>.</a:t>
            </a:r>
          </a:p>
          <a:p>
            <a:pPr marL="457200" indent="-457200">
              <a:buFont typeface="Arial" panose="020B0604020202020204" pitchFamily="34" charset="0"/>
              <a:buChar char="•"/>
            </a:pPr>
            <a:r>
              <a:rPr lang="en-US" sz="1000" u="sng" dirty="0" smtClean="0"/>
              <a:t>Each </a:t>
            </a:r>
            <a:r>
              <a:rPr lang="en-US" sz="1000" u="sng" dirty="0"/>
              <a:t>Aggregator is assigned a MAC address</a:t>
            </a:r>
            <a:r>
              <a:rPr lang="en-US" sz="1000" dirty="0"/>
              <a:t>, unique over the LAG and the IEEE 802.1Q </a:t>
            </a:r>
            <a:r>
              <a:rPr lang="en-US" sz="1000" dirty="0" smtClean="0"/>
              <a:t>Bridged LAN </a:t>
            </a:r>
            <a:r>
              <a:rPr lang="en-US" sz="1000" dirty="0"/>
              <a:t>(if any) to which the LAG is connected; this address is used as the MAC address of </a:t>
            </a:r>
            <a:r>
              <a:rPr lang="en-US" sz="1000" dirty="0" smtClean="0"/>
              <a:t>the aggregation </a:t>
            </a:r>
            <a:r>
              <a:rPr lang="en-US" sz="1000" dirty="0"/>
              <a:t>from the perspective of the Aggregator Client, both as a SA for transmitted frames </a:t>
            </a:r>
            <a:r>
              <a:rPr lang="en-US" sz="1000" dirty="0" smtClean="0"/>
              <a:t>and as </a:t>
            </a:r>
            <a:r>
              <a:rPr lang="en-US" sz="1000" dirty="0"/>
              <a:t>the destination address (DA) for received frames. The MAC address of the Aggregator may </a:t>
            </a:r>
            <a:r>
              <a:rPr lang="en-US" sz="1000" dirty="0" smtClean="0"/>
              <a:t>be one </a:t>
            </a:r>
            <a:r>
              <a:rPr lang="en-US" sz="1000" dirty="0"/>
              <a:t>of the MAC addresses of an Aggregation Port in the associated LAG (see 6.2.11).</a:t>
            </a:r>
          </a:p>
        </p:txBody>
      </p:sp>
      <p:sp>
        <p:nvSpPr>
          <p:cNvPr id="6" name="Date Placeholder 5"/>
          <p:cNvSpPr>
            <a:spLocks noGrp="1"/>
          </p:cNvSpPr>
          <p:nvPr>
            <p:ph type="dt" idx="10"/>
          </p:nvPr>
        </p:nvSpPr>
        <p:spPr/>
        <p:txBody>
          <a:bodyPr/>
          <a:lstStyle/>
          <a:p>
            <a:r>
              <a:rPr lang="en-US" smtClean="0"/>
              <a:t>November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11" name="TextBox 10"/>
          <p:cNvSpPr txBox="1"/>
          <p:nvPr/>
        </p:nvSpPr>
        <p:spPr>
          <a:xfrm>
            <a:off x="6400800" y="5410200"/>
            <a:ext cx="5486400" cy="600164"/>
          </a:xfrm>
          <a:prstGeom prst="rect">
            <a:avLst/>
          </a:prstGeom>
          <a:noFill/>
        </p:spPr>
        <p:txBody>
          <a:bodyPr wrap="square" rtlCol="0">
            <a:spAutoFit/>
          </a:bodyPr>
          <a:lstStyle/>
          <a:p>
            <a:r>
              <a:rPr lang="en-US" sz="1100" dirty="0">
                <a:solidFill>
                  <a:srgbClr val="7030A0"/>
                </a:solidFill>
              </a:rPr>
              <a:t>conversation: A set of frames transmitted from one end station to another, where all of </a:t>
            </a:r>
            <a:r>
              <a:rPr lang="en-US" sz="1100" dirty="0" smtClean="0">
                <a:solidFill>
                  <a:srgbClr val="7030A0"/>
                </a:solidFill>
              </a:rPr>
              <a:t>the frames </a:t>
            </a:r>
            <a:r>
              <a:rPr lang="en-US" sz="1100" dirty="0">
                <a:solidFill>
                  <a:srgbClr val="7030A0"/>
                </a:solidFill>
              </a:rPr>
              <a:t>form </a:t>
            </a:r>
            <a:r>
              <a:rPr lang="en-US" sz="1100" dirty="0" smtClean="0">
                <a:solidFill>
                  <a:srgbClr val="7030A0"/>
                </a:solidFill>
              </a:rPr>
              <a:t>an ordered </a:t>
            </a:r>
            <a:r>
              <a:rPr lang="en-US" sz="1100" dirty="0">
                <a:solidFill>
                  <a:srgbClr val="7030A0"/>
                </a:solidFill>
              </a:rPr>
              <a:t>sequence, and where the communicating end stations require </a:t>
            </a:r>
            <a:r>
              <a:rPr lang="en-US" sz="1100" dirty="0" smtClean="0">
                <a:solidFill>
                  <a:srgbClr val="7030A0"/>
                </a:solidFill>
              </a:rPr>
              <a:t>the ordering </a:t>
            </a:r>
            <a:r>
              <a:rPr lang="en-US" sz="1100" dirty="0">
                <a:solidFill>
                  <a:srgbClr val="7030A0"/>
                </a:solidFill>
              </a:rPr>
              <a:t>to be maintained </a:t>
            </a:r>
            <a:r>
              <a:rPr lang="en-US" sz="1100" dirty="0" smtClean="0">
                <a:solidFill>
                  <a:srgbClr val="7030A0"/>
                </a:solidFill>
              </a:rPr>
              <a:t>among the </a:t>
            </a:r>
            <a:r>
              <a:rPr lang="en-US" sz="1100" dirty="0">
                <a:solidFill>
                  <a:srgbClr val="7030A0"/>
                </a:solidFill>
              </a:rPr>
              <a:t>set of frames exchanged.</a:t>
            </a:r>
          </a:p>
        </p:txBody>
      </p:sp>
    </p:spTree>
    <p:extLst>
      <p:ext uri="{BB962C8B-B14F-4D97-AF65-F5344CB8AC3E}">
        <p14:creationId xmlns:p14="http://schemas.microsoft.com/office/powerpoint/2010/main" val="887221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Aggregation Proposals in 802.11be [1,3]</a:t>
            </a:r>
            <a:endParaRPr lang="en-US" dirty="0"/>
          </a:p>
        </p:txBody>
      </p:sp>
      <p:sp>
        <p:nvSpPr>
          <p:cNvPr id="8" name="Content Placeholder 7"/>
          <p:cNvSpPr>
            <a:spLocks noGrp="1"/>
          </p:cNvSpPr>
          <p:nvPr>
            <p:ph idx="1"/>
          </p:nvPr>
        </p:nvSpPr>
        <p:spPr>
          <a:xfrm>
            <a:off x="1028700" y="1722439"/>
            <a:ext cx="10361084" cy="4113213"/>
          </a:xfrm>
        </p:spPr>
        <p:txBody>
          <a:bodyPr/>
          <a:lstStyle/>
          <a:p>
            <a:pPr>
              <a:buFont typeface="Arial" panose="020B0604020202020204" pitchFamily="34" charset="0"/>
              <a:buChar char="•"/>
            </a:pPr>
            <a:r>
              <a:rPr lang="en-US" dirty="0" smtClean="0"/>
              <a:t>Proposals discussed in 11be introduces Multi-Link Logical Entity</a:t>
            </a:r>
          </a:p>
          <a:p>
            <a:pPr marL="800100" lvl="1" indent="-342900">
              <a:buFont typeface="Arial" panose="020B0604020202020204" pitchFamily="34" charset="0"/>
              <a:buChar char="•"/>
            </a:pPr>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marL="1200150" lvl="2" indent="-342900">
              <a:buFont typeface="Arial" panose="020B0604020202020204" pitchFamily="34" charset="0"/>
              <a:buChar char="•"/>
            </a:pPr>
            <a:r>
              <a:rPr lang="en-US" dirty="0"/>
              <a:t>NOTE –A Multi-link logical entity allows STAs affiliated with the multi-link logical entity to have the same MAC address</a:t>
            </a:r>
          </a:p>
          <a:p>
            <a:pPr marL="1200150" lvl="2" indent="-342900">
              <a:buFont typeface="Arial" panose="020B0604020202020204" pitchFamily="34" charset="0"/>
              <a:buChar char="•"/>
            </a:pPr>
            <a:r>
              <a:rPr lang="en-US" dirty="0"/>
              <a:t>NOTE – The exact name can be </a:t>
            </a:r>
            <a:r>
              <a:rPr lang="en-US" dirty="0" smtClean="0"/>
              <a:t>changed</a:t>
            </a:r>
          </a:p>
          <a:p>
            <a:pPr marL="400050">
              <a:buFont typeface="Arial" panose="020B0604020202020204" pitchFamily="34" charset="0"/>
              <a:buChar char="•"/>
            </a:pPr>
            <a:r>
              <a:rPr lang="en-US" dirty="0" smtClean="0"/>
              <a:t>	</a:t>
            </a:r>
            <a:r>
              <a:rPr lang="en-US" dirty="0"/>
              <a:t>MLLE construct seems to be equivalent </a:t>
            </a:r>
            <a:endParaRPr lang="en-US" dirty="0" smtClean="0"/>
          </a:p>
          <a:p>
            <a:pPr marL="457200" indent="0"/>
            <a:r>
              <a:rPr lang="en-US" dirty="0" smtClean="0"/>
              <a:t>to </a:t>
            </a:r>
            <a:r>
              <a:rPr lang="en-US" dirty="0"/>
              <a:t>802.1AX Aggregator </a:t>
            </a:r>
            <a:r>
              <a:rPr lang="en-US" dirty="0" smtClean="0"/>
              <a:t>(</a:t>
            </a:r>
            <a:r>
              <a:rPr lang="en-US" dirty="0"/>
              <a:t>minus </a:t>
            </a:r>
            <a:endParaRPr lang="en-US" dirty="0" smtClean="0"/>
          </a:p>
          <a:p>
            <a:pPr marL="457200" indent="0"/>
            <a:r>
              <a:rPr lang="en-US" dirty="0" smtClean="0"/>
              <a:t>the </a:t>
            </a:r>
            <a:r>
              <a:rPr lang="en-US" dirty="0"/>
              <a:t>many details</a:t>
            </a:r>
            <a:r>
              <a:rPr lang="en-US" dirty="0" smtClean="0"/>
              <a:t>).</a:t>
            </a:r>
          </a:p>
          <a:p>
            <a:pPr marL="57150" indent="0">
              <a:buFont typeface="Arial" panose="020B0604020202020204" pitchFamily="34" charset="0"/>
              <a:buChar char="•"/>
            </a:pPr>
            <a:r>
              <a:rPr lang="en-US" dirty="0" smtClean="0"/>
              <a:t>    STA construct was used to substantiate the </a:t>
            </a:r>
          </a:p>
          <a:p>
            <a:pPr marL="57150" indent="0"/>
            <a:r>
              <a:rPr lang="en-US" dirty="0"/>
              <a:t> </a:t>
            </a:r>
            <a:r>
              <a:rPr lang="en-US" dirty="0" smtClean="0"/>
              <a:t>     PHY/MAC layer</a:t>
            </a:r>
            <a:endParaRPr lang="en-US" dirty="0"/>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2019</a:t>
            </a:r>
            <a:endParaRPr lang="en-GB"/>
          </a:p>
        </p:txBody>
      </p:sp>
      <p:pic>
        <p:nvPicPr>
          <p:cNvPr id="9" name="Picture 8"/>
          <p:cNvPicPr>
            <a:picLocks noChangeAspect="1"/>
          </p:cNvPicPr>
          <p:nvPr/>
        </p:nvPicPr>
        <p:blipFill>
          <a:blip r:embed="rId2"/>
          <a:stretch>
            <a:fillRect/>
          </a:stretch>
        </p:blipFill>
        <p:spPr>
          <a:xfrm>
            <a:off x="6934200" y="3459958"/>
            <a:ext cx="4783758" cy="2812254"/>
          </a:xfrm>
          <a:prstGeom prst="rect">
            <a:avLst/>
          </a:prstGeom>
        </p:spPr>
      </p:pic>
    </p:spTree>
    <p:extLst>
      <p:ext uri="{BB962C8B-B14F-4D97-AF65-F5344CB8AC3E}">
        <p14:creationId xmlns:p14="http://schemas.microsoft.com/office/powerpoint/2010/main" val="2265367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1" y="457200"/>
            <a:ext cx="10361084" cy="1065213"/>
          </a:xfrm>
        </p:spPr>
        <p:txBody>
          <a:bodyPr/>
          <a:lstStyle/>
          <a:p>
            <a:pPr eaLnBrk="1" hangingPunct="1"/>
            <a:r>
              <a:rPr lang="en-US" altLang="zh-CN" dirty="0" smtClean="0">
                <a:latin typeface="Times New Roman" panose="02020603050405020304" pitchFamily="18" charset="0"/>
              </a:rPr>
              <a:t>Example of ML Architecture</a:t>
            </a:r>
            <a:endParaRPr lang="zh-CN" altLang="en-US" dirty="0" smtClean="0">
              <a:latin typeface="Times New Roman" panose="02020603050405020304" pitchFamily="18" charset="0"/>
            </a:endParaRPr>
          </a:p>
        </p:txBody>
      </p:sp>
      <p:sp>
        <p:nvSpPr>
          <p:cNvPr id="9219" name="Rectangle 3"/>
          <p:cNvSpPr>
            <a:spLocks noGrp="1" noChangeArrowheads="1"/>
          </p:cNvSpPr>
          <p:nvPr>
            <p:ph idx="1"/>
          </p:nvPr>
        </p:nvSpPr>
        <p:spPr>
          <a:xfrm>
            <a:off x="1703389" y="1360487"/>
            <a:ext cx="8785225" cy="619125"/>
          </a:xfrm>
        </p:spPr>
        <p:txBody>
          <a:bodyPr/>
          <a:lstStyle/>
          <a:p>
            <a:r>
              <a:rPr lang="en-US" altLang="zh-CN"/>
              <a:t>Architecture</a:t>
            </a:r>
          </a:p>
        </p:txBody>
      </p:sp>
      <p:sp>
        <p:nvSpPr>
          <p:cNvPr id="9220" name="日期占位符 3"/>
          <p:cNvSpPr>
            <a:spLocks noGrp="1"/>
          </p:cNvSpPr>
          <p:nvPr>
            <p:ph type="dt" sz="quarter" idx="4294967295"/>
          </p:nvPr>
        </p:nvSpPr>
        <p:spPr>
          <a:xfrm>
            <a:off x="7453314" y="6400801"/>
            <a:ext cx="1057275" cy="1101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575AD974-526B-4247-846B-7259AF1FB7CE}" type="datetime1">
              <a:rPr lang="zh-CN" altLang="en-US" sz="1000">
                <a:latin typeface="Verdana" panose="020B0604030504040204" pitchFamily="34" charset="0"/>
                <a:ea typeface="Gulim" pitchFamily="34" charset="-127"/>
              </a:rPr>
              <a:pPr/>
              <a:t>2019/11/4</a:t>
            </a:fld>
            <a:endParaRPr lang="en-US" altLang="ko-KR" sz="1000">
              <a:latin typeface="Verdana" panose="020B0604030504040204" pitchFamily="34" charset="0"/>
              <a:ea typeface="Gulim" pitchFamily="34" charset="-127"/>
            </a:endParaRPr>
          </a:p>
        </p:txBody>
      </p:sp>
      <p:sp>
        <p:nvSpPr>
          <p:cNvPr id="2" name="矩形 1"/>
          <p:cNvSpPr/>
          <p:nvPr/>
        </p:nvSpPr>
        <p:spPr>
          <a:xfrm>
            <a:off x="2747964" y="2295524"/>
            <a:ext cx="6696075" cy="316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2" name="文本框 2"/>
          <p:cNvSpPr txBox="1">
            <a:spLocks noChangeArrowheads="1"/>
          </p:cNvSpPr>
          <p:nvPr/>
        </p:nvSpPr>
        <p:spPr bwMode="auto">
          <a:xfrm>
            <a:off x="2746376" y="4959350"/>
            <a:ext cx="1446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200"/>
              <a:t>Multi-link </a:t>
            </a:r>
          </a:p>
          <a:p>
            <a:r>
              <a:rPr lang="en-US" altLang="en-US" sz="1200"/>
              <a:t>High MAC</a:t>
            </a:r>
          </a:p>
        </p:txBody>
      </p:sp>
      <p:sp>
        <p:nvSpPr>
          <p:cNvPr id="7" name="矩形 6"/>
          <p:cNvSpPr/>
          <p:nvPr/>
        </p:nvSpPr>
        <p:spPr>
          <a:xfrm>
            <a:off x="7783513" y="2511424"/>
            <a:ext cx="1441450"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4" name="文本框 3"/>
          <p:cNvSpPr txBox="1">
            <a:spLocks noChangeArrowheads="1"/>
          </p:cNvSpPr>
          <p:nvPr/>
        </p:nvSpPr>
        <p:spPr bwMode="auto">
          <a:xfrm>
            <a:off x="7874000" y="2740024"/>
            <a:ext cx="1354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Distributor</a:t>
            </a:r>
          </a:p>
        </p:txBody>
      </p:sp>
      <p:sp>
        <p:nvSpPr>
          <p:cNvPr id="9" name="矩形 8"/>
          <p:cNvSpPr/>
          <p:nvPr/>
        </p:nvSpPr>
        <p:spPr>
          <a:xfrm>
            <a:off x="5668963" y="2511424"/>
            <a:ext cx="1439862"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6" name="文本框 9"/>
          <p:cNvSpPr txBox="1">
            <a:spLocks noChangeArrowheads="1"/>
          </p:cNvSpPr>
          <p:nvPr/>
        </p:nvSpPr>
        <p:spPr bwMode="auto">
          <a:xfrm>
            <a:off x="5757864" y="2740024"/>
            <a:ext cx="1196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Collector</a:t>
            </a:r>
          </a:p>
        </p:txBody>
      </p:sp>
      <p:sp>
        <p:nvSpPr>
          <p:cNvPr id="11" name="矩形 10"/>
          <p:cNvSpPr/>
          <p:nvPr/>
        </p:nvSpPr>
        <p:spPr>
          <a:xfrm>
            <a:off x="3184526" y="2511424"/>
            <a:ext cx="1439863"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8" name="文本框 11"/>
          <p:cNvSpPr txBox="1">
            <a:spLocks noChangeArrowheads="1"/>
          </p:cNvSpPr>
          <p:nvPr/>
        </p:nvSpPr>
        <p:spPr bwMode="auto">
          <a:xfrm>
            <a:off x="3275014" y="2740024"/>
            <a:ext cx="1296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Controller</a:t>
            </a:r>
          </a:p>
        </p:txBody>
      </p:sp>
      <p:cxnSp>
        <p:nvCxnSpPr>
          <p:cNvPr id="6" name="直接箭头连接符 5"/>
          <p:cNvCxnSpPr/>
          <p:nvPr/>
        </p:nvCxnSpPr>
        <p:spPr>
          <a:xfrm>
            <a:off x="8543925" y="1863724"/>
            <a:ext cx="0" cy="647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4481514" y="5895975"/>
            <a:ext cx="935037"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1" name="文本框 15"/>
          <p:cNvSpPr txBox="1">
            <a:spLocks noChangeArrowheads="1"/>
          </p:cNvSpPr>
          <p:nvPr/>
        </p:nvSpPr>
        <p:spPr bwMode="auto">
          <a:xfrm>
            <a:off x="4479926"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1</a:t>
            </a:r>
          </a:p>
        </p:txBody>
      </p:sp>
      <p:sp>
        <p:nvSpPr>
          <p:cNvPr id="17" name="矩形 16"/>
          <p:cNvSpPr/>
          <p:nvPr/>
        </p:nvSpPr>
        <p:spPr>
          <a:xfrm>
            <a:off x="6240464" y="5903911"/>
            <a:ext cx="935037" cy="4508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3" name="文本框 17"/>
          <p:cNvSpPr txBox="1">
            <a:spLocks noChangeArrowheads="1"/>
          </p:cNvSpPr>
          <p:nvPr/>
        </p:nvSpPr>
        <p:spPr bwMode="auto">
          <a:xfrm>
            <a:off x="6240464"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2</a:t>
            </a:r>
          </a:p>
        </p:txBody>
      </p:sp>
      <p:sp>
        <p:nvSpPr>
          <p:cNvPr id="19" name="矩形 18"/>
          <p:cNvSpPr/>
          <p:nvPr/>
        </p:nvSpPr>
        <p:spPr>
          <a:xfrm>
            <a:off x="7896226" y="5895975"/>
            <a:ext cx="936625"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5" name="文本框 19"/>
          <p:cNvSpPr txBox="1">
            <a:spLocks noChangeArrowheads="1"/>
          </p:cNvSpPr>
          <p:nvPr/>
        </p:nvSpPr>
        <p:spPr bwMode="auto">
          <a:xfrm>
            <a:off x="7896226"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n</a:t>
            </a:r>
          </a:p>
        </p:txBody>
      </p:sp>
      <p:cxnSp>
        <p:nvCxnSpPr>
          <p:cNvPr id="21" name="直接箭头连接符 20"/>
          <p:cNvCxnSpPr/>
          <p:nvPr/>
        </p:nvCxnSpPr>
        <p:spPr>
          <a:xfrm flipH="1" flipV="1">
            <a:off x="6383339" y="1863724"/>
            <a:ext cx="9525" cy="647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735638" y="1431925"/>
            <a:ext cx="3257550"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38" name="文本框 24"/>
          <p:cNvSpPr txBox="1">
            <a:spLocks noChangeArrowheads="1"/>
          </p:cNvSpPr>
          <p:nvPr/>
        </p:nvSpPr>
        <p:spPr bwMode="auto">
          <a:xfrm>
            <a:off x="7067551" y="1470024"/>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DS</a:t>
            </a:r>
          </a:p>
        </p:txBody>
      </p:sp>
      <p:cxnSp>
        <p:nvCxnSpPr>
          <p:cNvPr id="27" name="直接箭头连接符 26"/>
          <p:cNvCxnSpPr/>
          <p:nvPr/>
        </p:nvCxnSpPr>
        <p:spPr>
          <a:xfrm flipH="1" flipV="1">
            <a:off x="4940301" y="5253036"/>
            <a:ext cx="9525" cy="647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4303714" y="4795836"/>
            <a:ext cx="1296987" cy="4524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1" name="文本框 28"/>
          <p:cNvSpPr txBox="1">
            <a:spLocks noChangeArrowheads="1"/>
          </p:cNvSpPr>
          <p:nvPr/>
        </p:nvSpPr>
        <p:spPr bwMode="auto">
          <a:xfrm>
            <a:off x="4224338" y="4776787"/>
            <a:ext cx="1420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0" name="直接箭头连接符 29"/>
          <p:cNvCxnSpPr/>
          <p:nvPr/>
        </p:nvCxnSpPr>
        <p:spPr>
          <a:xfrm flipH="1" flipV="1">
            <a:off x="6669089" y="5248274"/>
            <a:ext cx="7937" cy="647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6032500" y="4791075"/>
            <a:ext cx="1295400"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4" name="文本框 31"/>
          <p:cNvSpPr txBox="1">
            <a:spLocks noChangeArrowheads="1"/>
          </p:cNvSpPr>
          <p:nvPr/>
        </p:nvSpPr>
        <p:spPr bwMode="auto">
          <a:xfrm>
            <a:off x="5951538" y="4772024"/>
            <a:ext cx="1420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3" name="直接箭头连接符 32"/>
          <p:cNvCxnSpPr/>
          <p:nvPr/>
        </p:nvCxnSpPr>
        <p:spPr>
          <a:xfrm flipH="1" flipV="1">
            <a:off x="8343901" y="5219700"/>
            <a:ext cx="9525" cy="64928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7707314" y="4764086"/>
            <a:ext cx="1296987" cy="4508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7" name="文本框 34"/>
          <p:cNvSpPr txBox="1">
            <a:spLocks noChangeArrowheads="1"/>
          </p:cNvSpPr>
          <p:nvPr/>
        </p:nvSpPr>
        <p:spPr bwMode="auto">
          <a:xfrm>
            <a:off x="7627938" y="4745037"/>
            <a:ext cx="14208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6" name="直接箭头连接符 35"/>
          <p:cNvCxnSpPr/>
          <p:nvPr/>
        </p:nvCxnSpPr>
        <p:spPr>
          <a:xfrm flipH="1">
            <a:off x="5156201" y="3382962"/>
            <a:ext cx="2886075" cy="1401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a:stCxn id="7" idx="2"/>
          </p:cNvCxnSpPr>
          <p:nvPr/>
        </p:nvCxnSpPr>
        <p:spPr>
          <a:xfrm flipH="1">
            <a:off x="7067550" y="3367086"/>
            <a:ext cx="1436688" cy="14049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flipH="1">
            <a:off x="8742363" y="3382962"/>
            <a:ext cx="82550" cy="13811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flipV="1">
            <a:off x="4886326" y="3349625"/>
            <a:ext cx="1427163" cy="14239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flipH="1" flipV="1">
            <a:off x="3503613" y="3349624"/>
            <a:ext cx="1035050" cy="144145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a:off x="4621214" y="2944811"/>
            <a:ext cx="82708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矩形 48"/>
          <p:cNvSpPr/>
          <p:nvPr/>
        </p:nvSpPr>
        <p:spPr>
          <a:xfrm>
            <a:off x="5457826" y="2408236"/>
            <a:ext cx="3878263" cy="11763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9" name="直接箭头连接符 58"/>
          <p:cNvCxnSpPr/>
          <p:nvPr/>
        </p:nvCxnSpPr>
        <p:spPr>
          <a:xfrm flipH="1" flipV="1">
            <a:off x="3878264" y="3362324"/>
            <a:ext cx="2452687" cy="1409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flipH="1" flipV="1">
            <a:off x="4368801" y="3363911"/>
            <a:ext cx="3719513" cy="137953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57" name="文本框 62"/>
          <p:cNvSpPr txBox="1">
            <a:spLocks noChangeArrowheads="1"/>
          </p:cNvSpPr>
          <p:nvPr/>
        </p:nvSpPr>
        <p:spPr bwMode="auto">
          <a:xfrm>
            <a:off x="7304089" y="4781549"/>
            <a:ext cx="439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a:t>
            </a:r>
          </a:p>
        </p:txBody>
      </p:sp>
      <p:cxnSp>
        <p:nvCxnSpPr>
          <p:cNvPr id="64" name="直接箭头连接符 63"/>
          <p:cNvCxnSpPr>
            <a:stCxn id="9244" idx="0"/>
          </p:cNvCxnSpPr>
          <p:nvPr/>
        </p:nvCxnSpPr>
        <p:spPr>
          <a:xfrm flipH="1" flipV="1">
            <a:off x="6521450" y="3367086"/>
            <a:ext cx="141288" cy="14049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接箭头连接符 65"/>
          <p:cNvCxnSpPr/>
          <p:nvPr/>
        </p:nvCxnSpPr>
        <p:spPr>
          <a:xfrm flipH="1" flipV="1">
            <a:off x="6772275" y="3371850"/>
            <a:ext cx="1684338" cy="1400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8137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429</TotalTime>
  <Words>1704</Words>
  <Application>Microsoft Office PowerPoint</Application>
  <PresentationFormat>Widescreen</PresentationFormat>
  <Paragraphs>197</Paragraphs>
  <Slides>13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Gulim</vt:lpstr>
      <vt:lpstr>MS Gothic</vt:lpstr>
      <vt:lpstr>宋体</vt:lpstr>
      <vt:lpstr>Arial</vt:lpstr>
      <vt:lpstr>Times New Roman</vt:lpstr>
      <vt:lpstr>Verdana</vt:lpstr>
      <vt:lpstr>Office Theme</vt:lpstr>
      <vt:lpstr>Document</vt:lpstr>
      <vt:lpstr>802.1AX Overview</vt:lpstr>
      <vt:lpstr>Abstract</vt:lpstr>
      <vt:lpstr>Link Aggregation Goals and Objectives [1]</vt:lpstr>
      <vt:lpstr>Link Aggregation and IEEE 802 Architecture [2]</vt:lpstr>
      <vt:lpstr>Relationship to MAC Architecture (Figure 10.1)</vt:lpstr>
      <vt:lpstr>Link Aggregation Sublayer Block Diagram [2]</vt:lpstr>
      <vt:lpstr>Principles of Link Aggregation</vt:lpstr>
      <vt:lpstr>Link Aggregation Proposals in 802.11be [1,3]</vt:lpstr>
      <vt:lpstr>Example of ML Architecture</vt:lpstr>
      <vt:lpstr>Explain of the architecture</vt:lpstr>
      <vt:lpstr>Conclusion</vt:lpstr>
      <vt:lpstr>References</vt:lpstr>
      <vt:lpstr>SP</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Osama AboulMagd</dc:creator>
  <cp:lastModifiedBy>Osama AboulMagd</cp:lastModifiedBy>
  <cp:revision>31</cp:revision>
  <cp:lastPrinted>1601-01-01T00:00:00Z</cp:lastPrinted>
  <dcterms:created xsi:type="dcterms:W3CDTF">2019-10-02T13:52:36Z</dcterms:created>
  <dcterms:modified xsi:type="dcterms:W3CDTF">2019-11-04T13:25:54Z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1570447895</vt:lpwstr>
  </property>
</Properties>
</file>