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3" r:id="rId5"/>
    <p:sldId id="265" r:id="rId6"/>
    <p:sldId id="266" r:id="rId7"/>
    <p:sldId id="267" r:id="rId8"/>
    <p:sldId id="268" r:id="rId9"/>
    <p:sldId id="272" r:id="rId10"/>
    <p:sldId id="269" r:id="rId11"/>
    <p:sldId id="271" r:id="rId12"/>
    <p:sldId id="273" r:id="rId13"/>
    <p:sldId id="270"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0" d="100"/>
          <a:sy n="70" d="100"/>
        </p:scale>
        <p:origin x="324"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802.11-19/1NNNr0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Assaf Kasher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802.11-19/1NNNr0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Assaf Kasher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802.11-19/1NNNr0</a:t>
            </a:r>
          </a:p>
        </p:txBody>
      </p:sp>
      <p:sp>
        <p:nvSpPr>
          <p:cNvPr id="5" name="Rectangle 3"/>
          <p:cNvSpPr>
            <a:spLocks noGrp="1" noChangeArrowheads="1"/>
          </p:cNvSpPr>
          <p:nvPr>
            <p:ph type="dt"/>
          </p:nvPr>
        </p:nvSpPr>
        <p:spPr>
          <a:ln/>
        </p:spPr>
        <p:txBody>
          <a:bodyPr/>
          <a:lstStyle/>
          <a:p>
            <a:r>
              <a:rPr lang="en-US"/>
              <a:t>November 2019</a:t>
            </a:r>
          </a:p>
        </p:txBody>
      </p:sp>
      <p:sp>
        <p:nvSpPr>
          <p:cNvPr id="6" name="Rectangle 6"/>
          <p:cNvSpPr>
            <a:spLocks noGrp="1" noChangeArrowheads="1"/>
          </p:cNvSpPr>
          <p:nvPr>
            <p:ph type="ftr"/>
          </p:nvPr>
        </p:nvSpPr>
        <p:spPr>
          <a:ln/>
        </p:spPr>
        <p:txBody>
          <a:bodyPr/>
          <a:lstStyle/>
          <a:p>
            <a:r>
              <a:rPr lang="en-US"/>
              <a:t>Assaf Kasher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802.11-19/1NNNr0</a:t>
            </a:r>
          </a:p>
        </p:txBody>
      </p:sp>
      <p:sp>
        <p:nvSpPr>
          <p:cNvPr id="5" name="Rectangle 3"/>
          <p:cNvSpPr>
            <a:spLocks noGrp="1" noChangeArrowheads="1"/>
          </p:cNvSpPr>
          <p:nvPr>
            <p:ph type="dt"/>
          </p:nvPr>
        </p:nvSpPr>
        <p:spPr>
          <a:ln/>
        </p:spPr>
        <p:txBody>
          <a:bodyPr/>
          <a:lstStyle/>
          <a:p>
            <a:r>
              <a:rPr lang="en-US"/>
              <a:t>November 2019</a:t>
            </a:r>
          </a:p>
        </p:txBody>
      </p:sp>
      <p:sp>
        <p:nvSpPr>
          <p:cNvPr id="6" name="Rectangle 6"/>
          <p:cNvSpPr>
            <a:spLocks noGrp="1" noChangeArrowheads="1"/>
          </p:cNvSpPr>
          <p:nvPr>
            <p:ph type="ftr"/>
          </p:nvPr>
        </p:nvSpPr>
        <p:spPr>
          <a:ln/>
        </p:spPr>
        <p:txBody>
          <a:bodyPr/>
          <a:lstStyle/>
          <a:p>
            <a:r>
              <a:rPr lang="en-US"/>
              <a:t>Assaf Kasher</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802.11-19/1NNNr0</a:t>
            </a:r>
          </a:p>
        </p:txBody>
      </p:sp>
      <p:sp>
        <p:nvSpPr>
          <p:cNvPr id="5" name="Rectangle 3"/>
          <p:cNvSpPr>
            <a:spLocks noGrp="1" noChangeArrowheads="1"/>
          </p:cNvSpPr>
          <p:nvPr>
            <p:ph type="dt"/>
          </p:nvPr>
        </p:nvSpPr>
        <p:spPr>
          <a:ln/>
        </p:spPr>
        <p:txBody>
          <a:bodyPr/>
          <a:lstStyle/>
          <a:p>
            <a:r>
              <a:rPr lang="en-US"/>
              <a:t>November 2019</a:t>
            </a:r>
          </a:p>
        </p:txBody>
      </p:sp>
      <p:sp>
        <p:nvSpPr>
          <p:cNvPr id="6" name="Rectangle 6"/>
          <p:cNvSpPr>
            <a:spLocks noGrp="1" noChangeArrowheads="1"/>
          </p:cNvSpPr>
          <p:nvPr>
            <p:ph type="ftr"/>
          </p:nvPr>
        </p:nvSpPr>
        <p:spPr>
          <a:ln/>
        </p:spPr>
        <p:txBody>
          <a:bodyPr/>
          <a:lstStyle/>
          <a:p>
            <a:r>
              <a:rPr lang="en-US"/>
              <a:t>Assaf Kasher</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802.11-19/1NNNr0</a:t>
            </a:r>
          </a:p>
        </p:txBody>
      </p:sp>
      <p:sp>
        <p:nvSpPr>
          <p:cNvPr id="5" name="Rectangle 3"/>
          <p:cNvSpPr>
            <a:spLocks noGrp="1" noChangeArrowheads="1"/>
          </p:cNvSpPr>
          <p:nvPr>
            <p:ph type="dt"/>
          </p:nvPr>
        </p:nvSpPr>
        <p:spPr>
          <a:ln/>
        </p:spPr>
        <p:txBody>
          <a:bodyPr/>
          <a:lstStyle/>
          <a:p>
            <a:r>
              <a:rPr lang="en-US"/>
              <a:t>November 2019</a:t>
            </a:r>
          </a:p>
        </p:txBody>
      </p:sp>
      <p:sp>
        <p:nvSpPr>
          <p:cNvPr id="6" name="Rectangle 6"/>
          <p:cNvSpPr>
            <a:spLocks noGrp="1" noChangeArrowheads="1"/>
          </p:cNvSpPr>
          <p:nvPr>
            <p:ph type="ftr"/>
          </p:nvPr>
        </p:nvSpPr>
        <p:spPr>
          <a:ln/>
        </p:spPr>
        <p:txBody>
          <a:bodyPr/>
          <a:lstStyle/>
          <a:p>
            <a:r>
              <a:rPr lang="en-US"/>
              <a:t>Assaf Kasher</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802.11-19/1NNNr0</a:t>
            </a:r>
          </a:p>
        </p:txBody>
      </p:sp>
      <p:sp>
        <p:nvSpPr>
          <p:cNvPr id="5" name="Rectangle 3"/>
          <p:cNvSpPr>
            <a:spLocks noGrp="1" noChangeArrowheads="1"/>
          </p:cNvSpPr>
          <p:nvPr>
            <p:ph type="dt"/>
          </p:nvPr>
        </p:nvSpPr>
        <p:spPr>
          <a:ln/>
        </p:spPr>
        <p:txBody>
          <a:bodyPr/>
          <a:lstStyle/>
          <a:p>
            <a:r>
              <a:rPr lang="en-US"/>
              <a:t>November 2019</a:t>
            </a:r>
          </a:p>
        </p:txBody>
      </p:sp>
      <p:sp>
        <p:nvSpPr>
          <p:cNvPr id="6" name="Rectangle 6"/>
          <p:cNvSpPr>
            <a:spLocks noGrp="1" noChangeArrowheads="1"/>
          </p:cNvSpPr>
          <p:nvPr>
            <p:ph type="ftr"/>
          </p:nvPr>
        </p:nvSpPr>
        <p:spPr>
          <a:ln/>
        </p:spPr>
        <p:txBody>
          <a:bodyPr/>
          <a:lstStyle/>
          <a:p>
            <a:r>
              <a:rPr lang="en-US"/>
              <a:t>Assaf Kasher</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Assaf Kasher, Qualcomm</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Assaf Kasher,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Assaf Kasher,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Assaf Kasher,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Assaf Kasher,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Assaf Kasher,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802.11-19/1854r0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551-01-0wng-wi-fi-sensing-in-60ghz-band.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arxiv.org/pdf/1702.0583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WLAN based radars in the 60GHz band</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2019-11-3</a:t>
            </a:r>
          </a:p>
        </p:txBody>
      </p:sp>
      <p:sp>
        <p:nvSpPr>
          <p:cNvPr id="6" name="Date Placeholder 3"/>
          <p:cNvSpPr>
            <a:spLocks noGrp="1"/>
          </p:cNvSpPr>
          <p:nvPr>
            <p:ph type="dt" idx="10"/>
          </p:nvPr>
        </p:nvSpPr>
        <p:spPr/>
        <p:txBody>
          <a:bodyPr/>
          <a:lstStyle/>
          <a:p>
            <a:r>
              <a:rPr lang="en-US"/>
              <a:t>November 2019</a:t>
            </a:r>
            <a:endParaRPr lang="en-GB" dirty="0"/>
          </a:p>
        </p:txBody>
      </p:sp>
      <p:sp>
        <p:nvSpPr>
          <p:cNvPr id="7" name="Footer Placeholder 4"/>
          <p:cNvSpPr>
            <a:spLocks noGrp="1"/>
          </p:cNvSpPr>
          <p:nvPr>
            <p:ph type="ftr" idx="11"/>
          </p:nvPr>
        </p:nvSpPr>
        <p:spPr/>
        <p:txBody>
          <a:bodyPr/>
          <a:lstStyle/>
          <a:p>
            <a:r>
              <a:rPr lang="en-GB"/>
              <a:t>Assaf Kasher,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66948634"/>
              </p:ext>
            </p:extLst>
          </p:nvPr>
        </p:nvGraphicFramePr>
        <p:xfrm>
          <a:off x="996950" y="2413000"/>
          <a:ext cx="10206038" cy="2479675"/>
        </p:xfrm>
        <a:graphic>
          <a:graphicData uri="http://schemas.openxmlformats.org/presentationml/2006/ole">
            <mc:AlternateContent xmlns:mc="http://schemas.openxmlformats.org/markup-compatibility/2006">
              <mc:Choice xmlns:v="urn:schemas-microsoft-com:vml" Requires="v">
                <p:oleObj spid="_x0000_s3120" name="Document" r:id="rId4" imgW="10439485" imgH="2543802" progId="Word.Document.8">
                  <p:embed/>
                </p:oleObj>
              </mc:Choice>
              <mc:Fallback>
                <p:oleObj name="Document" r:id="rId4" imgW="10439485" imgH="2543802" progId="Word.Document.8">
                  <p:embed/>
                  <p:pic>
                    <p:nvPicPr>
                      <p:cNvPr id="0" name="Picture 3"/>
                      <p:cNvPicPr>
                        <a:picLocks noChangeAspect="1" noChangeArrowheads="1"/>
                      </p:cNvPicPr>
                      <p:nvPr/>
                    </p:nvPicPr>
                    <p:blipFill>
                      <a:blip r:embed="rId5"/>
                      <a:srcRect/>
                      <a:stretch>
                        <a:fillRect/>
                      </a:stretch>
                    </p:blipFill>
                    <p:spPr bwMode="auto">
                      <a:xfrm>
                        <a:off x="996950" y="2413000"/>
                        <a:ext cx="10206038" cy="24796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 name="Rectangle 11">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FFDC790-DA13-4397-A0C2-39F9EC504F16}"/>
              </a:ext>
            </a:extLst>
          </p:cNvPr>
          <p:cNvSpPr>
            <a:spLocks noGrp="1"/>
          </p:cNvSpPr>
          <p:nvPr>
            <p:ph type="title"/>
          </p:nvPr>
        </p:nvSpPr>
        <p:spPr>
          <a:xfrm>
            <a:off x="152400" y="623392"/>
            <a:ext cx="4343400" cy="1878126"/>
          </a:xfrm>
          <a:noFill/>
          <a:ln w="19050">
            <a:solidFill>
              <a:schemeClr val="tx1"/>
            </a:solidFill>
          </a:ln>
        </p:spPr>
        <p:txBody>
          <a:bodyPr wrap="square" anchor="ctr">
            <a:normAutofit/>
          </a:bodyPr>
          <a:lstStyle/>
          <a:p>
            <a:pPr algn="l">
              <a:lnSpc>
                <a:spcPct val="90000"/>
              </a:lnSpc>
            </a:pPr>
            <a:r>
              <a:rPr lang="en-US" sz="2800" dirty="0">
                <a:solidFill>
                  <a:schemeClr val="accent1">
                    <a:lumMod val="20000"/>
                    <a:lumOff val="80000"/>
                  </a:schemeClr>
                </a:solidFill>
              </a:rPr>
              <a:t>How can we use the signal transmitted by one DMG STA to perform radar function in another STA?</a:t>
            </a:r>
          </a:p>
        </p:txBody>
      </p:sp>
      <p:sp>
        <p:nvSpPr>
          <p:cNvPr id="3" name="Content Placeholder 2">
            <a:extLst>
              <a:ext uri="{FF2B5EF4-FFF2-40B4-BE49-F238E27FC236}">
                <a16:creationId xmlns:a16="http://schemas.microsoft.com/office/drawing/2014/main" id="{D15FF69C-7754-414F-9D96-35261000C8B8}"/>
              </a:ext>
            </a:extLst>
          </p:cNvPr>
          <p:cNvSpPr>
            <a:spLocks noGrp="1"/>
          </p:cNvSpPr>
          <p:nvPr>
            <p:ph idx="1"/>
          </p:nvPr>
        </p:nvSpPr>
        <p:spPr>
          <a:xfrm>
            <a:off x="228600" y="2638043"/>
            <a:ext cx="4343400" cy="3915157"/>
          </a:xfrm>
        </p:spPr>
        <p:txBody>
          <a:bodyPr>
            <a:normAutofit/>
          </a:bodyPr>
          <a:lstStyle/>
          <a:p>
            <a:pPr>
              <a:buFont typeface="Arial" panose="020B0604020202020204" pitchFamily="34" charset="0"/>
              <a:buChar char="•"/>
            </a:pPr>
            <a:r>
              <a:rPr lang="en-US" sz="2000" dirty="0">
                <a:solidFill>
                  <a:schemeClr val="tx1">
                    <a:lumMod val="95000"/>
                  </a:schemeClr>
                </a:solidFill>
              </a:rPr>
              <a:t>The Tx STA transmits a PPDU in a direction known to the Rx STA.</a:t>
            </a:r>
          </a:p>
          <a:p>
            <a:pPr>
              <a:buFont typeface="Arial" panose="020B0604020202020204" pitchFamily="34" charset="0"/>
              <a:buChar char="•"/>
            </a:pPr>
            <a:r>
              <a:rPr lang="en-US" sz="2000" dirty="0">
                <a:solidFill>
                  <a:schemeClr val="tx1">
                    <a:lumMod val="95000"/>
                  </a:schemeClr>
                </a:solidFill>
              </a:rPr>
              <a:t>The Rx STA receives the direction signal and synchronizes to it.</a:t>
            </a:r>
          </a:p>
          <a:p>
            <a:pPr>
              <a:buFont typeface="Arial" panose="020B0604020202020204" pitchFamily="34" charset="0"/>
              <a:buChar char="•"/>
            </a:pPr>
            <a:r>
              <a:rPr lang="en-US" sz="2000" dirty="0">
                <a:solidFill>
                  <a:schemeClr val="tx1">
                    <a:lumMod val="95000"/>
                  </a:schemeClr>
                </a:solidFill>
              </a:rPr>
              <a:t>The Rx STA receives the reflection from the target, measures the time difference from the direct signal and the direction</a:t>
            </a:r>
          </a:p>
          <a:p>
            <a:pPr>
              <a:buFont typeface="Arial" panose="020B0604020202020204" pitchFamily="34" charset="0"/>
              <a:buChar char="•"/>
            </a:pPr>
            <a:r>
              <a:rPr lang="en-US" sz="2000" dirty="0">
                <a:solidFill>
                  <a:schemeClr val="tx1">
                    <a:lumMod val="95000"/>
                  </a:schemeClr>
                </a:solidFill>
              </a:rPr>
              <a:t>The RX STA now determines the target direction and distance</a:t>
            </a:r>
          </a:p>
          <a:p>
            <a:pPr>
              <a:buFont typeface="Arial" panose="020B0604020202020204" pitchFamily="34" charset="0"/>
              <a:buChar char="•"/>
            </a:pPr>
            <a:r>
              <a:rPr lang="en-US" sz="2000" dirty="0">
                <a:solidFill>
                  <a:srgbClr val="FF0000"/>
                </a:solidFill>
              </a:rPr>
              <a:t>Bi-STATIC Radar</a:t>
            </a:r>
          </a:p>
        </p:txBody>
      </p:sp>
      <p:pic>
        <p:nvPicPr>
          <p:cNvPr id="7" name="Picture 6">
            <a:extLst>
              <a:ext uri="{FF2B5EF4-FFF2-40B4-BE49-F238E27FC236}">
                <a16:creationId xmlns:a16="http://schemas.microsoft.com/office/drawing/2014/main" id="{A73A394A-3E9D-4B67-A931-CE6D1C540BF4}"/>
              </a:ext>
            </a:extLst>
          </p:cNvPr>
          <p:cNvPicPr>
            <a:picLocks noChangeAspect="1"/>
          </p:cNvPicPr>
          <p:nvPr/>
        </p:nvPicPr>
        <p:blipFill>
          <a:blip r:embed="rId2"/>
          <a:stretch>
            <a:fillRect/>
          </a:stretch>
        </p:blipFill>
        <p:spPr>
          <a:xfrm>
            <a:off x="5989374" y="643467"/>
            <a:ext cx="4867547" cy="5410199"/>
          </a:xfrm>
          <a:prstGeom prst="rect">
            <a:avLst/>
          </a:prstGeom>
        </p:spPr>
      </p:pic>
      <p:sp>
        <p:nvSpPr>
          <p:cNvPr id="6" name="Date Placeholder 5">
            <a:extLst>
              <a:ext uri="{FF2B5EF4-FFF2-40B4-BE49-F238E27FC236}">
                <a16:creationId xmlns:a16="http://schemas.microsoft.com/office/drawing/2014/main" id="{6A496441-0B93-47F9-9F3B-6FA94A225CB6}"/>
              </a:ext>
            </a:extLst>
          </p:cNvPr>
          <p:cNvSpPr>
            <a:spLocks noGrp="1"/>
          </p:cNvSpPr>
          <p:nvPr>
            <p:ph type="dt" idx="15"/>
          </p:nvPr>
        </p:nvSpPr>
        <p:spPr>
          <a:xfrm>
            <a:off x="643468" y="6356350"/>
            <a:ext cx="1686264" cy="365125"/>
          </a:xfrm>
        </p:spPr>
        <p:txBody>
          <a:bodyPr>
            <a:normAutofit/>
          </a:bodyPr>
          <a:lstStyle/>
          <a:p>
            <a:pPr>
              <a:spcAft>
                <a:spcPts val="600"/>
              </a:spcAft>
            </a:pPr>
            <a:r>
              <a:rPr lang="en-US" sz="1800"/>
              <a:t>November 2019</a:t>
            </a:r>
            <a:endParaRPr lang="en-GB" sz="1800"/>
          </a:p>
        </p:txBody>
      </p:sp>
      <p:sp>
        <p:nvSpPr>
          <p:cNvPr id="5" name="Footer Placeholder 4">
            <a:extLst>
              <a:ext uri="{FF2B5EF4-FFF2-40B4-BE49-F238E27FC236}">
                <a16:creationId xmlns:a16="http://schemas.microsoft.com/office/drawing/2014/main" id="{4A628438-698E-475F-820F-B39674FB12A4}"/>
              </a:ext>
            </a:extLst>
          </p:cNvPr>
          <p:cNvSpPr>
            <a:spLocks noGrp="1"/>
          </p:cNvSpPr>
          <p:nvPr>
            <p:ph type="ftr" idx="14"/>
          </p:nvPr>
        </p:nvSpPr>
        <p:spPr>
          <a:xfrm>
            <a:off x="4038600" y="6356350"/>
            <a:ext cx="4114800" cy="365125"/>
          </a:xfrm>
        </p:spPr>
        <p:txBody>
          <a:bodyPr>
            <a:normAutofit/>
          </a:bodyPr>
          <a:lstStyle/>
          <a:p>
            <a:pPr>
              <a:spcAft>
                <a:spcPts val="600"/>
              </a:spcAft>
            </a:pPr>
            <a:r>
              <a:rPr lang="en-GB" sz="1200"/>
              <a:t>Assaf Kasher, Qualcomm</a:t>
            </a:r>
          </a:p>
        </p:txBody>
      </p:sp>
      <p:sp>
        <p:nvSpPr>
          <p:cNvPr id="4" name="Slide Number Placeholder 3">
            <a:extLst>
              <a:ext uri="{FF2B5EF4-FFF2-40B4-BE49-F238E27FC236}">
                <a16:creationId xmlns:a16="http://schemas.microsoft.com/office/drawing/2014/main" id="{B842DCA9-90AD-454D-8B21-E53F5F70C30C}"/>
              </a:ext>
            </a:extLst>
          </p:cNvPr>
          <p:cNvSpPr>
            <a:spLocks noGrp="1"/>
          </p:cNvSpPr>
          <p:nvPr>
            <p:ph type="sldNum" idx="12"/>
          </p:nvPr>
        </p:nvSpPr>
        <p:spPr>
          <a:xfrm>
            <a:off x="8610600" y="6356350"/>
            <a:ext cx="2743200" cy="365125"/>
          </a:xfrm>
        </p:spPr>
        <p:txBody>
          <a:bodyPr>
            <a:normAutofit/>
          </a:bodyPr>
          <a:lstStyle/>
          <a:p>
            <a:pPr>
              <a:spcAft>
                <a:spcPts val="600"/>
              </a:spcAft>
            </a:pPr>
            <a:r>
              <a:rPr lang="en-GB" sz="1200"/>
              <a:t>Slide </a:t>
            </a:r>
            <a:fld id="{440F5867-744E-4AA6-B0ED-4C44D2DFBB7B}" type="slidenum">
              <a:rPr lang="en-GB" sz="1200" smtClean="0"/>
              <a:pPr>
                <a:spcAft>
                  <a:spcPts val="600"/>
                </a:spcAft>
              </a:pPr>
              <a:t>10</a:t>
            </a:fld>
            <a:endParaRPr lang="en-GB" sz="1200"/>
          </a:p>
        </p:txBody>
      </p:sp>
    </p:spTree>
    <p:extLst>
      <p:ext uri="{BB962C8B-B14F-4D97-AF65-F5344CB8AC3E}">
        <p14:creationId xmlns:p14="http://schemas.microsoft.com/office/powerpoint/2010/main" val="354418877"/>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37DB1-3C20-4B8C-B6AB-8A8D043AE91D}"/>
              </a:ext>
            </a:extLst>
          </p:cNvPr>
          <p:cNvSpPr>
            <a:spLocks noGrp="1"/>
          </p:cNvSpPr>
          <p:nvPr>
            <p:ph type="title"/>
          </p:nvPr>
        </p:nvSpPr>
        <p:spPr/>
        <p:txBody>
          <a:bodyPr/>
          <a:lstStyle/>
          <a:p>
            <a:r>
              <a:rPr lang="en-US" dirty="0"/>
              <a:t>Can this work without spec changes?</a:t>
            </a:r>
          </a:p>
        </p:txBody>
      </p:sp>
      <p:sp>
        <p:nvSpPr>
          <p:cNvPr id="3" name="Content Placeholder 2">
            <a:extLst>
              <a:ext uri="{FF2B5EF4-FFF2-40B4-BE49-F238E27FC236}">
                <a16:creationId xmlns:a16="http://schemas.microsoft.com/office/drawing/2014/main" id="{EF6C79AE-88E7-4B37-9FE4-018E31DA2734}"/>
              </a:ext>
            </a:extLst>
          </p:cNvPr>
          <p:cNvSpPr>
            <a:spLocks noGrp="1"/>
          </p:cNvSpPr>
          <p:nvPr>
            <p:ph idx="1"/>
          </p:nvPr>
        </p:nvSpPr>
        <p:spPr>
          <a:xfrm>
            <a:off x="929217" y="1676400"/>
            <a:ext cx="10361084" cy="4113213"/>
          </a:xfrm>
        </p:spPr>
        <p:txBody>
          <a:bodyPr/>
          <a:lstStyle/>
          <a:p>
            <a:pPr>
              <a:buFont typeface="Arial" panose="020B0604020202020204" pitchFamily="34" charset="0"/>
              <a:buChar char="•"/>
            </a:pPr>
            <a:r>
              <a:rPr lang="en-US" dirty="0"/>
              <a:t>Yes, if:</a:t>
            </a:r>
          </a:p>
          <a:p>
            <a:pPr lvl="1">
              <a:buFont typeface="Arial" panose="020B0604020202020204" pitchFamily="34" charset="0"/>
              <a:buChar char="•"/>
            </a:pPr>
            <a:r>
              <a:rPr lang="en-US" dirty="0"/>
              <a:t>The RX STA knows the location TX STA </a:t>
            </a:r>
          </a:p>
          <a:p>
            <a:pPr lvl="2">
              <a:buFont typeface="Arial" panose="020B0604020202020204" pitchFamily="34" charset="0"/>
              <a:buChar char="•"/>
            </a:pPr>
            <a:r>
              <a:rPr lang="en-US" dirty="0"/>
              <a:t>We already have methods to share this information, adding also TX direction will increase accuracy</a:t>
            </a:r>
          </a:p>
          <a:p>
            <a:pPr lvl="1">
              <a:buFont typeface="Arial" panose="020B0604020202020204" pitchFamily="34" charset="0"/>
              <a:buChar char="•"/>
            </a:pPr>
            <a:r>
              <a:rPr lang="en-US" dirty="0"/>
              <a:t>The RX STA received both the direct signal and the reflection (needed to estimated the differential time of arrival)	</a:t>
            </a:r>
          </a:p>
          <a:p>
            <a:pPr lvl="2">
              <a:buFont typeface="Arial" panose="020B0604020202020204" pitchFamily="34" charset="0"/>
              <a:buChar char="•"/>
            </a:pPr>
            <a:r>
              <a:rPr lang="en-US" dirty="0"/>
              <a:t>This works if RX STA was in omni mode, however, this reduces the effective range.</a:t>
            </a:r>
          </a:p>
          <a:p>
            <a:pPr>
              <a:buFont typeface="Arial" panose="020B0604020202020204" pitchFamily="34" charset="0"/>
              <a:buChar char="•"/>
            </a:pPr>
            <a:r>
              <a:rPr lang="en-US" dirty="0"/>
              <a:t>What can we add to spec to make it work better</a:t>
            </a:r>
          </a:p>
          <a:p>
            <a:pPr lvl="1">
              <a:buFont typeface="Arial" panose="020B0604020202020204" pitchFamily="34" charset="0"/>
              <a:buChar char="•"/>
            </a:pPr>
            <a:r>
              <a:rPr lang="en-US" dirty="0"/>
              <a:t>Define how location and TX direction information is shared</a:t>
            </a:r>
          </a:p>
          <a:p>
            <a:pPr lvl="1">
              <a:buFont typeface="Arial" panose="020B0604020202020204" pitchFamily="34" charset="0"/>
              <a:buChar char="•"/>
            </a:pPr>
            <a:r>
              <a:rPr lang="en-US" dirty="0"/>
              <a:t>Methods for the RX STA to send information on reflections to the TX STA </a:t>
            </a:r>
          </a:p>
          <a:p>
            <a:pPr lvl="2">
              <a:buFont typeface="Arial" panose="020B0604020202020204" pitchFamily="34" charset="0"/>
              <a:buChar char="•"/>
            </a:pPr>
            <a:r>
              <a:rPr lang="en-US" dirty="0"/>
              <a:t>Collaborative radar – increases accuracy</a:t>
            </a:r>
          </a:p>
          <a:p>
            <a:pPr lvl="2">
              <a:buFont typeface="Arial" panose="020B0604020202020204" pitchFamily="34" charset="0"/>
              <a:buChar char="•"/>
            </a:pPr>
            <a:r>
              <a:rPr lang="en-US" dirty="0"/>
              <a:t>Can be increased to many stations</a:t>
            </a:r>
          </a:p>
          <a:p>
            <a:pPr lvl="1">
              <a:buFont typeface="Arial" panose="020B0604020202020204" pitchFamily="34" charset="0"/>
              <a:buChar char="•"/>
            </a:pPr>
            <a:r>
              <a:rPr lang="en-US" dirty="0"/>
              <a:t>Increase probability that both reflection and direct signal are received</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83D297C-7CBC-4DB4-827F-77FF16E253F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D29D5F9-1362-4C31-B433-33BFF47AEF78}"/>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219AEDCB-EE8F-4099-89C0-B85B933AF99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27461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74288-003F-43E3-BC3A-D16ACF854F54}"/>
              </a:ext>
            </a:extLst>
          </p:cNvPr>
          <p:cNvSpPr>
            <a:spLocks noGrp="1"/>
          </p:cNvSpPr>
          <p:nvPr>
            <p:ph type="title"/>
          </p:nvPr>
        </p:nvSpPr>
        <p:spPr/>
        <p:txBody>
          <a:bodyPr/>
          <a:lstStyle/>
          <a:p>
            <a:r>
              <a:rPr lang="en-US" dirty="0"/>
              <a:t>What is the advantage of using multiple STAs for measurement</a:t>
            </a:r>
          </a:p>
        </p:txBody>
      </p:sp>
      <p:sp>
        <p:nvSpPr>
          <p:cNvPr id="3" name="Content Placeholder 2">
            <a:extLst>
              <a:ext uri="{FF2B5EF4-FFF2-40B4-BE49-F238E27FC236}">
                <a16:creationId xmlns:a16="http://schemas.microsoft.com/office/drawing/2014/main" id="{F50F92EC-C422-4AC7-AADA-57E5207C4165}"/>
              </a:ext>
            </a:extLst>
          </p:cNvPr>
          <p:cNvSpPr>
            <a:spLocks noGrp="1"/>
          </p:cNvSpPr>
          <p:nvPr>
            <p:ph idx="1"/>
          </p:nvPr>
        </p:nvSpPr>
        <p:spPr/>
        <p:txBody>
          <a:bodyPr/>
          <a:lstStyle/>
          <a:p>
            <a:pPr>
              <a:buFont typeface="Arial" panose="020B0604020202020204" pitchFamily="34" charset="0"/>
              <a:buChar char="•"/>
            </a:pPr>
            <a:r>
              <a:rPr lang="en-US" dirty="0"/>
              <a:t>Increased accuracy:</a:t>
            </a:r>
          </a:p>
          <a:p>
            <a:pPr lvl="1">
              <a:buFont typeface="Arial" panose="020B0604020202020204" pitchFamily="34" charset="0"/>
              <a:buChar char="•"/>
            </a:pPr>
            <a:r>
              <a:rPr lang="en-US" dirty="0"/>
              <a:t>	Target may reflect better to some directions</a:t>
            </a:r>
          </a:p>
          <a:p>
            <a:pPr lvl="1">
              <a:buFont typeface="Arial" panose="020B0604020202020204" pitchFamily="34" charset="0"/>
              <a:buChar char="•"/>
            </a:pPr>
            <a:r>
              <a:rPr lang="en-US" dirty="0"/>
              <a:t>	Target may be in a direction towards one STA array in which it has higher angular resolution</a:t>
            </a:r>
          </a:p>
          <a:p>
            <a:pPr lvl="2">
              <a:buFont typeface="Arial" panose="020B0604020202020204" pitchFamily="34" charset="0"/>
              <a:buChar char="•"/>
            </a:pPr>
            <a:r>
              <a:rPr lang="en-US" dirty="0"/>
              <a:t>Using several STAs with different orientation, increases the probability of a good viewing angle to the target.</a:t>
            </a:r>
          </a:p>
          <a:p>
            <a:pPr>
              <a:buFont typeface="Arial" panose="020B0604020202020204" pitchFamily="34" charset="0"/>
              <a:buChar char="•"/>
            </a:pPr>
            <a:r>
              <a:rPr lang="en-US" dirty="0"/>
              <a:t>Facilitates radar functionality in devices that cannot transmit and receive simultaneously</a:t>
            </a:r>
          </a:p>
          <a:p>
            <a:pPr lvl="2">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C2A0EEB-C4AE-466F-8ADB-560A694B57D6}"/>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FD56189-70B1-4E69-8345-2C7FA89AACA3}"/>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CAF2E768-FE9D-480E-A09A-512EEA418D7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48824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52AF0-2D9C-4ACC-B29D-10540383E172}"/>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F9A99A25-B052-414B-AD0F-CDCC4383B0F4}"/>
              </a:ext>
            </a:extLst>
          </p:cNvPr>
          <p:cNvSpPr>
            <a:spLocks noGrp="1"/>
          </p:cNvSpPr>
          <p:nvPr>
            <p:ph idx="1"/>
          </p:nvPr>
        </p:nvSpPr>
        <p:spPr/>
        <p:txBody>
          <a:bodyPr/>
          <a:lstStyle/>
          <a:p>
            <a:pPr>
              <a:buFont typeface="Arial" panose="020B0604020202020204" pitchFamily="34" charset="0"/>
              <a:buChar char="•"/>
            </a:pPr>
            <a:r>
              <a:rPr lang="en-US" dirty="0"/>
              <a:t>We showed how we can use a DMG system using DMG PPDUs to perform radar functions.</a:t>
            </a:r>
          </a:p>
          <a:p>
            <a:pPr lvl="1">
              <a:buFont typeface="Arial" panose="020B0604020202020204" pitchFamily="34" charset="0"/>
              <a:buChar char="•"/>
            </a:pPr>
            <a:r>
              <a:rPr lang="en-US" dirty="0"/>
              <a:t>Measure range, direction, speed.</a:t>
            </a:r>
          </a:p>
          <a:p>
            <a:pPr>
              <a:buFont typeface="Arial" panose="020B0604020202020204" pitchFamily="34" charset="0"/>
              <a:buChar char="•"/>
            </a:pPr>
            <a:r>
              <a:rPr lang="en-US" dirty="0"/>
              <a:t>We showed how DMG STA can collaborate on radar measurements.</a:t>
            </a:r>
          </a:p>
        </p:txBody>
      </p:sp>
      <p:sp>
        <p:nvSpPr>
          <p:cNvPr id="4" name="Slide Number Placeholder 3">
            <a:extLst>
              <a:ext uri="{FF2B5EF4-FFF2-40B4-BE49-F238E27FC236}">
                <a16:creationId xmlns:a16="http://schemas.microsoft.com/office/drawing/2014/main" id="{AFAD8CCA-EDB4-4EF9-BC90-138FF957EF5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129318A-038D-43E7-9A14-E5CD4281197A}"/>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F15CD8F6-6F21-4EA1-BB41-9BAACA7B1C5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7815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a:t>
            </a:r>
            <a:r>
              <a:rPr lang="en-GB" dirty="0">
                <a:hlinkClick r:id="rId3"/>
              </a:rPr>
              <a:t>11-19-1551-01-wng-Wi-Fi Sensing in 60GHz band</a:t>
            </a:r>
            <a:endParaRPr lang="en-GB" dirty="0"/>
          </a:p>
          <a:p>
            <a:r>
              <a:rPr lang="en-GB" dirty="0"/>
              <a:t>[2] </a:t>
            </a:r>
            <a:r>
              <a:rPr lang="en-GB" dirty="0" err="1"/>
              <a:t>Grossi</a:t>
            </a:r>
            <a:r>
              <a:rPr lang="en-GB" dirty="0"/>
              <a:t>, Emanuele, Marco Lops, Luca </a:t>
            </a:r>
            <a:r>
              <a:rPr lang="en-GB" dirty="0" err="1"/>
              <a:t>Venturino</a:t>
            </a:r>
            <a:r>
              <a:rPr lang="en-GB" dirty="0"/>
              <a:t>, and Alessio </a:t>
            </a:r>
            <a:r>
              <a:rPr lang="en-GB" dirty="0" err="1"/>
              <a:t>Zappone</a:t>
            </a:r>
            <a:r>
              <a:rPr lang="en-GB" dirty="0"/>
              <a:t>. "Opportunistic radar in IEEE 802.11 ad networks." IEEE Transactions on Signal Processing 66, no. 9 (2018): 2441-2454.</a:t>
            </a:r>
          </a:p>
          <a:p>
            <a:r>
              <a:rPr lang="en-GB" dirty="0"/>
              <a:t>[3] Kumari, </a:t>
            </a:r>
            <a:r>
              <a:rPr lang="en-GB" dirty="0" err="1"/>
              <a:t>Preeti</a:t>
            </a:r>
            <a:r>
              <a:rPr lang="en-GB" dirty="0"/>
              <a:t>, </a:t>
            </a:r>
            <a:r>
              <a:rPr lang="en-GB" dirty="0" err="1"/>
              <a:t>Junil</a:t>
            </a:r>
            <a:r>
              <a:rPr lang="en-GB" dirty="0"/>
              <a:t> Choi, Nuria González-</a:t>
            </a:r>
            <a:r>
              <a:rPr lang="en-GB" dirty="0" err="1"/>
              <a:t>Prelcic</a:t>
            </a:r>
            <a:r>
              <a:rPr lang="en-GB" dirty="0"/>
              <a:t>, and Robert W. Heath. "</a:t>
            </a:r>
            <a:r>
              <a:rPr lang="en-GB" dirty="0">
                <a:hlinkClick r:id="rId4"/>
              </a:rPr>
              <a:t>IEEE 802.11 ad-based radar: An approach to joint vehicular communication-radar system</a:t>
            </a:r>
            <a:r>
              <a:rPr lang="en-GB" dirty="0"/>
              <a:t>." IEEE Transactions on Vehicular Technology 67, no. 4 (2017): 3012-3027.</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Assaf Kasher, Qualcomm</a:t>
            </a:r>
            <a:endParaRPr lang="en-GB" dirty="0"/>
          </a:p>
        </p:txBody>
      </p:sp>
      <p:sp>
        <p:nvSpPr>
          <p:cNvPr id="4" name="Date Placeholder 3"/>
          <p:cNvSpPr>
            <a:spLocks noGrp="1"/>
          </p:cNvSpPr>
          <p:nvPr>
            <p:ph type="dt" idx="15"/>
          </p:nvPr>
        </p:nvSpPr>
        <p:spPr/>
        <p:txBody>
          <a:bodyPr/>
          <a:lstStyle/>
          <a:p>
            <a:r>
              <a:rPr lang="en-US"/>
              <a:t>November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presentation we show how 11ad/11ay devices can be used for radar application with minimal HW changes.  We also show how can radar (position/speed) information can be improved if device collaborate.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Assaf Kasher, Qualcomm</a:t>
            </a:r>
            <a:endParaRPr lang="en-GB" dirty="0"/>
          </a:p>
        </p:txBody>
      </p:sp>
      <p:sp>
        <p:nvSpPr>
          <p:cNvPr id="4" name="Date Placeholder 3"/>
          <p:cNvSpPr>
            <a:spLocks noGrp="1"/>
          </p:cNvSpPr>
          <p:nvPr>
            <p:ph type="dt" idx="15"/>
          </p:nvPr>
        </p:nvSpPr>
        <p:spPr/>
        <p:txBody>
          <a:bodyPr/>
          <a:lstStyle/>
          <a:p>
            <a:r>
              <a:rPr lang="en-US"/>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33552"/>
          </a:xfrm>
        </p:spPr>
        <p:txBody>
          <a:bodyPr/>
          <a:lstStyle/>
          <a:p>
            <a:r>
              <a:rPr lang="en-GB" dirty="0"/>
              <a:t>How can 11ad device be used for radar application?</a:t>
            </a:r>
          </a:p>
        </p:txBody>
      </p:sp>
      <p:sp>
        <p:nvSpPr>
          <p:cNvPr id="9218" name="Rectangle 2"/>
          <p:cNvSpPr>
            <a:spLocks noGrp="1" noChangeArrowheads="1"/>
          </p:cNvSpPr>
          <p:nvPr>
            <p:ph idx="1"/>
          </p:nvPr>
        </p:nvSpPr>
        <p:spPr>
          <a:xfrm>
            <a:off x="762000" y="1119353"/>
            <a:ext cx="10361084" cy="4113213"/>
          </a:xfrm>
          <a:ln/>
        </p:spPr>
        <p:txBody>
          <a:bodyPr/>
          <a:lstStyle/>
          <a:p>
            <a:pPr>
              <a:buFont typeface="Times New Roman" pitchFamily="16" charset="0"/>
              <a:buChar char="•"/>
            </a:pPr>
            <a:r>
              <a:rPr lang="en-GB" dirty="0"/>
              <a:t>In a nutshell: transmit a PPDU (possibly in a specific direction), receive the reflection from target and measure the time difference between the transmission and received signal to estimate the distance to the target and also use the directivity of the antenna to estimate the direction from which the reflections arrive.</a:t>
            </a:r>
          </a:p>
          <a:p>
            <a:pPr lvl="1">
              <a:buFont typeface="Times New Roman" pitchFamily="16" charset="0"/>
              <a:buChar char="•"/>
            </a:pPr>
            <a:r>
              <a:rPr lang="en-GB" dirty="0"/>
              <a:t>Target speed towards the 11ad device can be estimated by Doppler effect</a:t>
            </a:r>
          </a:p>
          <a:p>
            <a:pPr>
              <a:buFont typeface="Times New Roman" pitchFamily="16" charset="0"/>
              <a:buChar char="•"/>
            </a:pPr>
            <a:r>
              <a:rPr lang="en-GB" dirty="0"/>
              <a:t>Why is the 60GHz band and DMG good for (short range) radar application?</a:t>
            </a:r>
          </a:p>
          <a:p>
            <a:pPr lvl="1">
              <a:buFont typeface="Times New Roman" pitchFamily="16" charset="0"/>
              <a:buChar char="•"/>
            </a:pPr>
            <a:r>
              <a:rPr lang="en-GB" dirty="0"/>
              <a:t>Large bandwidth enables high range accuracy</a:t>
            </a:r>
          </a:p>
          <a:p>
            <a:pPr lvl="1">
              <a:buFont typeface="Times New Roman" pitchFamily="16" charset="0"/>
              <a:buChar char="•"/>
            </a:pPr>
            <a:r>
              <a:rPr lang="en-GB" dirty="0"/>
              <a:t>Antenna arrays used by DMG devices enable direction estimation.</a:t>
            </a:r>
          </a:p>
          <a:p>
            <a:pPr lvl="1">
              <a:buFont typeface="Times New Roman" pitchFamily="16" charset="0"/>
              <a:buChar char="•"/>
            </a:pPr>
            <a:r>
              <a:rPr lang="en-GB" dirty="0"/>
              <a:t>Disadvantages:</a:t>
            </a:r>
          </a:p>
          <a:p>
            <a:pPr lvl="2">
              <a:buFont typeface="Times New Roman" pitchFamily="16" charset="0"/>
              <a:buChar char="•"/>
            </a:pPr>
            <a:r>
              <a:rPr lang="en-GB" dirty="0"/>
              <a:t>Oxygen Attenuation prevents long range application - </a:t>
            </a:r>
          </a:p>
          <a:p>
            <a:pPr lvl="2">
              <a:buFont typeface="Times New Roman" pitchFamily="16" charset="0"/>
              <a:buChar char="•"/>
            </a:pPr>
            <a:r>
              <a:rPr lang="en-GB" dirty="0"/>
              <a:t>Large arrays needed for long range applications cause slow scanning</a:t>
            </a:r>
          </a:p>
          <a:p>
            <a:pPr lvl="2">
              <a:buFont typeface="Times New Roman" pitchFamily="16" charset="0"/>
              <a:buChar char="•"/>
            </a:pPr>
            <a:r>
              <a:rPr lang="en-GB" dirty="0"/>
              <a:t>In short ranges, the reflected signal arrives before the end Tx – need to deal with that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Assaf Kasher, Qualcomm</a:t>
            </a:r>
            <a:endParaRPr lang="en-GB" dirty="0"/>
          </a:p>
        </p:txBody>
      </p:sp>
      <p:sp>
        <p:nvSpPr>
          <p:cNvPr id="4" name="Date Placeholder 3"/>
          <p:cNvSpPr>
            <a:spLocks noGrp="1"/>
          </p:cNvSpPr>
          <p:nvPr>
            <p:ph type="dt" idx="15"/>
          </p:nvPr>
        </p:nvSpPr>
        <p:spPr/>
        <p:txBody>
          <a:bodyPr/>
          <a:lstStyle/>
          <a:p>
            <a:r>
              <a:rPr lang="en-US"/>
              <a:t>November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GB" dirty="0"/>
              <a:t>DMG system typical Architecture</a:t>
            </a:r>
          </a:p>
        </p:txBody>
      </p:sp>
      <p:sp>
        <p:nvSpPr>
          <p:cNvPr id="3" name="Content Placeholder 2"/>
          <p:cNvSpPr>
            <a:spLocks noGrp="1"/>
          </p:cNvSpPr>
          <p:nvPr>
            <p:ph idx="1"/>
          </p:nvPr>
        </p:nvSpPr>
        <p:spPr>
          <a:xfrm>
            <a:off x="914401" y="1177925"/>
            <a:ext cx="10361084" cy="5146675"/>
          </a:xfrm>
        </p:spPr>
        <p:txBody>
          <a:bodyPr/>
          <a:lstStyle/>
          <a:p>
            <a:pPr>
              <a:buFont typeface="Arial" panose="020B0604020202020204" pitchFamily="34" charset="0"/>
              <a:buChar char="•"/>
            </a:pPr>
            <a:r>
              <a:rPr lang="en-GB" sz="2000" dirty="0"/>
              <a:t>A DMG system will typically be composed of:</a:t>
            </a:r>
          </a:p>
          <a:p>
            <a:pPr>
              <a:buFont typeface="Arial" panose="020B0604020202020204" pitchFamily="34" charset="0"/>
              <a:buChar char="•"/>
            </a:pPr>
            <a:r>
              <a:rPr lang="en-GB" sz="2000" dirty="0"/>
              <a:t>A Baseband chip</a:t>
            </a:r>
          </a:p>
          <a:p>
            <a:pPr lvl="1">
              <a:buFont typeface="Arial" panose="020B0604020202020204" pitchFamily="34" charset="0"/>
              <a:buChar char="•"/>
            </a:pPr>
            <a:r>
              <a:rPr lang="en-GB" sz="1800" dirty="0"/>
              <a:t>Digital part to perform MAC and digital PHY functions</a:t>
            </a:r>
          </a:p>
          <a:p>
            <a:pPr lvl="2">
              <a:buFont typeface="Arial" panose="020B0604020202020204" pitchFamily="34" charset="0"/>
              <a:buChar char="•"/>
            </a:pPr>
            <a:r>
              <a:rPr lang="en-GB" sz="1600" dirty="0"/>
              <a:t>Preparation of signal transmission</a:t>
            </a:r>
          </a:p>
          <a:p>
            <a:pPr lvl="2">
              <a:buFont typeface="Arial" panose="020B0604020202020204" pitchFamily="34" charset="0"/>
              <a:buChar char="•"/>
            </a:pPr>
            <a:r>
              <a:rPr lang="en-GB" sz="1600" dirty="0"/>
              <a:t>Detection and reception of packets, equalization error correction</a:t>
            </a:r>
          </a:p>
          <a:p>
            <a:pPr lvl="1">
              <a:buFont typeface="Arial" panose="020B0604020202020204" pitchFamily="34" charset="0"/>
              <a:buChar char="•"/>
            </a:pPr>
            <a:r>
              <a:rPr lang="en-GB" sz="1800" dirty="0"/>
              <a:t>Analog part </a:t>
            </a:r>
          </a:p>
          <a:p>
            <a:pPr lvl="2">
              <a:buFont typeface="Arial" panose="020B0604020202020204" pitchFamily="34" charset="0"/>
              <a:buChar char="•"/>
            </a:pPr>
            <a:r>
              <a:rPr lang="en-GB" sz="1600" dirty="0"/>
              <a:t>For Tx</a:t>
            </a:r>
          </a:p>
          <a:p>
            <a:pPr lvl="3">
              <a:buFont typeface="Arial" panose="020B0604020202020204" pitchFamily="34" charset="0"/>
              <a:buChar char="•"/>
            </a:pPr>
            <a:r>
              <a:rPr lang="en-GB" sz="1400" dirty="0"/>
              <a:t>DAC, Mixer to IF, amplifier </a:t>
            </a:r>
          </a:p>
          <a:p>
            <a:pPr lvl="2">
              <a:buFont typeface="Arial" panose="020B0604020202020204" pitchFamily="34" charset="0"/>
              <a:buChar char="•"/>
            </a:pPr>
            <a:r>
              <a:rPr lang="en-GB" sz="1600" dirty="0"/>
              <a:t>For Rx </a:t>
            </a:r>
          </a:p>
          <a:p>
            <a:pPr lvl="3">
              <a:buFont typeface="Arial" panose="020B0604020202020204" pitchFamily="34" charset="0"/>
              <a:buChar char="•"/>
            </a:pPr>
            <a:r>
              <a:rPr lang="en-GB" sz="1400" dirty="0"/>
              <a:t>Amplifier, Mixer from IF to baseband, ADC</a:t>
            </a:r>
          </a:p>
          <a:p>
            <a:pPr>
              <a:buFont typeface="Arial" panose="020B0604020202020204" pitchFamily="34" charset="0"/>
              <a:buChar char="•"/>
            </a:pPr>
            <a:r>
              <a:rPr lang="en-GB" sz="2000" dirty="0"/>
              <a:t>An RF chip</a:t>
            </a:r>
          </a:p>
          <a:p>
            <a:pPr lvl="1">
              <a:buFont typeface="Arial" panose="020B0604020202020204" pitchFamily="34" charset="0"/>
              <a:buChar char="•"/>
            </a:pPr>
            <a:r>
              <a:rPr lang="en-GB" sz="1800" dirty="0"/>
              <a:t>IF to RF mixer</a:t>
            </a:r>
          </a:p>
          <a:p>
            <a:pPr lvl="1">
              <a:buFont typeface="Arial" panose="020B0604020202020204" pitchFamily="34" charset="0"/>
              <a:buChar char="•"/>
            </a:pPr>
            <a:r>
              <a:rPr lang="en-GB" sz="1800" dirty="0"/>
              <a:t>Multiple TX chains containing amplifiers, phase shifter and PA</a:t>
            </a:r>
          </a:p>
          <a:p>
            <a:pPr lvl="1">
              <a:buFont typeface="Arial" panose="020B0604020202020204" pitchFamily="34" charset="0"/>
              <a:buChar char="•"/>
            </a:pPr>
            <a:r>
              <a:rPr lang="en-GB" sz="1800" dirty="0"/>
              <a:t>Multiple RX chains containing LNA, phase shifter and amplifiers (some may be shared with TX)</a:t>
            </a:r>
          </a:p>
          <a:p>
            <a:pPr>
              <a:buFont typeface="Arial" panose="020B0604020202020204" pitchFamily="34" charset="0"/>
              <a:buChar char="•"/>
            </a:pPr>
            <a:r>
              <a:rPr lang="en-GB" sz="2200" dirty="0"/>
              <a:t>Antenna (array)</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Assaf Kasher, Qualcomm</a:t>
            </a:r>
            <a:endParaRPr lang="en-GB" dirty="0"/>
          </a:p>
        </p:txBody>
      </p:sp>
      <p:sp>
        <p:nvSpPr>
          <p:cNvPr id="4" name="Date Placeholder 3"/>
          <p:cNvSpPr>
            <a:spLocks noGrp="1"/>
          </p:cNvSpPr>
          <p:nvPr>
            <p:ph type="dt" idx="15"/>
          </p:nvPr>
        </p:nvSpPr>
        <p:spPr/>
        <p:txBody>
          <a:bodyPr/>
          <a:lstStyle/>
          <a:p>
            <a:r>
              <a:rPr lang="en-US"/>
              <a:t>November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6DA2F-605F-427A-AA2D-1C3958BF94C0}"/>
              </a:ext>
            </a:extLst>
          </p:cNvPr>
          <p:cNvSpPr>
            <a:spLocks noGrp="1"/>
          </p:cNvSpPr>
          <p:nvPr>
            <p:ph type="title"/>
          </p:nvPr>
        </p:nvSpPr>
        <p:spPr>
          <a:xfrm>
            <a:off x="914401" y="685801"/>
            <a:ext cx="10361084" cy="533399"/>
          </a:xfrm>
        </p:spPr>
        <p:txBody>
          <a:bodyPr/>
          <a:lstStyle/>
          <a:p>
            <a:r>
              <a:rPr lang="en-GB" dirty="0"/>
              <a:t>DMG system typical Architecture (cont.)</a:t>
            </a:r>
            <a:endParaRPr lang="en-US" dirty="0"/>
          </a:p>
        </p:txBody>
      </p:sp>
      <p:sp>
        <p:nvSpPr>
          <p:cNvPr id="3" name="Content Placeholder 2">
            <a:extLst>
              <a:ext uri="{FF2B5EF4-FFF2-40B4-BE49-F238E27FC236}">
                <a16:creationId xmlns:a16="http://schemas.microsoft.com/office/drawing/2014/main" id="{41EF590D-D91E-4495-830A-AA61C1ED65D8}"/>
              </a:ext>
            </a:extLst>
          </p:cNvPr>
          <p:cNvSpPr>
            <a:spLocks noGrp="1"/>
          </p:cNvSpPr>
          <p:nvPr>
            <p:ph idx="1"/>
          </p:nvPr>
        </p:nvSpPr>
        <p:spPr>
          <a:xfrm>
            <a:off x="914401" y="1298577"/>
            <a:ext cx="10361084" cy="4795838"/>
          </a:xfrm>
        </p:spPr>
        <p:txBody>
          <a:bodyPr/>
          <a:lstStyle/>
          <a:p>
            <a:pPr>
              <a:buFont typeface="Arial" panose="020B0604020202020204" pitchFamily="34" charset="0"/>
              <a:buChar char="•"/>
            </a:pPr>
            <a:r>
              <a:rPr lang="en-US" dirty="0"/>
              <a:t>In a typical system the antenna (array) is lumped with the RF chip on the same board.</a:t>
            </a:r>
          </a:p>
          <a:p>
            <a:pPr lvl="1">
              <a:buFont typeface="Arial" panose="020B0604020202020204" pitchFamily="34" charset="0"/>
              <a:buChar char="•"/>
            </a:pPr>
            <a:r>
              <a:rPr lang="en-US" dirty="0"/>
              <a:t>Very high attenuation of RF cables</a:t>
            </a:r>
          </a:p>
          <a:p>
            <a:pPr>
              <a:buFont typeface="Arial" panose="020B0604020202020204" pitchFamily="34" charset="0"/>
              <a:buChar char="•"/>
            </a:pPr>
            <a:r>
              <a:rPr lang="en-US" dirty="0"/>
              <a:t>It is possible to lump the RF and baseband chip</a:t>
            </a:r>
          </a:p>
          <a:p>
            <a:pPr lvl="1">
              <a:buFont typeface="Arial" panose="020B0604020202020204" pitchFamily="34" charset="0"/>
              <a:buChar char="•"/>
            </a:pPr>
            <a:r>
              <a:rPr lang="en-US" dirty="0"/>
              <a:t>Better performance</a:t>
            </a:r>
          </a:p>
          <a:p>
            <a:pPr lvl="1">
              <a:buFont typeface="Arial" panose="020B0604020202020204" pitchFamily="34" charset="0"/>
              <a:buChar char="•"/>
            </a:pPr>
            <a:r>
              <a:rPr lang="en-US" dirty="0"/>
              <a:t>However, in many application a location (in the system) which is good for an antenna is not good for the baseband and vise versa.</a:t>
            </a:r>
          </a:p>
          <a:p>
            <a:pPr>
              <a:buFont typeface="Arial" panose="020B0604020202020204" pitchFamily="34" charset="0"/>
              <a:buChar char="•"/>
            </a:pPr>
            <a:r>
              <a:rPr lang="en-US" dirty="0"/>
              <a:t>In some systems, several antennas (arrays) and RF chips may be connected to the same baseband chip</a:t>
            </a:r>
          </a:p>
          <a:p>
            <a:pPr lvl="1">
              <a:buFont typeface="Arial" panose="020B0604020202020204" pitchFamily="34" charset="0"/>
              <a:buChar char="•"/>
            </a:pPr>
            <a:r>
              <a:rPr lang="en-US" dirty="0"/>
              <a:t>Provide spatial diversity</a:t>
            </a:r>
          </a:p>
          <a:p>
            <a:pPr lvl="1">
              <a:buFont typeface="Arial" panose="020B0604020202020204" pitchFamily="34" charset="0"/>
              <a:buChar char="•"/>
            </a:pPr>
            <a:r>
              <a:rPr lang="en-US" b="1" dirty="0">
                <a:highlight>
                  <a:srgbClr val="FFFF00"/>
                </a:highlight>
              </a:rPr>
              <a:t>Enable simultaneous TX and RX -  necessary for radar applications</a:t>
            </a:r>
          </a:p>
          <a:p>
            <a:pPr lvl="2">
              <a:buFont typeface="Arial" panose="020B0604020202020204" pitchFamily="34" charset="0"/>
              <a:buChar char="•"/>
            </a:pPr>
            <a:r>
              <a:rPr lang="en-US" b="1" dirty="0"/>
              <a:t>An RF chip cannot receive and transmit at the same time due to leakage from the transmit chain to  the receive chain</a:t>
            </a:r>
          </a:p>
          <a:p>
            <a:pPr lvl="1">
              <a:buFont typeface="Arial" panose="020B0604020202020204" pitchFamily="34" charset="0"/>
              <a:buChar char="•"/>
            </a:pPr>
            <a:endParaRPr lang="en-US" b="1" dirty="0">
              <a:highlight>
                <a:srgbClr val="FFFF00"/>
              </a:highlight>
            </a:endParaRPr>
          </a:p>
        </p:txBody>
      </p:sp>
      <p:sp>
        <p:nvSpPr>
          <p:cNvPr id="4" name="Slide Number Placeholder 3">
            <a:extLst>
              <a:ext uri="{FF2B5EF4-FFF2-40B4-BE49-F238E27FC236}">
                <a16:creationId xmlns:a16="http://schemas.microsoft.com/office/drawing/2014/main" id="{56DCC883-BFC3-478A-A4A0-582EA368209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58D92FC-E16C-4F8B-91DA-FA20542743D8}"/>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20BE37CD-3EAA-4F77-AA7C-AA5F5A40001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34478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CB0C0-AF8A-4358-B429-E00563F8C943}"/>
              </a:ext>
            </a:extLst>
          </p:cNvPr>
          <p:cNvSpPr>
            <a:spLocks noGrp="1"/>
          </p:cNvSpPr>
          <p:nvPr>
            <p:ph type="title"/>
          </p:nvPr>
        </p:nvSpPr>
        <p:spPr>
          <a:xfrm>
            <a:off x="914401" y="685801"/>
            <a:ext cx="10361084" cy="609599"/>
          </a:xfrm>
        </p:spPr>
        <p:txBody>
          <a:bodyPr/>
          <a:lstStyle/>
          <a:p>
            <a:r>
              <a:rPr lang="en-US" dirty="0"/>
              <a:t>Typical DMG system block diagram</a:t>
            </a:r>
          </a:p>
        </p:txBody>
      </p:sp>
      <p:pic>
        <p:nvPicPr>
          <p:cNvPr id="7" name="Content Placeholder 6">
            <a:extLst>
              <a:ext uri="{FF2B5EF4-FFF2-40B4-BE49-F238E27FC236}">
                <a16:creationId xmlns:a16="http://schemas.microsoft.com/office/drawing/2014/main" id="{F9187235-E97E-4957-89DB-45DBA9AF53A8}"/>
              </a:ext>
            </a:extLst>
          </p:cNvPr>
          <p:cNvPicPr>
            <a:picLocks noGrp="1" noChangeAspect="1"/>
          </p:cNvPicPr>
          <p:nvPr>
            <p:ph idx="1"/>
          </p:nvPr>
        </p:nvPicPr>
        <p:blipFill>
          <a:blip r:embed="rId2"/>
          <a:stretch>
            <a:fillRect/>
          </a:stretch>
        </p:blipFill>
        <p:spPr>
          <a:xfrm>
            <a:off x="914402" y="1418649"/>
            <a:ext cx="8832706" cy="4760648"/>
          </a:xfrm>
          <a:prstGeom prst="rect">
            <a:avLst/>
          </a:prstGeom>
        </p:spPr>
      </p:pic>
      <p:sp>
        <p:nvSpPr>
          <p:cNvPr id="4" name="Slide Number Placeholder 3">
            <a:extLst>
              <a:ext uri="{FF2B5EF4-FFF2-40B4-BE49-F238E27FC236}">
                <a16:creationId xmlns:a16="http://schemas.microsoft.com/office/drawing/2014/main" id="{85AFBEF5-CE00-4F61-8044-A3E46EADF67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A91AB79-EEF8-46FF-A102-23860423E5EC}"/>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3B3C1126-3EA2-4D62-9872-43223B4841B6}"/>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32489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E02D8-9DDC-4396-AB92-50C458EDF5B9}"/>
              </a:ext>
            </a:extLst>
          </p:cNvPr>
          <p:cNvSpPr>
            <a:spLocks noGrp="1"/>
          </p:cNvSpPr>
          <p:nvPr>
            <p:ph type="title"/>
          </p:nvPr>
        </p:nvSpPr>
        <p:spPr>
          <a:xfrm>
            <a:off x="914401" y="685801"/>
            <a:ext cx="10361084" cy="533399"/>
          </a:xfrm>
        </p:spPr>
        <p:txBody>
          <a:bodyPr/>
          <a:lstStyle/>
          <a:p>
            <a:r>
              <a:rPr lang="en-US" dirty="0"/>
              <a:t>What do we need for a radar system</a:t>
            </a:r>
          </a:p>
        </p:txBody>
      </p:sp>
      <p:sp>
        <p:nvSpPr>
          <p:cNvPr id="4" name="Slide Number Placeholder 3">
            <a:extLst>
              <a:ext uri="{FF2B5EF4-FFF2-40B4-BE49-F238E27FC236}">
                <a16:creationId xmlns:a16="http://schemas.microsoft.com/office/drawing/2014/main" id="{8ECD9971-3386-48CC-88A1-F6171AAF384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8FF530C-4A24-450B-B85F-2BFFD51A5E6E}"/>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21C46D25-7416-4D25-B234-E05AF486DE38}"/>
              </a:ext>
            </a:extLst>
          </p:cNvPr>
          <p:cNvSpPr>
            <a:spLocks noGrp="1"/>
          </p:cNvSpPr>
          <p:nvPr>
            <p:ph type="dt" idx="15"/>
          </p:nvPr>
        </p:nvSpPr>
        <p:spPr/>
        <p:txBody>
          <a:bodyPr/>
          <a:lstStyle/>
          <a:p>
            <a:r>
              <a:rPr lang="en-US"/>
              <a:t>November 2019</a:t>
            </a:r>
            <a:endParaRPr lang="en-GB" dirty="0"/>
          </a:p>
        </p:txBody>
      </p:sp>
      <p:pic>
        <p:nvPicPr>
          <p:cNvPr id="8" name="Picture 7">
            <a:extLst>
              <a:ext uri="{FF2B5EF4-FFF2-40B4-BE49-F238E27FC236}">
                <a16:creationId xmlns:a16="http://schemas.microsoft.com/office/drawing/2014/main" id="{8C583299-3A8E-4E20-9168-C468F6B73B0C}"/>
              </a:ext>
            </a:extLst>
          </p:cNvPr>
          <p:cNvPicPr>
            <a:picLocks noChangeAspect="1"/>
          </p:cNvPicPr>
          <p:nvPr/>
        </p:nvPicPr>
        <p:blipFill>
          <a:blip r:embed="rId2"/>
          <a:stretch>
            <a:fillRect/>
          </a:stretch>
        </p:blipFill>
        <p:spPr>
          <a:xfrm>
            <a:off x="3124199" y="1298576"/>
            <a:ext cx="5955725" cy="5102224"/>
          </a:xfrm>
          <a:prstGeom prst="rect">
            <a:avLst/>
          </a:prstGeom>
        </p:spPr>
      </p:pic>
    </p:spTree>
    <p:extLst>
      <p:ext uri="{BB962C8B-B14F-4D97-AF65-F5344CB8AC3E}">
        <p14:creationId xmlns:p14="http://schemas.microsoft.com/office/powerpoint/2010/main" val="1745344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A89F6-E33C-4A4F-A975-43F1E188037B}"/>
              </a:ext>
            </a:extLst>
          </p:cNvPr>
          <p:cNvSpPr>
            <a:spLocks noGrp="1"/>
          </p:cNvSpPr>
          <p:nvPr>
            <p:ph type="title"/>
          </p:nvPr>
        </p:nvSpPr>
        <p:spPr>
          <a:xfrm>
            <a:off x="914401" y="685801"/>
            <a:ext cx="10361084" cy="838199"/>
          </a:xfrm>
        </p:spPr>
        <p:txBody>
          <a:bodyPr/>
          <a:lstStyle/>
          <a:p>
            <a:r>
              <a:rPr lang="en-US" dirty="0"/>
              <a:t>How can the DMG waveform be used for radar</a:t>
            </a:r>
          </a:p>
        </p:txBody>
      </p:sp>
      <p:sp>
        <p:nvSpPr>
          <p:cNvPr id="3" name="Content Placeholder 2">
            <a:extLst>
              <a:ext uri="{FF2B5EF4-FFF2-40B4-BE49-F238E27FC236}">
                <a16:creationId xmlns:a16="http://schemas.microsoft.com/office/drawing/2014/main" id="{F0624C68-A835-471C-B5C0-031DB6C92FF6}"/>
              </a:ext>
            </a:extLst>
          </p:cNvPr>
          <p:cNvSpPr>
            <a:spLocks noGrp="1"/>
          </p:cNvSpPr>
          <p:nvPr>
            <p:ph idx="1"/>
          </p:nvPr>
        </p:nvSpPr>
        <p:spPr>
          <a:xfrm>
            <a:off x="914401" y="2400300"/>
            <a:ext cx="10361084" cy="3694114"/>
          </a:xfrm>
        </p:spPr>
        <p:txBody>
          <a:bodyPr/>
          <a:lstStyle/>
          <a:p>
            <a:pPr>
              <a:buFont typeface="Arial" panose="020B0604020202020204" pitchFamily="34" charset="0"/>
              <a:buChar char="•"/>
            </a:pPr>
            <a:r>
              <a:rPr lang="en-US" dirty="0"/>
              <a:t>The DMG waveform has a Channel Estimate Field (CEF) that is composed of 9 Golay sequences of length 128.  </a:t>
            </a:r>
          </a:p>
          <a:p>
            <a:pPr>
              <a:buFont typeface="Arial" panose="020B0604020202020204" pitchFamily="34" charset="0"/>
              <a:buChar char="•"/>
            </a:pPr>
            <a:r>
              <a:rPr lang="en-US" dirty="0"/>
              <a:t>It enables accurate and efficient channel estimate with zero auto-correlation zone of  128 chips (10.9 meters).</a:t>
            </a:r>
          </a:p>
          <a:p>
            <a:pPr lvl="1">
              <a:buFont typeface="Arial" panose="020B0604020202020204" pitchFamily="34" charset="0"/>
              <a:buChar char="•"/>
            </a:pPr>
            <a:r>
              <a:rPr lang="en-US" dirty="0"/>
              <a:t>It is possible to extend the range with delayed correlation with the CEF</a:t>
            </a:r>
          </a:p>
          <a:p>
            <a:pPr>
              <a:buFont typeface="Arial" panose="020B0604020202020204" pitchFamily="34" charset="0"/>
              <a:buChar char="•"/>
            </a:pPr>
            <a:r>
              <a:rPr lang="en-US" dirty="0"/>
              <a:t>The channel estimate (CIR) contains the reflections </a:t>
            </a:r>
          </a:p>
          <a:p>
            <a:pPr lvl="1">
              <a:buFont typeface="Arial" panose="020B0604020202020204" pitchFamily="34" charset="0"/>
              <a:buChar char="•"/>
            </a:pPr>
            <a:r>
              <a:rPr lang="en-US" dirty="0"/>
              <a:t>It also contains the leakage, the high gain of the CEF enables recovery of the reflection from under the leakage</a:t>
            </a:r>
          </a:p>
          <a:p>
            <a:pPr>
              <a:buFont typeface="Arial" panose="020B0604020202020204" pitchFamily="34" charset="0"/>
              <a:buChar char="•"/>
            </a:pPr>
            <a:r>
              <a:rPr lang="en-US" dirty="0"/>
              <a:t>TRN fields may also be used for CIR estimations – if transmitted in different directions can be use for radar scan within a single PPDU</a:t>
            </a:r>
          </a:p>
        </p:txBody>
      </p:sp>
      <p:sp>
        <p:nvSpPr>
          <p:cNvPr id="4" name="Slide Number Placeholder 3">
            <a:extLst>
              <a:ext uri="{FF2B5EF4-FFF2-40B4-BE49-F238E27FC236}">
                <a16:creationId xmlns:a16="http://schemas.microsoft.com/office/drawing/2014/main" id="{8D1AE001-72D2-457D-900C-B65E1A43F26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F44B5DB-0C90-4373-9DE0-AA1057B8376F}"/>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EE2690B4-22D0-45FC-8F0C-F4F463FE91D5}"/>
              </a:ext>
            </a:extLst>
          </p:cNvPr>
          <p:cNvSpPr>
            <a:spLocks noGrp="1"/>
          </p:cNvSpPr>
          <p:nvPr>
            <p:ph type="dt" idx="15"/>
          </p:nvPr>
        </p:nvSpPr>
        <p:spPr/>
        <p:txBody>
          <a:bodyPr/>
          <a:lstStyle/>
          <a:p>
            <a:r>
              <a:rPr lang="en-US"/>
              <a:t>November 2019</a:t>
            </a:r>
            <a:endParaRPr lang="en-GB" dirty="0"/>
          </a:p>
        </p:txBody>
      </p:sp>
      <p:pic>
        <p:nvPicPr>
          <p:cNvPr id="7" name="Picture 6">
            <a:extLst>
              <a:ext uri="{FF2B5EF4-FFF2-40B4-BE49-F238E27FC236}">
                <a16:creationId xmlns:a16="http://schemas.microsoft.com/office/drawing/2014/main" id="{80C2679B-28DE-447A-BD95-56552ECDDCB6}"/>
              </a:ext>
            </a:extLst>
          </p:cNvPr>
          <p:cNvPicPr>
            <a:picLocks noChangeAspect="1"/>
          </p:cNvPicPr>
          <p:nvPr/>
        </p:nvPicPr>
        <p:blipFill>
          <a:blip r:embed="rId2"/>
          <a:stretch>
            <a:fillRect/>
          </a:stretch>
        </p:blipFill>
        <p:spPr>
          <a:xfrm>
            <a:off x="3302377" y="1401750"/>
            <a:ext cx="5686729" cy="998550"/>
          </a:xfrm>
          <a:prstGeom prst="rect">
            <a:avLst/>
          </a:prstGeom>
        </p:spPr>
      </p:pic>
    </p:spTree>
    <p:extLst>
      <p:ext uri="{BB962C8B-B14F-4D97-AF65-F5344CB8AC3E}">
        <p14:creationId xmlns:p14="http://schemas.microsoft.com/office/powerpoint/2010/main" val="3522024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DBB15-C3A0-4E5B-8699-C2781BB44498}"/>
              </a:ext>
            </a:extLst>
          </p:cNvPr>
          <p:cNvSpPr>
            <a:spLocks noGrp="1"/>
          </p:cNvSpPr>
          <p:nvPr>
            <p:ph type="title"/>
          </p:nvPr>
        </p:nvSpPr>
        <p:spPr>
          <a:xfrm>
            <a:off x="914401" y="685801"/>
            <a:ext cx="10361084" cy="682625"/>
          </a:xfrm>
        </p:spPr>
        <p:txBody>
          <a:bodyPr/>
          <a:lstStyle/>
          <a:p>
            <a:r>
              <a:rPr lang="en-US" dirty="0"/>
              <a:t>What accuracy can we expect from a DMG based radar?</a:t>
            </a:r>
          </a:p>
        </p:txBody>
      </p:sp>
      <p:sp>
        <p:nvSpPr>
          <p:cNvPr id="3" name="Content Placeholder 2">
            <a:extLst>
              <a:ext uri="{FF2B5EF4-FFF2-40B4-BE49-F238E27FC236}">
                <a16:creationId xmlns:a16="http://schemas.microsoft.com/office/drawing/2014/main" id="{FB2E5311-B6B7-4E24-A7A6-C3DA723E3B3B}"/>
              </a:ext>
            </a:extLst>
          </p:cNvPr>
          <p:cNvSpPr>
            <a:spLocks noGrp="1"/>
          </p:cNvSpPr>
          <p:nvPr>
            <p:ph idx="1"/>
          </p:nvPr>
        </p:nvSpPr>
        <p:spPr>
          <a:xfrm>
            <a:off x="929217" y="1600200"/>
            <a:ext cx="10361084" cy="4113213"/>
          </a:xfrm>
        </p:spPr>
        <p:txBody>
          <a:bodyPr/>
          <a:lstStyle/>
          <a:p>
            <a:pPr>
              <a:buFont typeface="Arial" panose="020B0604020202020204" pitchFamily="34" charset="0"/>
              <a:buChar char="•"/>
            </a:pPr>
            <a:r>
              <a:rPr lang="en-US" dirty="0"/>
              <a:t>A Chip rate of 1760MHz implies 8.5cm range resolution.</a:t>
            </a:r>
          </a:p>
          <a:p>
            <a:pPr lvl="1">
              <a:buFont typeface="Arial" panose="020B0604020202020204" pitchFamily="34" charset="0"/>
              <a:buChar char="•"/>
            </a:pPr>
            <a:r>
              <a:rPr lang="en-US" dirty="0"/>
              <a:t>Using interpolation or super-resolution methods the resolution can be reduced to ~1cm.</a:t>
            </a:r>
          </a:p>
          <a:p>
            <a:pPr>
              <a:buFont typeface="Arial" panose="020B0604020202020204" pitchFamily="34" charset="0"/>
              <a:buChar char="•"/>
            </a:pPr>
            <a:r>
              <a:rPr lang="en-US" dirty="0"/>
              <a:t>A Uniform Linear Array with N elements </a:t>
            </a:r>
            <a:r>
              <a:rPr lang="el-GR" dirty="0"/>
              <a:t>λ</a:t>
            </a:r>
            <a:r>
              <a:rPr lang="en-US" dirty="0"/>
              <a:t>/2 separation has a beam width of 70°/N.  With N=16 this amounts to 4.5°.</a:t>
            </a:r>
          </a:p>
          <a:p>
            <a:pPr lvl="1">
              <a:buFont typeface="Arial" panose="020B0604020202020204" pitchFamily="34" charset="0"/>
              <a:buChar char="•"/>
            </a:pPr>
            <a:r>
              <a:rPr lang="en-US" dirty="0"/>
              <a:t>Accuracy may be increased by interpolation or more complex methods.</a:t>
            </a:r>
          </a:p>
          <a:p>
            <a:pPr>
              <a:buFont typeface="Arial" panose="020B0604020202020204" pitchFamily="34" charset="0"/>
              <a:buChar char="•"/>
            </a:pPr>
            <a:r>
              <a:rPr lang="en-US" dirty="0"/>
              <a:t>Doppler Accuracy – accurate frequency estimation require (very) long sequence:</a:t>
            </a:r>
          </a:p>
          <a:p>
            <a:pPr lvl="1">
              <a:buFont typeface="Arial" panose="020B0604020202020204" pitchFamily="34" charset="0"/>
              <a:buChar char="•"/>
            </a:pPr>
            <a:r>
              <a:rPr lang="en-US" dirty="0"/>
              <a:t>Human motion of 1m/s cause a Doppler shift of 2Hz at 60GHz – an FFT on 0.5 second is needed for that accuracy</a:t>
            </a:r>
          </a:p>
          <a:p>
            <a:pPr lvl="1">
              <a:buFont typeface="Arial" panose="020B0604020202020204" pitchFamily="34" charset="0"/>
              <a:buChar char="•"/>
            </a:pPr>
            <a:r>
              <a:rPr lang="en-US" dirty="0"/>
              <a:t>Doppler is estimated using multiple packets.</a:t>
            </a:r>
          </a:p>
          <a:p>
            <a:pPr lvl="1">
              <a:buFont typeface="Arial" panose="020B0604020202020204" pitchFamily="34" charset="0"/>
              <a:buChar char="•"/>
            </a:pPr>
            <a:r>
              <a:rPr lang="en-US" dirty="0"/>
              <a:t>Movement is estimated by comparing the phase of the same reflection in CIR estimates from different packets</a:t>
            </a:r>
          </a:p>
        </p:txBody>
      </p:sp>
      <p:sp>
        <p:nvSpPr>
          <p:cNvPr id="4" name="Slide Number Placeholder 3">
            <a:extLst>
              <a:ext uri="{FF2B5EF4-FFF2-40B4-BE49-F238E27FC236}">
                <a16:creationId xmlns:a16="http://schemas.microsoft.com/office/drawing/2014/main" id="{FD7DB589-243D-46E0-9591-8FF233AD7E2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B3C3ACC-04BD-427D-8803-3F2E1A741D6F}"/>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C4F23DCB-D97E-42A2-949A-3CFDD810A67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3418226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 id="{1CA34DF3-31AE-4491-BB0A-0A8A975CF4FC}" vid="{7482ED61-3420-4E5E-AF3A-361B3F1EF81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1497</TotalTime>
  <Words>1137</Words>
  <Application>Microsoft Office PowerPoint</Application>
  <PresentationFormat>Widescreen</PresentationFormat>
  <Paragraphs>153</Paragraphs>
  <Slides>14</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Office Theme</vt:lpstr>
      <vt:lpstr>Document</vt:lpstr>
      <vt:lpstr>WLAN based radars in the 60GHz band</vt:lpstr>
      <vt:lpstr>Abstract</vt:lpstr>
      <vt:lpstr>How can 11ad device be used for radar application?</vt:lpstr>
      <vt:lpstr>DMG system typical Architecture</vt:lpstr>
      <vt:lpstr>DMG system typical Architecture (cont.)</vt:lpstr>
      <vt:lpstr>Typical DMG system block diagram</vt:lpstr>
      <vt:lpstr>What do we need for a radar system</vt:lpstr>
      <vt:lpstr>How can the DMG waveform be used for radar</vt:lpstr>
      <vt:lpstr>What accuracy can we expect from a DMG based radar?</vt:lpstr>
      <vt:lpstr>How can we use the signal transmitted by one DMG STA to perform radar function in another STA?</vt:lpstr>
      <vt:lpstr>Can this work without spec changes?</vt:lpstr>
      <vt:lpstr>What is the advantage of using multiple STAs for measurement</vt:lpstr>
      <vt:lpstr>Summary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based radars in the 60GHz band</dc:title>
  <dc:creator>Assaf Kasher -post-1438</dc:creator>
  <cp:lastModifiedBy>Assaf Kasher</cp:lastModifiedBy>
  <cp:revision>23</cp:revision>
  <dcterms:created xsi:type="dcterms:W3CDTF">2019-11-03T11:42:37Z</dcterms:created>
  <dcterms:modified xsi:type="dcterms:W3CDTF">2019-11-11T20:18:44Z</dcterms:modified>
</cp:coreProperties>
</file>