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83" r:id="rId2"/>
    <p:sldId id="933" r:id="rId3"/>
    <p:sldId id="934" r:id="rId4"/>
    <p:sldId id="935" r:id="rId5"/>
    <p:sldId id="944" r:id="rId6"/>
    <p:sldId id="947" r:id="rId7"/>
    <p:sldId id="945" r:id="rId8"/>
    <p:sldId id="939" r:id="rId9"/>
    <p:sldId id="949" r:id="rId10"/>
    <p:sldId id="936" r:id="rId11"/>
    <p:sldId id="937" r:id="rId12"/>
    <p:sldId id="952" r:id="rId13"/>
    <p:sldId id="953" r:id="rId14"/>
    <p:sldId id="950" r:id="rId15"/>
    <p:sldId id="941" r:id="rId16"/>
    <p:sldId id="948" r:id="rId17"/>
    <p:sldId id="951" r:id="rId18"/>
  </p:sldIdLst>
  <p:sldSz cx="9144000" cy="6858000" type="screen4x3"/>
  <p:notesSz cx="6807200" cy="99393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 userDrawn="1">
          <p15:clr>
            <a:srgbClr val="A4A3A4"/>
          </p15:clr>
        </p15:guide>
        <p15:guide id="2" pos="2144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천진영/책임연구원/차세대표준(연)ICS팀(jiny.chun@lge.com)" initials="천" lastIdx="1" clrIdx="0">
    <p:extLst>
      <p:ext uri="{19B8F6BF-5375-455C-9EA6-DF929625EA0E}">
        <p15:presenceInfo xmlns:p15="http://schemas.microsoft.com/office/powerpoint/2012/main" userId="S-1-5-21-2543426832-1914326140-3112152631-10825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168420"/>
    <a:srgbClr val="0000FF"/>
    <a:srgbClr val="0000CC"/>
    <a:srgbClr val="006C31"/>
    <a:srgbClr val="00863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382" autoAdjust="0"/>
    <p:restoredTop sz="96118" autoAdjust="0"/>
  </p:normalViewPr>
  <p:slideViewPr>
    <p:cSldViewPr>
      <p:cViewPr>
        <p:scale>
          <a:sx n="100" d="100"/>
          <a:sy n="100" d="100"/>
        </p:scale>
        <p:origin x="1094" y="-1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9" d="100"/>
          <a:sy n="99" d="100"/>
        </p:scale>
        <p:origin x="1464" y="84"/>
      </p:cViewPr>
      <p:guideLst>
        <p:guide orient="horz" pos="3131"/>
        <p:guide pos="214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28556" y="201784"/>
            <a:ext cx="219585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786" y="201784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551604" y="9619462"/>
            <a:ext cx="165109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8065" y="9619462"/>
            <a:ext cx="5177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7C77D250-BF2B-474F-8F3A-CA096EC7180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680612" y="414912"/>
            <a:ext cx="544597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680613" y="9619462"/>
            <a:ext cx="718145" cy="184666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680612" y="9607873"/>
            <a:ext cx="5596016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45489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72045" y="118340"/>
            <a:ext cx="219585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1471" y="118340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7100" y="750888"/>
            <a:ext cx="4953000" cy="37163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757" y="4721654"/>
            <a:ext cx="4993686" cy="44736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055145" y="9624098"/>
            <a:ext cx="211275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9487" y="9624098"/>
            <a:ext cx="5177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711056" y="9624098"/>
            <a:ext cx="718145" cy="184666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711054" y="9621781"/>
            <a:ext cx="538509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637124" y="317559"/>
            <a:ext cx="553295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667200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ko-KR" smtClean="0"/>
          </a:p>
        </p:txBody>
      </p:sp>
    </p:spTree>
    <p:extLst>
      <p:ext uri="{BB962C8B-B14F-4D97-AF65-F5344CB8AC3E}">
        <p14:creationId xmlns:p14="http://schemas.microsoft.com/office/powerpoint/2010/main" val="16469561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제목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8" name="날짜 개체 틀 7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Nov. 2019</a:t>
            </a:r>
            <a:endParaRPr lang="en-US" dirty="0"/>
          </a:p>
        </p:txBody>
      </p:sp>
      <p:sp>
        <p:nvSpPr>
          <p:cNvPr id="9" name="바닥글 개체 틀 8"/>
          <p:cNvSpPr>
            <a:spLocks noGrp="1"/>
          </p:cNvSpPr>
          <p:nvPr>
            <p:ph type="ftr" sz="quarter" idx="11"/>
          </p:nvPr>
        </p:nvSpPr>
        <p:spPr>
          <a:xfrm>
            <a:off x="6658793" y="6475413"/>
            <a:ext cx="1885132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Dongguk Lim, LG Electronics</a:t>
            </a:r>
            <a:endParaRPr lang="en-US" altLang="ko-KR" dirty="0"/>
          </a:p>
        </p:txBody>
      </p:sp>
      <p:sp>
        <p:nvSpPr>
          <p:cNvPr id="10" name="슬라이드 번호 개체 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6209152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18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Nov. 2019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58793" y="6475413"/>
            <a:ext cx="188513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Dongguk Lim,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719190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18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Nov. 2019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58793" y="6475413"/>
            <a:ext cx="188513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Dongguk Lim, LG Electronics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047069" y="332601"/>
            <a:ext cx="3398431" cy="276999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>
              <a:defRPr/>
            </a:pPr>
            <a:r>
              <a:rPr kumimoji="0" lang="en-US" altLang="ko-KR" sz="1800" b="1" dirty="0" smtClean="0">
                <a:cs typeface="Arial" charset="0"/>
              </a:rPr>
              <a:t>doc.: IEEE </a:t>
            </a:r>
            <a:r>
              <a:rPr kumimoji="0" lang="en-US" altLang="ko-KR" sz="1800" b="1" dirty="0" smtClean="0">
                <a:cs typeface="Arial" charset="0"/>
              </a:rPr>
              <a:t>802.11-19/1849r2</a:t>
            </a:r>
            <a:endParaRPr kumimoji="0" lang="en-US" altLang="ko-KR" sz="1800" b="1" dirty="0" smtClean="0">
              <a:cs typeface="Arial" charset="0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mailto:js.choi@lge.com" TargetMode="External"/><Relationship Id="rId3" Type="http://schemas.openxmlformats.org/officeDocument/2006/relationships/hyperlink" Target="mailto:dongguk.lim@lge.com" TargetMode="External"/><Relationship Id="rId7" Type="http://schemas.openxmlformats.org/officeDocument/2006/relationships/hyperlink" Target="mailto:Jeongki.kim@lge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Suhwook.kim@lge.com" TargetMode="External"/><Relationship Id="rId5" Type="http://schemas.openxmlformats.org/officeDocument/2006/relationships/hyperlink" Target="mailto:Insun.jang@lge.com" TargetMode="External"/><Relationship Id="rId4" Type="http://schemas.openxmlformats.org/officeDocument/2006/relationships/hyperlink" Target="mailto:Ensung.park@lge.com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44988" y="6475413"/>
            <a:ext cx="5302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dirty="0" smtClean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 smtClean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ko-KR" sz="1200" b="0" dirty="0" smtClean="0">
              <a:cs typeface="Arial" panose="020B0604020202020204" pitchFamily="34" charset="0"/>
            </a:endParaRP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143000"/>
          </a:xfrm>
        </p:spPr>
        <p:txBody>
          <a:bodyPr/>
          <a:lstStyle/>
          <a:p>
            <a:r>
              <a:rPr lang="en-US" altLang="ko-KR" dirty="0" smtClean="0">
                <a:ea typeface="굴림" panose="020B0600000101010101" pitchFamily="50" charset="-127"/>
              </a:rPr>
              <a:t>1x LTF sequence for 11bd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ko-KR" sz="2000" dirty="0" smtClean="0">
                <a:ea typeface="굴림" panose="020B0600000101010101" pitchFamily="50" charset="-127"/>
              </a:rPr>
              <a:t>Date:</a:t>
            </a:r>
            <a:r>
              <a:rPr lang="en-US" altLang="ko-KR" sz="2000" b="0" dirty="0" smtClean="0">
                <a:ea typeface="굴림" panose="020B0600000101010101" pitchFamily="50" charset="-127"/>
              </a:rPr>
              <a:t> 2019-11-11</a:t>
            </a:r>
          </a:p>
        </p:txBody>
      </p:sp>
      <p:sp>
        <p:nvSpPr>
          <p:cNvPr id="6151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kumimoji="0" lang="en-US" altLang="ko-KR" sz="2000">
                <a:cs typeface="Arial" panose="020B0604020202020204" pitchFamily="34" charset="0"/>
              </a:rPr>
              <a:t>Authors:</a:t>
            </a:r>
            <a:endParaRPr kumimoji="0" lang="en-US" altLang="ko-KR" sz="2000" b="0">
              <a:cs typeface="Arial" panose="020B0604020202020204" pitchFamily="34" charset="0"/>
            </a:endParaRPr>
          </a:p>
        </p:txBody>
      </p:sp>
      <p:graphicFrame>
        <p:nvGraphicFramePr>
          <p:cNvPr id="11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1401466"/>
              </p:ext>
            </p:extLst>
          </p:nvPr>
        </p:nvGraphicFramePr>
        <p:xfrm>
          <a:off x="762000" y="2895601"/>
          <a:ext cx="7620000" cy="2133598"/>
        </p:xfrm>
        <a:graphic>
          <a:graphicData uri="http://schemas.openxmlformats.org/drawingml/2006/table">
            <a:tbl>
              <a:tblPr/>
              <a:tblGrid>
                <a:gridCol w="1524000"/>
                <a:gridCol w="1203325"/>
                <a:gridCol w="1684338"/>
                <a:gridCol w="1363662"/>
                <a:gridCol w="1844675"/>
              </a:tblGrid>
              <a:tr h="40754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67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Dongguk Lim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6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6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3"/>
                        </a:rPr>
                        <a:t>dongguk.lim@lge.com</a:t>
                      </a: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67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Eunsung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Park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4"/>
                        </a:rPr>
                        <a:t>Ensung.park@lge.com</a:t>
                      </a:r>
                      <a:endParaRPr kumimoji="0" lang="en-US" altLang="ko-KR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67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Insun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Jang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5"/>
                        </a:rPr>
                        <a:t>Insun.jang@lge.com</a:t>
                      </a:r>
                      <a:endParaRPr kumimoji="0" lang="en-US" altLang="ko-KR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67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Suhwook Kim</a:t>
                      </a:r>
                      <a:endParaRPr kumimoji="0" lang="ko-KR" alt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6"/>
                        </a:rPr>
                        <a:t>Suhwook.kim@lge.com</a:t>
                      </a:r>
                      <a:endParaRPr kumimoji="0" lang="en-US" altLang="ko-KR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67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Jeongki Kim</a:t>
                      </a:r>
                      <a:endParaRPr kumimoji="0" lang="ko-KR" altLang="en-US" sz="1200" b="0" i="0" u="none" strike="noStrike" kern="1200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7"/>
                        </a:rPr>
                        <a:t>Jeongki.kim@lge.com</a:t>
                      </a:r>
                      <a:endParaRPr kumimoji="0" lang="ko-KR" altLang="en-US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67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 Choi</a:t>
                      </a:r>
                      <a:endParaRPr kumimoji="0" lang="ko-KR" alt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8"/>
                        </a:rPr>
                        <a:t>js.choi@lge.com</a:t>
                      </a: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</a:t>
                      </a:r>
                      <a:endParaRPr kumimoji="0" lang="ko-KR" altLang="en-US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6658793" y="6475413"/>
            <a:ext cx="1885132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Dongguk Lim, LG Electronics</a:t>
            </a:r>
            <a:endParaRPr lang="en-US" altLang="ko-KR" dirty="0"/>
          </a:p>
        </p:txBody>
      </p:sp>
      <p:sp>
        <p:nvSpPr>
          <p:cNvPr id="10" name="날짜 개체 틀 3"/>
          <p:cNvSpPr txBox="1">
            <a:spLocks/>
          </p:cNvSpPr>
          <p:nvPr/>
        </p:nvSpPr>
        <p:spPr bwMode="auto">
          <a:xfrm>
            <a:off x="696913" y="332601"/>
            <a:ext cx="9618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latinLnBrk="0" hangingPunct="0">
              <a:spcBef>
                <a:spcPct val="0"/>
              </a:spcBef>
              <a:spcAft>
                <a:spcPct val="0"/>
              </a:spcAft>
              <a:defRPr kumimoji="0" sz="18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5pPr>
            <a:lvl6pPr marL="22860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6pPr>
            <a:lvl7pPr marL="27432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7pPr>
            <a:lvl8pPr marL="32004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8pPr>
            <a:lvl9pPr marL="36576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9pPr>
          </a:lstStyle>
          <a:p>
            <a:pPr>
              <a:defRPr/>
            </a:pPr>
            <a:r>
              <a:rPr lang="en-US" altLang="ko-KR" dirty="0" smtClean="0"/>
              <a:t>Nov. 2019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Conclusion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altLang="ko-KR" dirty="0" smtClean="0"/>
              <a:t>We investigated the PAPR of NGV-LTF-1x according to Bandwidth. </a:t>
            </a:r>
          </a:p>
          <a:p>
            <a:pPr lvl="1"/>
            <a:r>
              <a:rPr lang="en-US" altLang="ko-KR" dirty="0" smtClean="0"/>
              <a:t>In each BW, by considering the simple implementation and PAPR, separately, we can consider the following sequence for NGV-LTF-1x. </a:t>
            </a:r>
          </a:p>
          <a:p>
            <a:pPr lvl="2"/>
            <a:r>
              <a:rPr lang="en-US" altLang="ko-KR" dirty="0" smtClean="0"/>
              <a:t>In 10MHz, </a:t>
            </a:r>
          </a:p>
          <a:p>
            <a:pPr lvl="3"/>
            <a:r>
              <a:rPr lang="en-US" altLang="ko-KR" dirty="0" smtClean="0"/>
              <a:t>NGV-LTF-1x</a:t>
            </a:r>
            <a:r>
              <a:rPr lang="en-US" altLang="ko-KR" baseline="-25000" dirty="0"/>
              <a:t>(-28:2:28)</a:t>
            </a:r>
            <a:r>
              <a:rPr lang="en-US" altLang="ko-KR" dirty="0"/>
              <a:t> </a:t>
            </a:r>
            <a:r>
              <a:rPr lang="en-US" altLang="ko-KR" dirty="0" smtClean="0"/>
              <a:t>*= </a:t>
            </a:r>
            <a:r>
              <a:rPr lang="en-US" altLang="ko-KR" dirty="0"/>
              <a:t>[1     1      -1     1     -1    -1     1     1     1    -1     1     1     1     1    -1     1    -1     -1     -1    -1     -1      1     -1     -1     -1     1     1     -1] </a:t>
            </a:r>
            <a:r>
              <a:rPr lang="en-US" altLang="ko-KR" dirty="0" smtClean="0"/>
              <a:t> </a:t>
            </a:r>
          </a:p>
          <a:p>
            <a:pPr lvl="2"/>
            <a:r>
              <a:rPr lang="en-US" altLang="ko-KR" dirty="0" smtClean="0"/>
              <a:t>In 20MHz, according to whether the L-SIG improvement in terms of PAPR, we can consider the below sequence. </a:t>
            </a:r>
            <a:r>
              <a:rPr lang="ko-KR" altLang="en-US" smtClean="0"/>
              <a:t> </a:t>
            </a:r>
            <a:endParaRPr lang="en-US" altLang="ko-KR" dirty="0"/>
          </a:p>
          <a:p>
            <a:pPr lvl="3"/>
            <a:r>
              <a:rPr lang="nn-NO" altLang="ko-KR" dirty="0" smtClean="0"/>
              <a:t>w/o improvement </a:t>
            </a:r>
          </a:p>
          <a:p>
            <a:pPr lvl="4"/>
            <a:r>
              <a:rPr lang="nn-NO" altLang="ko-KR" dirty="0" smtClean="0"/>
              <a:t>NGV-LTF-1x</a:t>
            </a:r>
            <a:r>
              <a:rPr lang="nn-NO" altLang="ko-KR" baseline="-25000" dirty="0"/>
              <a:t>(-58:2:58)</a:t>
            </a:r>
            <a:r>
              <a:rPr lang="nn-NO" altLang="ko-KR" dirty="0"/>
              <a:t> </a:t>
            </a:r>
            <a:r>
              <a:rPr lang="nn-NO" altLang="ko-KR" dirty="0" smtClean="0"/>
              <a:t>**= [</a:t>
            </a:r>
            <a:r>
              <a:rPr lang="en-US" altLang="ko-KR" dirty="0"/>
              <a:t>1      -1     1   -1    -1     1      1      1     -1      1     1     1      1     1    -1     1    -1    -1    -1    -1    -1     1    -1    -1    -1     1     1    -1     1     1    -1    -1     1     -1    1     1     -1     -1     -1     1     -1    -1     -1    -1     -1     1     -1      1     1     1      1     1     -1     1     1     1    -1     -1</a:t>
            </a:r>
            <a:r>
              <a:rPr lang="nn-NO" altLang="ko-KR" dirty="0" smtClean="0"/>
              <a:t>] </a:t>
            </a:r>
          </a:p>
          <a:p>
            <a:pPr lvl="3"/>
            <a:r>
              <a:rPr lang="nn-NO" altLang="ko-KR" dirty="0"/>
              <a:t>w/ improvement </a:t>
            </a:r>
            <a:endParaRPr lang="nn-NO" altLang="ko-KR" dirty="0" smtClean="0"/>
          </a:p>
          <a:p>
            <a:pPr lvl="4"/>
            <a:r>
              <a:rPr lang="nn-NO" altLang="ko-KR" dirty="0"/>
              <a:t>NGV-LTF-1x</a:t>
            </a:r>
            <a:r>
              <a:rPr lang="nn-NO" altLang="ko-KR" baseline="-25000" dirty="0"/>
              <a:t>(-58:2:58)</a:t>
            </a:r>
            <a:r>
              <a:rPr lang="nn-NO" altLang="ko-KR" dirty="0"/>
              <a:t> </a:t>
            </a:r>
            <a:r>
              <a:rPr lang="nn-NO" altLang="ko-KR" dirty="0" smtClean="0"/>
              <a:t>***= </a:t>
            </a:r>
            <a:r>
              <a:rPr lang="nn-NO" altLang="ko-KR" dirty="0"/>
              <a:t>[-1     1    -1    -1     1     1    -1     1     1    -1     1    -1     1    -1     1     1     1     1     1     1    -1    -1    -1     1     1    -1    -1    -1 -1 -1     1    -1    -1     1     1    -1     1     1    -1     1    -1     1    -1     1     1     1     1     1     1    -1    -1    -1     1     1    -1    -1    -1 -1] </a:t>
            </a:r>
            <a:r>
              <a:rPr lang="nn-NO" altLang="ko-KR" dirty="0" smtClean="0"/>
              <a:t> </a:t>
            </a:r>
            <a:endParaRPr lang="nn-NO" altLang="ko-KR" dirty="0"/>
          </a:p>
          <a:p>
            <a:pPr lvl="3"/>
            <a:endParaRPr lang="en-US" altLang="ko-KR" dirty="0" smtClean="0"/>
          </a:p>
          <a:p>
            <a:r>
              <a:rPr lang="en-US" altLang="ko-KR" dirty="0" smtClean="0"/>
              <a:t>Since </a:t>
            </a:r>
            <a:r>
              <a:rPr lang="en-US" altLang="ko-KR" dirty="0"/>
              <a:t>NGV-LTF-1x only populates the even tone indices, the pilot tone should be moved to even indices in the data symbol. 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For example, the indices for pilot tones are [±</a:t>
            </a:r>
            <a:r>
              <a:rPr lang="en-US" altLang="ko-KR" dirty="0"/>
              <a:t>8, ±22 </a:t>
            </a:r>
            <a:r>
              <a:rPr lang="en-US" altLang="ko-KR" dirty="0" smtClean="0"/>
              <a:t>] and [</a:t>
            </a:r>
            <a:r>
              <a:rPr lang="ko-KR" altLang="ko-KR"/>
              <a:t>±</a:t>
            </a:r>
            <a:r>
              <a:rPr lang="en-US" altLang="ko-KR" dirty="0"/>
              <a:t>54, </a:t>
            </a:r>
            <a:r>
              <a:rPr lang="ko-KR" altLang="ko-KR"/>
              <a:t>±</a:t>
            </a:r>
            <a:r>
              <a:rPr lang="en-US" altLang="ko-KR" dirty="0"/>
              <a:t>26, </a:t>
            </a:r>
            <a:r>
              <a:rPr lang="ko-KR" altLang="ko-KR"/>
              <a:t>±</a:t>
            </a:r>
            <a:r>
              <a:rPr lang="en-US" altLang="ko-KR" dirty="0"/>
              <a:t>12</a:t>
            </a:r>
            <a:r>
              <a:rPr lang="en-US" altLang="ko-KR" dirty="0" smtClean="0"/>
              <a:t>] in 10MHz and 20MHz, respectively. 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Nov.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  <p:sp>
        <p:nvSpPr>
          <p:cNvPr id="7" name="TextBox 6"/>
          <p:cNvSpPr txBox="1"/>
          <p:nvPr/>
        </p:nvSpPr>
        <p:spPr>
          <a:xfrm>
            <a:off x="685800" y="6172200"/>
            <a:ext cx="47131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1450" lvl="3" indent="-171450">
              <a:buFont typeface="Arial" panose="020B0604020202020204" pitchFamily="34" charset="0"/>
              <a:buChar char="•"/>
            </a:pPr>
            <a:r>
              <a:rPr lang="en-US" altLang="ko-KR" dirty="0" smtClean="0"/>
              <a:t>*: Option1 </a:t>
            </a:r>
            <a:r>
              <a:rPr lang="en-US" altLang="ko-KR" dirty="0"/>
              <a:t>in slide </a:t>
            </a:r>
            <a:r>
              <a:rPr lang="en-US" altLang="ko-KR" dirty="0" smtClean="0"/>
              <a:t>5, ** : Option1 </a:t>
            </a:r>
            <a:r>
              <a:rPr lang="en-US" altLang="ko-KR" dirty="0"/>
              <a:t>in slide </a:t>
            </a:r>
            <a:r>
              <a:rPr lang="en-US" altLang="ko-KR" dirty="0" smtClean="0"/>
              <a:t>7,  *** :</a:t>
            </a:r>
            <a:r>
              <a:rPr lang="en-US" altLang="ko-KR" dirty="0" smtClean="0"/>
              <a:t>Option2-2 </a:t>
            </a:r>
            <a:r>
              <a:rPr lang="en-US" altLang="ko-KR" dirty="0"/>
              <a:t>in slide </a:t>
            </a:r>
            <a:r>
              <a:rPr lang="en-US" altLang="ko-KR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611591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SP1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agree to add the following to section 3 in 11bd SFD? </a:t>
            </a:r>
          </a:p>
          <a:p>
            <a:pPr lvl="1"/>
            <a:r>
              <a:rPr lang="en-US" altLang="ko-KR" dirty="0" smtClean="0"/>
              <a:t>For the 10MHz transmission, the NGV-LTF-1x sequence on subcarriers[-</a:t>
            </a:r>
            <a:r>
              <a:rPr lang="en-US" altLang="ko-KR" dirty="0" smtClean="0"/>
              <a:t>28:28</a:t>
            </a:r>
            <a:r>
              <a:rPr lang="en-US" altLang="ko-KR" dirty="0" smtClean="0"/>
              <a:t>] is given by following sequence </a:t>
            </a:r>
          </a:p>
          <a:p>
            <a:pPr marL="857250" lvl="2" indent="0">
              <a:buNone/>
            </a:pPr>
            <a:r>
              <a:rPr lang="en-US" altLang="ko-KR" dirty="0"/>
              <a:t>NGV-LTF-1x</a:t>
            </a:r>
            <a:r>
              <a:rPr lang="en-US" altLang="ko-KR" baseline="-25000" dirty="0"/>
              <a:t>(-28:2:28)</a:t>
            </a:r>
            <a:r>
              <a:rPr lang="en-US" altLang="ko-KR" dirty="0"/>
              <a:t> = [1     1      -1     1     -1    -1     1     1     1    -1     1     1     1     1  </a:t>
            </a:r>
            <a:r>
              <a:rPr lang="en-US" altLang="ko-KR" dirty="0" smtClean="0"/>
              <a:t>0   </a:t>
            </a:r>
            <a:r>
              <a:rPr lang="en-US" altLang="ko-KR" dirty="0"/>
              <a:t>-1     1    -1     -1     -1    -1     -1      1     -1     -1     -1     1     1     -1</a:t>
            </a:r>
            <a:r>
              <a:rPr lang="en-US" altLang="ko-KR" dirty="0" smtClean="0"/>
              <a:t>]</a:t>
            </a:r>
          </a:p>
          <a:p>
            <a:pPr marL="857250" lvl="2" indent="0">
              <a:buNone/>
            </a:pPr>
            <a:endParaRPr lang="en-US" altLang="ko-KR" dirty="0" smtClean="0"/>
          </a:p>
          <a:p>
            <a:pPr marL="857250" lvl="2" indent="0">
              <a:buNone/>
            </a:pPr>
            <a:r>
              <a:rPr lang="en-US" altLang="ko-KR" dirty="0" smtClean="0"/>
              <a:t>This sequence is op1 in the slide 5. </a:t>
            </a:r>
            <a:endParaRPr lang="en-US" altLang="ko-KR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dirty="0" smtClean="0"/>
              <a:t>Y15/N0/A8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Nov.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08569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SP 2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altLang="ko-KR" dirty="0"/>
              <a:t>Which </a:t>
            </a:r>
            <a:r>
              <a:rPr lang="en-US" altLang="ko-KR" dirty="0" smtClean="0"/>
              <a:t>approach do </a:t>
            </a:r>
            <a:r>
              <a:rPr lang="en-US" altLang="ko-KR" dirty="0"/>
              <a:t>you prefer as an NGV-LTF-1x sequence in 20MHz? </a:t>
            </a:r>
            <a:endParaRPr lang="en-US" altLang="ko-KR" dirty="0" smtClean="0"/>
          </a:p>
          <a:p>
            <a:endParaRPr lang="en-US" altLang="ko-KR" dirty="0" smtClean="0"/>
          </a:p>
          <a:p>
            <a:pPr lvl="1"/>
            <a:r>
              <a:rPr lang="en-US" altLang="ko-KR" dirty="0" smtClean="0"/>
              <a:t>Approach1 ( Option1 described in slides 7)   </a:t>
            </a:r>
          </a:p>
          <a:p>
            <a:pPr lvl="2"/>
            <a:r>
              <a:rPr lang="nn-NO" altLang="ko-KR" dirty="0"/>
              <a:t>NGV-LTF-1x</a:t>
            </a:r>
            <a:r>
              <a:rPr lang="nn-NO" altLang="ko-KR" baseline="-25000" dirty="0"/>
              <a:t>(-58:2:58)</a:t>
            </a:r>
            <a:r>
              <a:rPr lang="nn-NO" altLang="ko-KR" dirty="0"/>
              <a:t> </a:t>
            </a:r>
            <a:r>
              <a:rPr lang="nn-NO" altLang="ko-KR" dirty="0" smtClean="0"/>
              <a:t>= </a:t>
            </a:r>
            <a:r>
              <a:rPr lang="nn-NO" altLang="ko-KR" dirty="0"/>
              <a:t>[</a:t>
            </a:r>
            <a:r>
              <a:rPr lang="en-US" altLang="ko-KR" dirty="0"/>
              <a:t>1      -1     1   -1    -1     1      1      1     -1      1     1     1      1     1    -1     1    -1    -1    -1    -1    -1     1    -1    -1    -1     1     1    -1     1 </a:t>
            </a:r>
            <a:r>
              <a:rPr lang="en-US" altLang="ko-KR" dirty="0" smtClean="0"/>
              <a:t> 0    </a:t>
            </a:r>
            <a:r>
              <a:rPr lang="en-US" altLang="ko-KR" dirty="0"/>
              <a:t>1    -1    -1     1     -1    1     1     -1     -1     -1     1     -1    -1     -1    -1     -1     1     -1      1     1     1      1     1     -1     1     1     1    -1     -1</a:t>
            </a:r>
            <a:r>
              <a:rPr lang="nn-NO" altLang="ko-KR" dirty="0"/>
              <a:t>] </a:t>
            </a:r>
            <a:endParaRPr lang="nn-NO" altLang="ko-KR" dirty="0" smtClean="0"/>
          </a:p>
          <a:p>
            <a:pPr lvl="2"/>
            <a:endParaRPr lang="en-US" altLang="ko-KR" dirty="0" smtClean="0"/>
          </a:p>
          <a:p>
            <a:pPr lvl="1"/>
            <a:r>
              <a:rPr lang="en-US" altLang="ko-KR" dirty="0" smtClean="0"/>
              <a:t>Approach2 </a:t>
            </a:r>
            <a:r>
              <a:rPr lang="en-US" altLang="ko-KR" dirty="0"/>
              <a:t>( </a:t>
            </a:r>
            <a:r>
              <a:rPr lang="en-US" altLang="ko-KR" dirty="0" smtClean="0"/>
              <a:t>Option2-2 </a:t>
            </a:r>
            <a:r>
              <a:rPr lang="en-US" altLang="ko-KR" dirty="0"/>
              <a:t>described in slides 7) </a:t>
            </a:r>
            <a:endParaRPr lang="en-US" altLang="ko-KR" dirty="0" smtClean="0"/>
          </a:p>
          <a:p>
            <a:pPr lvl="2"/>
            <a:r>
              <a:rPr lang="nn-NO" altLang="ko-KR" dirty="0"/>
              <a:t>NGV-LTF-1x</a:t>
            </a:r>
            <a:r>
              <a:rPr lang="nn-NO" altLang="ko-KR" baseline="-25000" dirty="0"/>
              <a:t>(-58:2:58)</a:t>
            </a:r>
            <a:r>
              <a:rPr lang="nn-NO" altLang="ko-KR" dirty="0"/>
              <a:t> = [-1     1    -1    -1     1     1    -1     1     1    -1     1    -1     1    -1     1     1     1     1     1     1    -1    -1    -1     1     1    -1    -1    -1 -1 </a:t>
            </a:r>
            <a:r>
              <a:rPr lang="nn-NO" altLang="ko-KR" dirty="0" smtClean="0"/>
              <a:t>0 -1     </a:t>
            </a:r>
            <a:r>
              <a:rPr lang="nn-NO" altLang="ko-KR" dirty="0"/>
              <a:t>1    -1    -1     1     1    -1     1     1    -1     1    -1     1    -1     1     1     1     1     1     1    -1    -1    -1     1     1    -1    -1    -1 -1] </a:t>
            </a:r>
            <a:endParaRPr lang="nn-NO" altLang="ko-KR" dirty="0" smtClean="0"/>
          </a:p>
          <a:p>
            <a:pPr lvl="2"/>
            <a:endParaRPr lang="en-US" altLang="ko-KR" dirty="0" smtClean="0"/>
          </a:p>
          <a:p>
            <a:pPr lvl="1"/>
            <a:r>
              <a:rPr lang="en-US" altLang="ko-KR" dirty="0" smtClean="0"/>
              <a:t>Abs </a:t>
            </a:r>
          </a:p>
          <a:p>
            <a:pPr lvl="1"/>
            <a:r>
              <a:rPr lang="en-US" altLang="ko-KR" dirty="0" smtClean="0"/>
              <a:t>Op1 : 15 </a:t>
            </a:r>
          </a:p>
          <a:p>
            <a:pPr lvl="1"/>
            <a:r>
              <a:rPr lang="en-US" altLang="ko-KR" dirty="0" smtClean="0"/>
              <a:t>Op2 : 1</a:t>
            </a:r>
          </a:p>
          <a:p>
            <a:pPr lvl="1"/>
            <a:r>
              <a:rPr lang="en-US" altLang="ko-KR" dirty="0" smtClean="0"/>
              <a:t>ABS : 2 </a:t>
            </a:r>
            <a:endParaRPr lang="en-US" altLang="ko-KR" dirty="0"/>
          </a:p>
          <a:p>
            <a:pPr lvl="1"/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Nov.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961480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SP3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agree to add the following to section 3 in 11bd SFD? </a:t>
            </a:r>
          </a:p>
          <a:p>
            <a:pPr lvl="1"/>
            <a:r>
              <a:rPr lang="en-US" altLang="ko-KR" dirty="0"/>
              <a:t>For the </a:t>
            </a:r>
            <a:r>
              <a:rPr lang="en-US" altLang="ko-KR" dirty="0" smtClean="0"/>
              <a:t>20MHz </a:t>
            </a:r>
            <a:r>
              <a:rPr lang="en-US" altLang="ko-KR" dirty="0"/>
              <a:t>transmission, the NGV-LTF-1x sequence on subcarriers</a:t>
            </a:r>
            <a:r>
              <a:rPr lang="en-US" altLang="ko-KR" dirty="0" smtClean="0"/>
              <a:t>[-58:58</a:t>
            </a:r>
            <a:r>
              <a:rPr lang="en-US" altLang="ko-KR" dirty="0"/>
              <a:t>] is given by following sequence </a:t>
            </a:r>
            <a:endParaRPr lang="en-US" altLang="ko-KR" dirty="0" smtClean="0"/>
          </a:p>
          <a:p>
            <a:pPr lvl="2"/>
            <a:r>
              <a:rPr lang="nn-NO" altLang="ko-KR" dirty="0" smtClean="0"/>
              <a:t>NGV-LTF-1x</a:t>
            </a:r>
            <a:r>
              <a:rPr lang="nn-NO" altLang="ko-KR" baseline="-25000" dirty="0"/>
              <a:t>(-58:2:58)</a:t>
            </a:r>
            <a:r>
              <a:rPr lang="nn-NO" altLang="ko-KR" dirty="0"/>
              <a:t> = [</a:t>
            </a:r>
            <a:r>
              <a:rPr lang="en-US" altLang="ko-KR" dirty="0"/>
              <a:t>1      -1     1   -1    -1     1      1      1     -1      1     1     1      1     1    -1     1    -1    -1    -1    -1    -1     1    -1    -1    -1     1     1    -1     1  0    1    -1    -1     1     -1    1     1     -1     -1     -1     1     -1    -1     -1    -1     -1     1     -1      1     1     1      1     1     -1     1     1     1    -1     -1</a:t>
            </a:r>
            <a:r>
              <a:rPr lang="nn-NO" altLang="ko-KR" dirty="0"/>
              <a:t>] </a:t>
            </a:r>
            <a:endParaRPr lang="nn-NO" altLang="ko-KR" dirty="0" smtClean="0"/>
          </a:p>
          <a:p>
            <a:pPr lvl="2"/>
            <a:r>
              <a:rPr lang="en-US" altLang="ko-KR" dirty="0" smtClean="0"/>
              <a:t> this sequence is Option1 </a:t>
            </a:r>
            <a:r>
              <a:rPr lang="en-US" altLang="ko-KR" dirty="0"/>
              <a:t>described in slides </a:t>
            </a:r>
            <a:r>
              <a:rPr lang="en-US" altLang="ko-KR" dirty="0" smtClean="0"/>
              <a:t>7  </a:t>
            </a:r>
            <a:endParaRPr lang="en-US" altLang="ko-KR" dirty="0"/>
          </a:p>
          <a:p>
            <a:r>
              <a:rPr lang="en-US" altLang="ko-KR" dirty="0" smtClean="0"/>
              <a:t>y12/n0/a5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Nov.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8718091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SP4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agree to add the following to section 3 in 11bd SFD</a:t>
            </a:r>
            <a:r>
              <a:rPr lang="en-US" altLang="ko-KR" dirty="0" smtClean="0"/>
              <a:t>?</a:t>
            </a:r>
          </a:p>
          <a:p>
            <a:pPr lvl="1"/>
            <a:r>
              <a:rPr lang="nn-NO" altLang="ko-KR" dirty="0" smtClean="0"/>
              <a:t>The same number of pilot tones are used in </a:t>
            </a:r>
            <a:r>
              <a:rPr lang="nn-NO" altLang="ko-KR" dirty="0" smtClean="0"/>
              <a:t>NGV-LTF-1x</a:t>
            </a:r>
            <a:r>
              <a:rPr lang="nn-NO" altLang="ko-KR" dirty="0"/>
              <a:t>, </a:t>
            </a:r>
            <a:r>
              <a:rPr lang="nn-NO" altLang="ko-KR" dirty="0" smtClean="0"/>
              <a:t>NGV-LTF-2x </a:t>
            </a:r>
            <a:r>
              <a:rPr lang="nn-NO" altLang="ko-KR" dirty="0" smtClean="0"/>
              <a:t>and NGV-Data. </a:t>
            </a:r>
          </a:p>
          <a:p>
            <a:pPr lvl="2"/>
            <a:r>
              <a:rPr lang="nn-NO" altLang="ko-KR" dirty="0" smtClean="0"/>
              <a:t>In 10MHz, 4 pilot tones shall be inserted.</a:t>
            </a:r>
          </a:p>
          <a:p>
            <a:pPr lvl="2"/>
            <a:r>
              <a:rPr lang="nn-NO" altLang="ko-KR" dirty="0" smtClean="0"/>
              <a:t>In 20MHz, 6 pilot tones </a:t>
            </a:r>
            <a:r>
              <a:rPr lang="nn-NO" altLang="ko-KR" dirty="0"/>
              <a:t>shall be </a:t>
            </a:r>
            <a:r>
              <a:rPr lang="nn-NO" altLang="ko-KR" dirty="0" smtClean="0"/>
              <a:t>inserted.</a:t>
            </a:r>
          </a:p>
          <a:p>
            <a:pPr lvl="1"/>
            <a:r>
              <a:rPr lang="en-US" altLang="ko-KR" dirty="0" smtClean="0"/>
              <a:t>The pilot tones use the even tone indies in data symbol. </a:t>
            </a:r>
          </a:p>
          <a:p>
            <a:pPr lvl="2"/>
            <a:r>
              <a:rPr lang="en-US" altLang="ko-KR" dirty="0" smtClean="0"/>
              <a:t>In 10MHz, the tone indices are [±</a:t>
            </a:r>
            <a:r>
              <a:rPr lang="en-US" altLang="ko-KR" dirty="0"/>
              <a:t>8, ±22 ].</a:t>
            </a:r>
            <a:endParaRPr lang="en-US" altLang="ko-KR" dirty="0" smtClean="0"/>
          </a:p>
          <a:p>
            <a:pPr lvl="2"/>
            <a:r>
              <a:rPr lang="en-US" altLang="ko-KR" dirty="0" smtClean="0"/>
              <a:t>In 20MHz, the tone indices are [±54</a:t>
            </a:r>
            <a:r>
              <a:rPr lang="en-US" altLang="ko-KR" dirty="0"/>
              <a:t>, ±26</a:t>
            </a:r>
            <a:r>
              <a:rPr lang="en-US" altLang="ko-KR" dirty="0" smtClean="0"/>
              <a:t>, ±12]. </a:t>
            </a:r>
          </a:p>
          <a:p>
            <a:pPr lvl="2"/>
            <a:endParaRPr lang="en-US" altLang="ko-KR" dirty="0"/>
          </a:p>
          <a:p>
            <a:pPr lvl="2"/>
            <a:endParaRPr lang="en-US" altLang="ko-KR" dirty="0" smtClean="0"/>
          </a:p>
          <a:p>
            <a:pPr lvl="1"/>
            <a:r>
              <a:rPr lang="en-US" altLang="ko-KR" dirty="0" smtClean="0"/>
              <a:t>Y13/N0/A4</a:t>
            </a:r>
            <a:endParaRPr lang="ko-KR" altLang="en-US"/>
          </a:p>
          <a:p>
            <a:pPr lvl="2"/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Nov.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151547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Appendix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Nov.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151758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PAPR according to various </a:t>
            </a:r>
            <a:r>
              <a:rPr lang="en-US" altLang="ko-KR" dirty="0" smtClean="0"/>
              <a:t>combinations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b="0" dirty="0" smtClean="0"/>
              <a:t>NGV-LTF-1x</a:t>
            </a:r>
            <a:r>
              <a:rPr lang="en-US" altLang="ko-KR" b="0" baseline="-25000" dirty="0" smtClean="0"/>
              <a:t>(-58:58) </a:t>
            </a:r>
            <a:r>
              <a:rPr lang="en-US" altLang="ko-KR" b="0" dirty="0" smtClean="0"/>
              <a:t>based on Op1 of 10MHz </a:t>
            </a:r>
          </a:p>
          <a:p>
            <a:pPr lvl="1"/>
            <a:r>
              <a:rPr lang="en-US" altLang="ko-KR" dirty="0" smtClean="0"/>
              <a:t>M = NGV-LTF-1x sequence for 10Mhz </a:t>
            </a:r>
          </a:p>
          <a:p>
            <a:pPr lvl="1"/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Nov.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16</a:t>
            </a:fld>
            <a:endParaRPr lang="en-US" altLang="ko-KR"/>
          </a:p>
        </p:txBody>
      </p:sp>
      <p:graphicFrame>
        <p:nvGraphicFramePr>
          <p:cNvPr id="8" name="표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4448016"/>
              </p:ext>
            </p:extLst>
          </p:nvPr>
        </p:nvGraphicFramePr>
        <p:xfrm>
          <a:off x="1296988" y="2819400"/>
          <a:ext cx="6096000" cy="3337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Combination</a:t>
                      </a:r>
                      <a:endParaRPr lang="ko-KR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PAPR [dB]</a:t>
                      </a:r>
                      <a:endParaRPr lang="ko-KR" altLang="en-US" sz="16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Combination</a:t>
                      </a:r>
                      <a:endParaRPr lang="ko-KR" altLang="en-US" sz="16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PAPR [dB]</a:t>
                      </a:r>
                      <a:endParaRPr lang="ko-KR" altLang="en-US" sz="160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[1 M 1 M]</a:t>
                      </a:r>
                      <a:endParaRPr lang="ko-KR" altLang="en-US" sz="16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solidFill>
                            <a:srgbClr val="FF0000"/>
                          </a:solidFill>
                        </a:rPr>
                        <a:t>6.5296</a:t>
                      </a:r>
                      <a:endParaRPr lang="ko-KR" alt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[ 1 M </a:t>
                      </a:r>
                      <a:r>
                        <a:rPr lang="en-US" altLang="ko-KR" dirty="0" err="1" smtClean="0"/>
                        <a:t>M</a:t>
                      </a:r>
                      <a:r>
                        <a:rPr lang="en-US" altLang="ko-KR" dirty="0" smtClean="0"/>
                        <a:t> 1]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 smtClean="0"/>
                        <a:t> </a:t>
                      </a:r>
                      <a:r>
                        <a:rPr lang="en-US" altLang="ko-KR" sz="1600" dirty="0" smtClean="0"/>
                        <a:t>6.5811</a:t>
                      </a:r>
                      <a:endParaRPr lang="ko-KR" altLang="en-US" sz="160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[1 M -1 M]</a:t>
                      </a:r>
                      <a:endParaRPr lang="ko-KR" altLang="en-US" sz="16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6.7577</a:t>
                      </a:r>
                      <a:endParaRPr lang="ko-KR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[1 M </a:t>
                      </a:r>
                      <a:r>
                        <a:rPr lang="en-US" altLang="ko-KR" dirty="0" err="1" smtClean="0"/>
                        <a:t>M</a:t>
                      </a:r>
                      <a:r>
                        <a:rPr lang="en-US" altLang="ko-KR" dirty="0" smtClean="0"/>
                        <a:t> -1]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dirty="0" smtClean="0"/>
                        <a:t>6.9729</a:t>
                      </a:r>
                      <a:endParaRPr lang="ko-KR" altLang="en-US" sz="16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[-1 M 1 M</a:t>
                      </a:r>
                      <a:r>
                        <a:rPr lang="en-US" altLang="ko-KR" sz="1600" baseline="0" dirty="0" smtClean="0"/>
                        <a:t>]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6.6768</a:t>
                      </a:r>
                      <a:endParaRPr lang="ko-KR" altLang="en-US" sz="16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[-1 M </a:t>
                      </a:r>
                      <a:r>
                        <a:rPr lang="en-US" altLang="ko-KR" dirty="0" err="1" smtClean="0"/>
                        <a:t>M</a:t>
                      </a:r>
                      <a:r>
                        <a:rPr lang="en-US" altLang="ko-KR" dirty="0" smtClean="0"/>
                        <a:t> 1]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dirty="0" smtClean="0"/>
                        <a:t>7.4358</a:t>
                      </a:r>
                      <a:endParaRPr lang="ko-KR" altLang="en-US" sz="16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[-1 M -1 M]</a:t>
                      </a:r>
                      <a:r>
                        <a:rPr lang="en-US" altLang="ko-KR" sz="1600" baseline="0" dirty="0" smtClean="0"/>
                        <a:t> </a:t>
                      </a:r>
                      <a:endParaRPr lang="ko-KR" altLang="en-US" sz="16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dirty="0" smtClean="0"/>
                        <a:t>7.6519 </a:t>
                      </a:r>
                      <a:endParaRPr lang="ko-KR" altLang="en-US" sz="160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[-1</a:t>
                      </a:r>
                      <a:r>
                        <a:rPr lang="en-US" altLang="ko-KR" baseline="0" dirty="0" smtClean="0"/>
                        <a:t> M </a:t>
                      </a:r>
                      <a:r>
                        <a:rPr lang="en-US" altLang="ko-KR" baseline="0" dirty="0" err="1" smtClean="0"/>
                        <a:t>M</a:t>
                      </a:r>
                      <a:r>
                        <a:rPr lang="en-US" altLang="ko-KR" baseline="0" dirty="0" smtClean="0"/>
                        <a:t> -1]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7.5386</a:t>
                      </a:r>
                      <a:endParaRPr lang="ko-KR" altLang="en-US" sz="160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[M 1 M 1]</a:t>
                      </a:r>
                      <a:endParaRPr lang="ko-KR" altLang="en-US" sz="16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7.4015</a:t>
                      </a:r>
                      <a:endParaRPr lang="ko-KR" altLang="en-US" sz="16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[M</a:t>
                      </a:r>
                      <a:r>
                        <a:rPr lang="en-US" altLang="ko-KR" sz="1600" baseline="0" dirty="0" smtClean="0"/>
                        <a:t> 1 1 M] </a:t>
                      </a:r>
                      <a:endParaRPr lang="ko-KR" altLang="en-US" sz="16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6.8066</a:t>
                      </a:r>
                      <a:endParaRPr lang="ko-KR" altLang="en-US" sz="16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[M 1 M -1]</a:t>
                      </a:r>
                      <a:endParaRPr lang="ko-KR" altLang="en-US" sz="16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6.6552</a:t>
                      </a:r>
                      <a:endParaRPr lang="ko-KR" altLang="en-US" sz="16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[M 1 -1 M]</a:t>
                      </a:r>
                      <a:endParaRPr lang="ko-KR" altLang="en-US" sz="16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dirty="0" smtClean="0"/>
                        <a:t>7.7689</a:t>
                      </a:r>
                      <a:endParaRPr lang="ko-KR" altLang="en-US" sz="1600" smtClean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[M -1 M 1]</a:t>
                      </a:r>
                      <a:endParaRPr lang="ko-KR" altLang="en-US" sz="16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6.6984</a:t>
                      </a:r>
                      <a:endParaRPr lang="ko-KR" altLang="en-US" sz="16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[M -1 1 M]</a:t>
                      </a:r>
                      <a:endParaRPr lang="ko-KR" altLang="en-US" sz="16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6.8309</a:t>
                      </a:r>
                      <a:endParaRPr lang="ko-KR" altLang="en-US" sz="16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[M -1 M -1] </a:t>
                      </a:r>
                      <a:endParaRPr lang="ko-KR" altLang="en-US" sz="16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dirty="0" smtClean="0"/>
                        <a:t>7.6536 </a:t>
                      </a:r>
                      <a:endParaRPr lang="ko-KR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[M -1 -1 M] </a:t>
                      </a:r>
                      <a:endParaRPr lang="ko-KR" altLang="en-US" sz="16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dirty="0" smtClean="0"/>
                        <a:t>7.0962</a:t>
                      </a:r>
                      <a:endParaRPr lang="ko-KR" altLang="en-US" sz="16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8039984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PAPR according to various </a:t>
            </a:r>
            <a:r>
              <a:rPr lang="en-US" altLang="ko-KR" dirty="0" smtClean="0"/>
              <a:t>combinations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b="0" dirty="0"/>
              <a:t>NGV-LTF-1x</a:t>
            </a:r>
            <a:r>
              <a:rPr lang="en-US" altLang="ko-KR" b="0" baseline="-25000" dirty="0"/>
              <a:t>(-58:58) </a:t>
            </a:r>
            <a:r>
              <a:rPr lang="en-US" altLang="ko-KR" b="0" dirty="0"/>
              <a:t>based </a:t>
            </a:r>
            <a:r>
              <a:rPr lang="en-US" altLang="ko-KR" b="0" dirty="0" smtClean="0"/>
              <a:t>on Op2 of 10MHz</a:t>
            </a:r>
            <a:endParaRPr lang="en-US" altLang="ko-KR" b="0" dirty="0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Nov.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17</a:t>
            </a:fld>
            <a:endParaRPr lang="en-US" altLang="ko-KR"/>
          </a:p>
        </p:txBody>
      </p:sp>
      <p:graphicFrame>
        <p:nvGraphicFramePr>
          <p:cNvPr id="7" name="표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5461692"/>
              </p:ext>
            </p:extLst>
          </p:nvPr>
        </p:nvGraphicFramePr>
        <p:xfrm>
          <a:off x="1219200" y="2362200"/>
          <a:ext cx="6096000" cy="3337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Combination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PAPR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Combination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PAPR</a:t>
                      </a:r>
                      <a:endParaRPr lang="ko-KR" altLang="en-US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[1 M 1 M]</a:t>
                      </a:r>
                      <a:endParaRPr lang="ko-KR" altLang="en-US" sz="16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7.5646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[ 1 M </a:t>
                      </a:r>
                      <a:r>
                        <a:rPr lang="en-US" altLang="ko-KR" dirty="0" err="1" smtClean="0"/>
                        <a:t>M</a:t>
                      </a:r>
                      <a:r>
                        <a:rPr lang="en-US" altLang="ko-KR" dirty="0" smtClean="0"/>
                        <a:t> 1]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dirty="0" smtClean="0"/>
                        <a:t>7.8197</a:t>
                      </a:r>
                      <a:endParaRPr lang="ko-KR" altLang="en-US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[1 M -1 M]</a:t>
                      </a:r>
                      <a:endParaRPr lang="ko-KR" altLang="en-US" sz="16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 smtClean="0"/>
                        <a:t>7.1964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[1 M </a:t>
                      </a:r>
                      <a:r>
                        <a:rPr lang="en-US" altLang="ko-KR" dirty="0" err="1" smtClean="0"/>
                        <a:t>M</a:t>
                      </a:r>
                      <a:r>
                        <a:rPr lang="en-US" altLang="ko-KR" dirty="0" smtClean="0"/>
                        <a:t> -1]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 smtClean="0"/>
                        <a:t>6.8466</a:t>
                      </a:r>
                      <a:endParaRPr lang="ko-KR" altLang="en-US" smtClean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[-1 M 1 M</a:t>
                      </a:r>
                      <a:r>
                        <a:rPr lang="en-US" altLang="ko-KR" sz="1600" baseline="0" dirty="0" smtClean="0"/>
                        <a:t>]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 smtClean="0"/>
                        <a:t>7.2429</a:t>
                      </a:r>
                      <a:endParaRPr lang="ko-KR" altLang="en-US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[-1 M </a:t>
                      </a:r>
                      <a:r>
                        <a:rPr lang="en-US" altLang="ko-KR" dirty="0" err="1" smtClean="0"/>
                        <a:t>M</a:t>
                      </a:r>
                      <a:r>
                        <a:rPr lang="en-US" altLang="ko-KR" dirty="0" smtClean="0"/>
                        <a:t> 1]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7.3829</a:t>
                      </a:r>
                      <a:endParaRPr lang="ko-KR" altLang="en-US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[-1 M -1 M]</a:t>
                      </a:r>
                      <a:r>
                        <a:rPr lang="en-US" altLang="ko-KR" sz="1600" baseline="0" dirty="0" smtClean="0"/>
                        <a:t> </a:t>
                      </a:r>
                      <a:endParaRPr lang="ko-KR" altLang="en-US" sz="16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6.9670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[-1</a:t>
                      </a:r>
                      <a:r>
                        <a:rPr lang="en-US" altLang="ko-KR" baseline="0" dirty="0" smtClean="0"/>
                        <a:t> M </a:t>
                      </a:r>
                      <a:r>
                        <a:rPr lang="en-US" altLang="ko-KR" baseline="0" dirty="0" err="1" smtClean="0"/>
                        <a:t>M</a:t>
                      </a:r>
                      <a:r>
                        <a:rPr lang="en-US" altLang="ko-KR" baseline="0" dirty="0" smtClean="0"/>
                        <a:t> -1]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6.3759</a:t>
                      </a:r>
                      <a:endParaRPr lang="ko-KR" altLang="en-US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[M 1 M 1]</a:t>
                      </a:r>
                      <a:endParaRPr lang="ko-KR" altLang="en-US" sz="16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 smtClean="0"/>
                        <a:t>8.1600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[M</a:t>
                      </a:r>
                      <a:r>
                        <a:rPr lang="en-US" altLang="ko-KR" sz="1600" baseline="0" dirty="0" smtClean="0"/>
                        <a:t> 1 1 M] </a:t>
                      </a:r>
                      <a:endParaRPr lang="ko-KR" altLang="en-US" sz="16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 smtClean="0"/>
                        <a:t>7.8664</a:t>
                      </a:r>
                      <a:endParaRPr lang="ko-KR" alt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[M 1 M -1]</a:t>
                      </a:r>
                      <a:endParaRPr lang="ko-KR" altLang="en-US" sz="16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 smtClean="0"/>
                        <a:t>7.2195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[M 1 -1 M]</a:t>
                      </a:r>
                      <a:endParaRPr lang="ko-KR" altLang="en-US" sz="16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 smtClean="0"/>
                        <a:t>7.4437</a:t>
                      </a:r>
                      <a:endParaRPr lang="ko-KR" altLang="en-US" smtClean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[M -1 M 1]</a:t>
                      </a:r>
                      <a:endParaRPr lang="ko-KR" altLang="en-US" sz="16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 smtClean="0"/>
                        <a:t>7.2199</a:t>
                      </a:r>
                      <a:endParaRPr lang="ko-KR" altLang="en-US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[M -1 1 M]</a:t>
                      </a:r>
                      <a:endParaRPr lang="ko-KR" altLang="en-US" sz="16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6.9092</a:t>
                      </a:r>
                      <a:endParaRPr lang="ko-KR" alt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[M -1 M -1] </a:t>
                      </a:r>
                      <a:endParaRPr lang="ko-KR" altLang="en-US" sz="16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solidFill>
                            <a:srgbClr val="FF0000"/>
                          </a:solidFill>
                        </a:rPr>
                        <a:t>6.1651</a:t>
                      </a:r>
                      <a:endParaRPr lang="ko-KR" alt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[M -1 -1 M] </a:t>
                      </a:r>
                      <a:endParaRPr lang="ko-KR" altLang="en-US" sz="16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 smtClean="0"/>
                        <a:t>6.4623</a:t>
                      </a: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40141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Introduction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In the previous meeting, we approved the use of 2x Compressed NGV-LTF in 11bd. </a:t>
            </a:r>
          </a:p>
          <a:p>
            <a:endParaRPr lang="en-US" altLang="ko-KR" dirty="0"/>
          </a:p>
          <a:p>
            <a:r>
              <a:rPr lang="en-US" altLang="ko-KR" dirty="0"/>
              <a:t>However, we didn't determine the detail such as how to configure the sequence for the 2x Compressed NGV-LTF</a:t>
            </a:r>
            <a:r>
              <a:rPr lang="en-US" altLang="ko-KR" dirty="0" smtClean="0"/>
              <a:t>.</a:t>
            </a:r>
          </a:p>
          <a:p>
            <a:endParaRPr lang="en-US" altLang="ko-KR" dirty="0"/>
          </a:p>
          <a:p>
            <a:r>
              <a:rPr lang="en-US" altLang="ko-KR" dirty="0"/>
              <a:t>Thus, in this contribution, we consider the LTF sequence for 2x compressed mode and investigate the PAPR of the 2x compressed LTF sequence. 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Nov.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378319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Construction of 2x compressed LTF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ko-KR" dirty="0" smtClean="0"/>
              <a:t>For the 2x compressed LTF, the NGV-LTF-1x sequence can be mapped on even tone in frequency. </a:t>
            </a:r>
          </a:p>
          <a:p>
            <a:pPr lvl="1"/>
            <a:r>
              <a:rPr lang="en-US" altLang="ko-KR" dirty="0" smtClean="0"/>
              <a:t>For example, NGV-LTF-1x inserts non-zero values in tones </a:t>
            </a:r>
            <a:r>
              <a:rPr lang="en-US" altLang="ko-KR" dirty="0"/>
              <a:t>[ ±2</a:t>
            </a:r>
            <a:r>
              <a:rPr lang="en-US" altLang="ko-KR" dirty="0" smtClean="0"/>
              <a:t>, ±</a:t>
            </a:r>
            <a:r>
              <a:rPr lang="en-US" altLang="ko-KR" dirty="0"/>
              <a:t>4, </a:t>
            </a:r>
            <a:r>
              <a:rPr lang="en-US" altLang="ko-KR" dirty="0" smtClean="0"/>
              <a:t>±6, …,</a:t>
            </a:r>
            <a:r>
              <a:rPr lang="en-US" altLang="ko-KR" dirty="0"/>
              <a:t> </a:t>
            </a:r>
            <a:r>
              <a:rPr lang="en-US" altLang="ko-KR" dirty="0" smtClean="0"/>
              <a:t>±28] </a:t>
            </a:r>
            <a:r>
              <a:rPr lang="en-US" altLang="ko-KR" dirty="0"/>
              <a:t>in </a:t>
            </a:r>
            <a:r>
              <a:rPr lang="en-US" altLang="ko-KR" dirty="0" smtClean="0"/>
              <a:t>10MHz. 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The </a:t>
            </a:r>
            <a:r>
              <a:rPr lang="en-US" altLang="ko-KR" dirty="0"/>
              <a:t>P matrix the </a:t>
            </a:r>
            <a:r>
              <a:rPr lang="en-US" altLang="ko-KR" dirty="0" smtClean="0"/>
              <a:t>same way </a:t>
            </a:r>
            <a:r>
              <a:rPr lang="en-US" altLang="ko-KR" dirty="0"/>
              <a:t>as in </a:t>
            </a:r>
            <a:r>
              <a:rPr lang="en-US" altLang="ko-KR" dirty="0" smtClean="0"/>
              <a:t>11ac </a:t>
            </a:r>
            <a:r>
              <a:rPr lang="en-US" altLang="ko-KR" dirty="0"/>
              <a:t>is applied to </a:t>
            </a:r>
            <a:r>
              <a:rPr lang="en-US" altLang="ko-KR" dirty="0" smtClean="0"/>
              <a:t>NGV-LTF-1x, therefore it does not impact the receiver.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After IFFT (e.g., 64 FFT for 10MHz), the time domain has 2 periods per symbol, then we only transmit 1 period(3.2us)+GI. </a:t>
            </a:r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Nov.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976902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Construction of 2x compressed LTF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TX-diagram for NGV-LTF-1x in 10MHz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Nov.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  <p:pic>
        <p:nvPicPr>
          <p:cNvPr id="9" name="그림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0" y="2208634"/>
            <a:ext cx="6781800" cy="40779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0426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NGV-LTF-1x sequence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399" cy="4343400"/>
          </a:xfrm>
        </p:spPr>
        <p:txBody>
          <a:bodyPr>
            <a:normAutofit fontScale="92500" lnSpcReduction="10000"/>
          </a:bodyPr>
          <a:lstStyle/>
          <a:p>
            <a:r>
              <a:rPr lang="en-US" altLang="ko-KR" dirty="0" smtClean="0"/>
              <a:t>NGV-LTF-1x sequence for 10MHz</a:t>
            </a:r>
          </a:p>
          <a:p>
            <a:pPr lvl="1"/>
            <a:r>
              <a:rPr lang="en-US" altLang="ko-KR" dirty="0" smtClean="0"/>
              <a:t>The even tone indices, i.e., [-28: 2: 28] are used to map the LTF sequence.</a:t>
            </a:r>
          </a:p>
          <a:p>
            <a:pPr lvl="2"/>
            <a:r>
              <a:rPr lang="en-US" altLang="ko-KR" dirty="0" smtClean="0"/>
              <a:t> </a:t>
            </a:r>
            <a:r>
              <a:rPr lang="en-US" altLang="ko-KR" dirty="0"/>
              <a:t>NGV-LTF-1x </a:t>
            </a:r>
            <a:r>
              <a:rPr lang="en-US" altLang="ko-KR" dirty="0" smtClean="0"/>
              <a:t>sequence for 10MHz consists of 28 coefficients. </a:t>
            </a:r>
          </a:p>
          <a:p>
            <a:pPr lvl="1"/>
            <a:r>
              <a:rPr lang="en-US" altLang="ko-KR" dirty="0" smtClean="0"/>
              <a:t>And, for the configuration of NGV-LTF-1x sequence, considering </a:t>
            </a:r>
            <a:r>
              <a:rPr lang="en-US" altLang="ko-KR" dirty="0"/>
              <a:t>ease of implementation and PAPR respectively, the following sequence can be considered:</a:t>
            </a:r>
            <a:r>
              <a:rPr lang="en-US" altLang="ko-KR" dirty="0" smtClean="0"/>
              <a:t> </a:t>
            </a:r>
          </a:p>
          <a:p>
            <a:pPr lvl="2"/>
            <a:r>
              <a:rPr lang="en-US" altLang="ko-KR" dirty="0" smtClean="0"/>
              <a:t>Option1 : sequence mapped on even tone index in VHT-LTF (i.e., VHT-LTF</a:t>
            </a:r>
            <a:r>
              <a:rPr lang="en-US" altLang="ko-KR" baseline="-25000" dirty="0" smtClean="0"/>
              <a:t>-28,28</a:t>
            </a:r>
            <a:r>
              <a:rPr lang="en-US" altLang="ko-KR" dirty="0" smtClean="0"/>
              <a:t>). </a:t>
            </a:r>
          </a:p>
          <a:p>
            <a:pPr lvl="3"/>
            <a:r>
              <a:rPr lang="en-US" altLang="ko-KR" dirty="0" smtClean="0"/>
              <a:t>NGV-LTF-1x</a:t>
            </a:r>
            <a:r>
              <a:rPr lang="en-US" altLang="ko-KR" baseline="-25000" dirty="0" smtClean="0"/>
              <a:t>(-28:2:28)</a:t>
            </a:r>
            <a:r>
              <a:rPr lang="en-US" altLang="ko-KR" dirty="0" smtClean="0"/>
              <a:t> = </a:t>
            </a:r>
            <a:r>
              <a:rPr lang="en-US" altLang="ko-KR" dirty="0"/>
              <a:t>[1     1      -1     1     -1    -1     1     1     1    -1     1     1     1     1    -1     1    -1     -1     -1    -1     -1      1     -1     -1     -1     1     1     -</a:t>
            </a:r>
            <a:r>
              <a:rPr lang="en-US" altLang="ko-KR" dirty="0" smtClean="0"/>
              <a:t>1] </a:t>
            </a:r>
          </a:p>
          <a:p>
            <a:pPr lvl="2"/>
            <a:endParaRPr lang="en-US" altLang="ko-KR" dirty="0" smtClean="0"/>
          </a:p>
          <a:p>
            <a:pPr lvl="2"/>
            <a:r>
              <a:rPr lang="en-US" altLang="ko-KR" dirty="0" smtClean="0"/>
              <a:t>Option2 : the sequence has a minimum PAPR </a:t>
            </a:r>
          </a:p>
          <a:p>
            <a:pPr lvl="3"/>
            <a:r>
              <a:rPr lang="en-US" altLang="ko-KR" dirty="0"/>
              <a:t> NGV-LTF-1x</a:t>
            </a:r>
            <a:r>
              <a:rPr lang="en-US" altLang="ko-KR" baseline="-25000" dirty="0"/>
              <a:t>(-28:2:28)</a:t>
            </a:r>
            <a:r>
              <a:rPr lang="en-US" altLang="ko-KR" dirty="0"/>
              <a:t> = [  -1     1    -1    -1     1     1    -1     1     1    -1     1    -1     1    -1     1     1     1     1     1     1    -1    -1    -1     1     1    -1    -1    -1]</a:t>
            </a:r>
            <a:endParaRPr lang="en-US" altLang="ko-KR" dirty="0" smtClean="0"/>
          </a:p>
          <a:p>
            <a:pPr lvl="1"/>
            <a:endParaRPr lang="en-US" altLang="ko-KR" dirty="0" smtClean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Nov.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86895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NGV-LTF-1x sequence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752600"/>
            <a:ext cx="3810000" cy="4343400"/>
          </a:xfrm>
        </p:spPr>
        <p:txBody>
          <a:bodyPr>
            <a:normAutofit/>
          </a:bodyPr>
          <a:lstStyle/>
          <a:p>
            <a:r>
              <a:rPr lang="en-US" altLang="ko-KR" sz="2000" dirty="0" smtClean="0"/>
              <a:t>PAPR in 10MHz </a:t>
            </a:r>
          </a:p>
          <a:p>
            <a:pPr lvl="1"/>
            <a:r>
              <a:rPr lang="en-US" altLang="ko-KR" sz="1800" dirty="0" smtClean="0"/>
              <a:t>Only BPSK modulation is considered for NGV-Data.</a:t>
            </a:r>
          </a:p>
          <a:p>
            <a:pPr lvl="1"/>
            <a:r>
              <a:rPr lang="en-US" altLang="ko-KR" sz="1800" dirty="0" smtClean="0"/>
              <a:t>Op2 </a:t>
            </a:r>
            <a:r>
              <a:rPr lang="en-US" altLang="ko-KR" sz="1800" dirty="0"/>
              <a:t>has the lowest </a:t>
            </a:r>
            <a:r>
              <a:rPr lang="en-US" altLang="ko-KR" sz="1800" dirty="0" smtClean="0"/>
              <a:t>PAPR and it even has a lower PAPR than L-STF. </a:t>
            </a:r>
          </a:p>
          <a:p>
            <a:pPr lvl="1"/>
            <a:r>
              <a:rPr lang="en-US" altLang="ko-KR" sz="1800" dirty="0" smtClean="0"/>
              <a:t>Although </a:t>
            </a:r>
            <a:r>
              <a:rPr lang="en-US" altLang="ko-KR" sz="1800" dirty="0"/>
              <a:t>Op1 has higher PAPR than normal </a:t>
            </a:r>
            <a:r>
              <a:rPr lang="en-US" altLang="ko-KR" sz="1800" dirty="0" smtClean="0"/>
              <a:t>LTF but it </a:t>
            </a:r>
            <a:r>
              <a:rPr lang="en-US" altLang="ko-KR" sz="1800" dirty="0"/>
              <a:t>still maintains the lower PAPR than </a:t>
            </a:r>
            <a:r>
              <a:rPr lang="en-US" altLang="ko-KR" sz="1800" dirty="0" smtClean="0"/>
              <a:t>data. </a:t>
            </a:r>
            <a:endParaRPr lang="ko-KR" altLang="en-US" sz="180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Nov.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  <p:graphicFrame>
        <p:nvGraphicFramePr>
          <p:cNvPr id="9" name="표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16255"/>
              </p:ext>
            </p:extLst>
          </p:nvPr>
        </p:nvGraphicFramePr>
        <p:xfrm>
          <a:off x="1066800" y="4865245"/>
          <a:ext cx="7010400" cy="115455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76300"/>
                <a:gridCol w="876300"/>
                <a:gridCol w="876300"/>
                <a:gridCol w="876300"/>
                <a:gridCol w="876300"/>
                <a:gridCol w="876300"/>
                <a:gridCol w="876300"/>
                <a:gridCol w="876300"/>
              </a:tblGrid>
              <a:tr h="294426">
                <a:tc gridSpan="8"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PAPR in 10MHz</a:t>
                      </a:r>
                      <a:r>
                        <a:rPr lang="en-US" altLang="ko-KR" sz="1200" baseline="0" dirty="0" smtClean="0"/>
                        <a:t> </a:t>
                      </a:r>
                      <a:endParaRPr lang="ko-KR" alt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</a:tr>
              <a:tr h="497139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L-STF </a:t>
                      </a:r>
                      <a:endParaRPr lang="ko-KR" alt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L-LTF</a:t>
                      </a:r>
                      <a:endParaRPr lang="ko-KR" alt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L-SIG</a:t>
                      </a:r>
                    </a:p>
                    <a:p>
                      <a:pPr algn="ctr" latinLnBrk="1"/>
                      <a:r>
                        <a:rPr lang="en-US" altLang="ko-KR" sz="1200" dirty="0" smtClean="0"/>
                        <a:t>(median)</a:t>
                      </a:r>
                      <a:endParaRPr lang="ko-KR" alt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NGV-SIG</a:t>
                      </a: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smtClean="0"/>
                        <a:t>(median)</a:t>
                      </a:r>
                      <a:endParaRPr lang="ko-KR" altLang="en-US" sz="120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smtClean="0"/>
                        <a:t>NGV-LTF</a:t>
                      </a: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smtClean="0"/>
                        <a:t>(normal)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NGV-LTF(Op1)</a:t>
                      </a:r>
                      <a:endParaRPr lang="ko-KR" alt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smtClean="0"/>
                        <a:t>NGV-LTF(Op2)</a:t>
                      </a:r>
                      <a:endParaRPr lang="ko-KR" altLang="en-US" sz="120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smtClean="0"/>
                        <a:t>NGV-Data</a:t>
                      </a:r>
                      <a:endParaRPr lang="ko-KR" altLang="en-US" sz="1200" smtClean="0"/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smtClean="0"/>
                        <a:t>(median)</a:t>
                      </a:r>
                      <a:endParaRPr lang="ko-KR" altLang="en-US" sz="1200" smtClean="0"/>
                    </a:p>
                  </a:txBody>
                  <a:tcPr anchor="ctr"/>
                </a:tc>
              </a:tr>
              <a:tr h="36299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2.239dB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3.1658 dB</a:t>
                      </a:r>
                      <a:endParaRPr lang="ko-KR" alt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6.922dB</a:t>
                      </a:r>
                      <a:endParaRPr lang="ko-KR" alt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6.682dB</a:t>
                      </a:r>
                      <a:endParaRPr lang="ko-KR" alt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3.576 dB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4.923 dB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smtClean="0">
                          <a:solidFill>
                            <a:srgbClr val="FF0000"/>
                          </a:solidFill>
                        </a:rPr>
                        <a:t>1.823 dB</a:t>
                      </a:r>
                      <a:endParaRPr lang="ko-KR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6.691 dB</a:t>
                      </a:r>
                      <a:endParaRPr lang="ko-KR" altLang="en-US" sz="1200" dirty="0"/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10" name="그림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60812" y="1600200"/>
            <a:ext cx="4173588" cy="31681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8812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NGV-LTF-1x </a:t>
            </a:r>
            <a:r>
              <a:rPr lang="en-US" altLang="ko-KR" dirty="0"/>
              <a:t>sequence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altLang="ko-KR" dirty="0"/>
              <a:t>NGV-LTF-1x sequence for </a:t>
            </a:r>
            <a:r>
              <a:rPr lang="en-US" altLang="ko-KR" dirty="0" smtClean="0"/>
              <a:t>20MHz</a:t>
            </a:r>
            <a:endParaRPr lang="en-US" altLang="ko-KR" dirty="0"/>
          </a:p>
          <a:p>
            <a:pPr lvl="1"/>
            <a:r>
              <a:rPr lang="en-US" altLang="ko-KR" dirty="0" smtClean="0"/>
              <a:t>For 20MHz, the tone index, i.e., [-58:2:58] is used</a:t>
            </a:r>
          </a:p>
          <a:p>
            <a:pPr lvl="2"/>
            <a:r>
              <a:rPr lang="en-US" altLang="ko-KR" dirty="0" smtClean="0"/>
              <a:t>The NGV-LTF-1x for 20MHz is composed of sequence with 58 coefficients. </a:t>
            </a:r>
          </a:p>
          <a:p>
            <a:pPr lvl="1"/>
            <a:r>
              <a:rPr lang="en-US" altLang="ko-KR" dirty="0" smtClean="0"/>
              <a:t>And by considering the similar concept with 10MHz, the following sequences can be considered.</a:t>
            </a:r>
          </a:p>
          <a:p>
            <a:pPr lvl="2"/>
            <a:r>
              <a:rPr lang="en-US" altLang="ko-KR" dirty="0" smtClean="0"/>
              <a:t>Option1 : </a:t>
            </a:r>
            <a:r>
              <a:rPr lang="en-US" altLang="ko-KR" dirty="0"/>
              <a:t>sequence mapped on even tone index in VHT-LTF (i.e., </a:t>
            </a:r>
            <a:r>
              <a:rPr lang="en-US" altLang="ko-KR" dirty="0" smtClean="0"/>
              <a:t>VHT-LTF</a:t>
            </a:r>
            <a:r>
              <a:rPr lang="en-US" altLang="ko-KR" baseline="-25000" dirty="0" smtClean="0"/>
              <a:t>-58,58</a:t>
            </a:r>
            <a:r>
              <a:rPr lang="en-US" altLang="ko-KR" dirty="0" smtClean="0"/>
              <a:t>).</a:t>
            </a:r>
          </a:p>
          <a:p>
            <a:pPr lvl="3"/>
            <a:r>
              <a:rPr lang="en-US" altLang="ko-KR" dirty="0" smtClean="0"/>
              <a:t>NGV-LTF-1x</a:t>
            </a:r>
            <a:r>
              <a:rPr lang="en-US" altLang="ko-KR" baseline="-25000" dirty="0" smtClean="0"/>
              <a:t>(-58:2:58)</a:t>
            </a:r>
            <a:r>
              <a:rPr lang="en-US" altLang="ko-KR" dirty="0" smtClean="0"/>
              <a:t> </a:t>
            </a:r>
            <a:r>
              <a:rPr lang="en-US" altLang="ko-KR" dirty="0"/>
              <a:t>= [1      -1     1   -1    -1     1      1      1     -1      1     1     1      1     1    -1     1    -1    -1    -1    -1    -1     1    -1    -1    -1     1     1    -1     1     1    -1    -1     1     -1    1     1     -1     -1     -1     1     -1    -1     -1    -1   </a:t>
            </a:r>
            <a:r>
              <a:rPr lang="en-US" altLang="ko-KR" dirty="0" smtClean="0"/>
              <a:t>  -1     </a:t>
            </a:r>
            <a:r>
              <a:rPr lang="en-US" altLang="ko-KR" dirty="0"/>
              <a:t>1     -1      1     1     1      1     1     -1     1     1     1    -1     -</a:t>
            </a:r>
            <a:r>
              <a:rPr lang="en-US" altLang="ko-KR" dirty="0" smtClean="0"/>
              <a:t>1]</a:t>
            </a:r>
          </a:p>
          <a:p>
            <a:pPr lvl="2"/>
            <a:r>
              <a:rPr lang="en-US" altLang="ko-KR" dirty="0" smtClean="0"/>
              <a:t>Option2 </a:t>
            </a:r>
            <a:r>
              <a:rPr lang="en-US" altLang="ko-KR" dirty="0"/>
              <a:t>: </a:t>
            </a:r>
            <a:r>
              <a:rPr lang="en-US" altLang="ko-KR" dirty="0" smtClean="0"/>
              <a:t>sequence </a:t>
            </a:r>
            <a:r>
              <a:rPr lang="en-US" altLang="ko-KR" dirty="0"/>
              <a:t>based on 10MHz sequence </a:t>
            </a:r>
            <a:r>
              <a:rPr lang="en-US" altLang="ko-KR" dirty="0" smtClean="0"/>
              <a:t>(ex. M = </a:t>
            </a:r>
            <a:r>
              <a:rPr lang="en-US" altLang="ko-KR" dirty="0"/>
              <a:t>NGV-LTF-1x for 10MHz </a:t>
            </a:r>
            <a:r>
              <a:rPr lang="en-US" altLang="ko-KR" dirty="0" smtClean="0"/>
              <a:t>) and </a:t>
            </a:r>
            <a:r>
              <a:rPr lang="en-US" altLang="ko-KR" dirty="0"/>
              <a:t>2 coefficient </a:t>
            </a:r>
            <a:r>
              <a:rPr lang="en-US" altLang="ko-KR" dirty="0" smtClean="0"/>
              <a:t> </a:t>
            </a:r>
          </a:p>
          <a:p>
            <a:pPr lvl="3"/>
            <a:r>
              <a:rPr lang="en-US" altLang="ko-KR" dirty="0" smtClean="0"/>
              <a:t>We select the sequence having a minimum PAPR among the various combination. </a:t>
            </a:r>
          </a:p>
          <a:p>
            <a:pPr lvl="4"/>
            <a:r>
              <a:rPr lang="en-US" altLang="ko-KR" dirty="0" smtClean="0"/>
              <a:t>1. Based on Op1 of 10MHz, </a:t>
            </a:r>
          </a:p>
          <a:p>
            <a:pPr lvl="5"/>
            <a:r>
              <a:rPr lang="en-US" altLang="ko-KR" dirty="0" smtClean="0"/>
              <a:t>NGV-LTF-1x</a:t>
            </a:r>
            <a:r>
              <a:rPr lang="en-US" altLang="ko-KR" baseline="-25000" dirty="0"/>
              <a:t>(-58:2:58)</a:t>
            </a:r>
            <a:r>
              <a:rPr lang="en-US" altLang="ko-KR" dirty="0"/>
              <a:t> </a:t>
            </a:r>
            <a:r>
              <a:rPr lang="en-US" altLang="ko-KR" dirty="0" smtClean="0"/>
              <a:t>= [ 1 M 1 M ] </a:t>
            </a:r>
          </a:p>
          <a:p>
            <a:pPr marL="2000250" lvl="5" indent="0"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    = [ 1 </a:t>
            </a:r>
            <a:r>
              <a:rPr lang="en-US" altLang="ko-KR" dirty="0"/>
              <a:t>1     1      -1     1     -1    -1     1     1     1    -1     1     1     1     1    -1     1    -1     -1     -1    -1     -1      1     -1     -1     -1     1     1     -</a:t>
            </a:r>
            <a:r>
              <a:rPr lang="en-US" altLang="ko-KR" dirty="0" smtClean="0"/>
              <a:t>1 1 </a:t>
            </a:r>
            <a:r>
              <a:rPr lang="en-US" altLang="ko-KR" dirty="0"/>
              <a:t>1     1      -1     1     -1    -1     1     1     1    -1     1     1     1     1    -1     1    -1     -1     -1    -1     -1      1     -1     -1     -1     1     1     -1</a:t>
            </a:r>
            <a:r>
              <a:rPr lang="en-US" altLang="ko-KR" dirty="0" smtClean="0"/>
              <a:t>]</a:t>
            </a:r>
          </a:p>
          <a:p>
            <a:pPr lvl="4"/>
            <a:r>
              <a:rPr lang="en-US" altLang="ko-KR" dirty="0" smtClean="0"/>
              <a:t>2. Based on Op2 of 10MHz </a:t>
            </a:r>
          </a:p>
          <a:p>
            <a:pPr lvl="5"/>
            <a:r>
              <a:rPr lang="en-US" altLang="ko-KR" dirty="0"/>
              <a:t>NGV-LTF-1x</a:t>
            </a:r>
            <a:r>
              <a:rPr lang="en-US" altLang="ko-KR" baseline="-25000" dirty="0"/>
              <a:t>(-58:2:58)</a:t>
            </a:r>
            <a:r>
              <a:rPr lang="en-US" altLang="ko-KR" dirty="0"/>
              <a:t> = [ </a:t>
            </a:r>
            <a:r>
              <a:rPr lang="en-US" altLang="ko-KR" dirty="0" smtClean="0"/>
              <a:t>M -1 M -1 ] </a:t>
            </a:r>
          </a:p>
          <a:p>
            <a:pPr marL="2000250" lvl="5" indent="0"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   = [</a:t>
            </a:r>
            <a:r>
              <a:rPr lang="en-US" altLang="ko-KR" dirty="0"/>
              <a:t>-1     1    -1    -1     1     1    -1     1     1    -1     1    -1     1    -1     1     1     1     1     1     1    -1    -1    -1     1     1    -1    -1    -</a:t>
            </a:r>
            <a:r>
              <a:rPr lang="en-US" altLang="ko-KR" dirty="0" smtClean="0"/>
              <a:t>1 -1 </a:t>
            </a:r>
            <a:r>
              <a:rPr lang="en-US" altLang="ko-KR" dirty="0"/>
              <a:t>-1     1    -1    -1     1     1    -1     1     1    -1     1    -1     1    -1     1     1     1     1     1     1    -1    -1    -1     1     1    -1    -1    -</a:t>
            </a:r>
            <a:r>
              <a:rPr lang="en-US" altLang="ko-KR" dirty="0" smtClean="0"/>
              <a:t>1 -1] </a:t>
            </a:r>
            <a:endParaRPr lang="en-US" altLang="ko-KR" dirty="0"/>
          </a:p>
          <a:p>
            <a:pPr lvl="4"/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Nov.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  <p:sp>
        <p:nvSpPr>
          <p:cNvPr id="7" name="TextBox 6"/>
          <p:cNvSpPr txBox="1"/>
          <p:nvPr/>
        </p:nvSpPr>
        <p:spPr>
          <a:xfrm>
            <a:off x="972414" y="6147207"/>
            <a:ext cx="59160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Note :The sequence for NGV-LTF-1x in 20MHz do not show the phase rotation per 10MHz. 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26322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NGV-LTF-1x sequence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752600"/>
            <a:ext cx="3886200" cy="3505200"/>
          </a:xfrm>
        </p:spPr>
        <p:txBody>
          <a:bodyPr>
            <a:normAutofit fontScale="92500" lnSpcReduction="20000"/>
          </a:bodyPr>
          <a:lstStyle/>
          <a:p>
            <a:r>
              <a:rPr lang="en-US" altLang="ko-KR" dirty="0"/>
              <a:t>PAPR in </a:t>
            </a:r>
            <a:r>
              <a:rPr lang="en-US" altLang="ko-KR" dirty="0" smtClean="0"/>
              <a:t>20MHz </a:t>
            </a:r>
            <a:endParaRPr lang="en-US" altLang="ko-KR" dirty="0"/>
          </a:p>
          <a:p>
            <a:pPr lvl="1"/>
            <a:r>
              <a:rPr lang="en-US" altLang="ko-KR" dirty="0" smtClean="0"/>
              <a:t>Assumed the phase rotation per 10MHz, i.e., [ 1 j ] </a:t>
            </a:r>
          </a:p>
          <a:p>
            <a:pPr lvl="1"/>
            <a:r>
              <a:rPr lang="en-US" altLang="ko-KR" dirty="0" smtClean="0"/>
              <a:t>In terms of PAPR, Op2 based on the sequence which has a minimum PAPR in 10MHz has the lowest PAPR. </a:t>
            </a:r>
          </a:p>
          <a:p>
            <a:pPr lvl="1"/>
            <a:r>
              <a:rPr lang="en-US" altLang="ko-KR" dirty="0" smtClean="0"/>
              <a:t>Op1 considering the simple implementation has a higher PAPR than that of normal LTF and the difference of PAPR between Op1 and data is very small.  (i.e., 0.2 dB)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Nov.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  <p:graphicFrame>
        <p:nvGraphicFramePr>
          <p:cNvPr id="8" name="표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4591354"/>
              </p:ext>
            </p:extLst>
          </p:nvPr>
        </p:nvGraphicFramePr>
        <p:xfrm>
          <a:off x="685795" y="5410199"/>
          <a:ext cx="7858125" cy="1036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14375"/>
                <a:gridCol w="714375"/>
                <a:gridCol w="714375"/>
                <a:gridCol w="714375"/>
                <a:gridCol w="714375"/>
                <a:gridCol w="714375"/>
                <a:gridCol w="714375"/>
                <a:gridCol w="714375"/>
                <a:gridCol w="714375"/>
                <a:gridCol w="714375"/>
                <a:gridCol w="714375"/>
              </a:tblGrid>
              <a:tr h="134746">
                <a:tc gridSpan="9"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PAPR in 10MHz</a:t>
                      </a:r>
                      <a:r>
                        <a:rPr lang="en-US" altLang="ko-KR" sz="1000" baseline="0" dirty="0" smtClean="0"/>
                        <a:t> </a:t>
                      </a:r>
                      <a:endParaRPr lang="ko-KR" altLang="en-US" sz="1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/>
                </a:tc>
              </a:tr>
              <a:tr h="288565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L-STF </a:t>
                      </a:r>
                      <a:endParaRPr lang="ko-KR" altLang="en-US" sz="10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L-LTF</a:t>
                      </a:r>
                      <a:endParaRPr lang="ko-KR" altLang="en-US" sz="10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L-SIG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NGV-SIG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dirty="0" smtClean="0"/>
                        <a:t>NGV-LTF</a:t>
                      </a: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dirty="0" smtClean="0"/>
                        <a:t>(normal)</a:t>
                      </a:r>
                      <a:endParaRPr lang="ko-KR" alt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NGV-LTF</a:t>
                      </a:r>
                    </a:p>
                    <a:p>
                      <a:pPr algn="ctr" latinLnBrk="1"/>
                      <a:r>
                        <a:rPr lang="en-US" altLang="ko-KR" sz="1000" dirty="0" smtClean="0"/>
                        <a:t>(Op1)</a:t>
                      </a:r>
                      <a:endParaRPr lang="ko-KR" altLang="en-US" sz="10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dirty="0" smtClean="0"/>
                        <a:t>NGV-LTF</a:t>
                      </a: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dirty="0" smtClean="0"/>
                        <a:t>(Op2-1)</a:t>
                      </a:r>
                      <a:endParaRPr lang="ko-KR" altLang="en-US" sz="100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dirty="0" smtClean="0"/>
                        <a:t>NGV-LTF</a:t>
                      </a: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dirty="0" smtClean="0"/>
                        <a:t>(Op2-2)</a:t>
                      </a:r>
                      <a:endParaRPr lang="ko-KR" altLang="en-US" sz="10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dirty="0" smtClean="0"/>
                        <a:t>NGV-Data</a:t>
                      </a: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dirty="0" smtClean="0"/>
                        <a:t>(BPSK)</a:t>
                      </a:r>
                      <a:endParaRPr lang="ko-KR" altLang="en-US" sz="100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dirty="0" smtClean="0"/>
                        <a:t>NGV-Data</a:t>
                      </a: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dirty="0" smtClean="0"/>
                        <a:t>(QPSK)</a:t>
                      </a:r>
                      <a:endParaRPr lang="ko-KR" altLang="en-US" sz="100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dirty="0" smtClean="0"/>
                        <a:t>NGV-Data</a:t>
                      </a: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dirty="0" smtClean="0"/>
                        <a:t>(16QAM)</a:t>
                      </a:r>
                      <a:endParaRPr lang="ko-KR" altLang="en-US" sz="1000" smtClean="0"/>
                    </a:p>
                  </a:txBody>
                  <a:tcPr anchor="ctr"/>
                </a:tc>
              </a:tr>
              <a:tr h="181342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5.2497 dB</a:t>
                      </a:r>
                      <a:endParaRPr lang="ko-KR" alt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5.7938 dB</a:t>
                      </a:r>
                      <a:endParaRPr lang="ko-KR" altLang="en-US" sz="10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9.686 dB</a:t>
                      </a:r>
                      <a:endParaRPr lang="ko-KR" altLang="en-US" sz="10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9.455dB</a:t>
                      </a:r>
                      <a:endParaRPr lang="ko-KR" altLang="en-US" sz="10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6.3610 dB</a:t>
                      </a:r>
                      <a:endParaRPr lang="ko-KR" alt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7.4684 dB</a:t>
                      </a:r>
                      <a:endParaRPr lang="ko-KR" alt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dirty="0" smtClean="0"/>
                        <a:t>6.5296 dB</a:t>
                      </a:r>
                      <a:endParaRPr lang="ko-KR" alt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dirty="0" smtClean="0">
                          <a:solidFill>
                            <a:srgbClr val="FF0000"/>
                          </a:solidFill>
                        </a:rPr>
                        <a:t>6.1651 dB</a:t>
                      </a:r>
                      <a:endParaRPr lang="ko-KR" altLang="en-US" sz="10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7.678dB</a:t>
                      </a:r>
                      <a:endParaRPr lang="ko-KR" alt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7.802</a:t>
                      </a:r>
                      <a:r>
                        <a:rPr lang="en-US" altLang="ko-KR" sz="1000" baseline="0" dirty="0" smtClean="0"/>
                        <a:t> dB</a:t>
                      </a:r>
                      <a:endParaRPr lang="ko-KR" alt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7.787 dB</a:t>
                      </a:r>
                      <a:endParaRPr lang="ko-KR" altLang="en-US" sz="1000" dirty="0"/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9" name="그림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48750" y="1905000"/>
            <a:ext cx="4366650" cy="3276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4682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Pilot </a:t>
            </a:r>
            <a:r>
              <a:rPr lang="en-US" altLang="ko-KR" dirty="0" smtClean="0"/>
              <a:t>locations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ko-KR" dirty="0" smtClean="0"/>
              <a:t>In current data symbol, all pilot tones have odd indices</a:t>
            </a:r>
          </a:p>
          <a:p>
            <a:pPr lvl="1"/>
            <a:r>
              <a:rPr lang="en-US" altLang="ko-KR" dirty="0" smtClean="0"/>
              <a:t>In 10MHz – [ </a:t>
            </a:r>
            <a:r>
              <a:rPr lang="en-US" altLang="ko-KR" dirty="0"/>
              <a:t>±7, ±21 ]</a:t>
            </a:r>
          </a:p>
          <a:p>
            <a:pPr lvl="1"/>
            <a:r>
              <a:rPr lang="en-US" altLang="ko-KR" dirty="0"/>
              <a:t>In 20MHz – [±11, ±25, ±53 ] </a:t>
            </a:r>
          </a:p>
          <a:p>
            <a:r>
              <a:rPr lang="en-US" altLang="ko-KR" dirty="0" smtClean="0"/>
              <a:t>But, NGV-LTF-1x populates only even tone indices in the data symbol. </a:t>
            </a:r>
          </a:p>
          <a:p>
            <a:pPr lvl="1"/>
            <a:r>
              <a:rPr lang="en-US" altLang="ko-KR" dirty="0" smtClean="0"/>
              <a:t>For </a:t>
            </a:r>
            <a:r>
              <a:rPr lang="en-US" altLang="ko-KR" dirty="0"/>
              <a:t>NGV-LTF-1x, </a:t>
            </a:r>
            <a:r>
              <a:rPr lang="en-US" altLang="ko-KR" dirty="0" smtClean="0"/>
              <a:t>a </a:t>
            </a:r>
            <a:r>
              <a:rPr lang="en-US" altLang="ko-KR" dirty="0"/>
              <a:t>new pilot tone location needs to be defined. </a:t>
            </a:r>
          </a:p>
          <a:p>
            <a:r>
              <a:rPr lang="en-US" altLang="ko-KR" dirty="0" smtClean="0"/>
              <a:t>Therefore, it is desirable to </a:t>
            </a:r>
            <a:r>
              <a:rPr lang="en-US" altLang="ko-KR" dirty="0"/>
              <a:t>move all the pilot tones to even index in </a:t>
            </a:r>
            <a:r>
              <a:rPr lang="en-US" altLang="ko-KR" dirty="0" smtClean="0"/>
              <a:t>data symbol. </a:t>
            </a:r>
            <a:endParaRPr lang="en-US" altLang="ko-KR" dirty="0"/>
          </a:p>
          <a:p>
            <a:pPr lvl="1"/>
            <a:r>
              <a:rPr lang="en-US" altLang="ko-KR" dirty="0" smtClean="0"/>
              <a:t>The odd pilot tone index can be moved to near even tone index. For example, in 10MHz , the index [±8, </a:t>
            </a:r>
            <a:r>
              <a:rPr lang="en-US" altLang="ko-KR" dirty="0"/>
              <a:t>±</a:t>
            </a:r>
            <a:r>
              <a:rPr lang="en-US" altLang="ko-KR" dirty="0" smtClean="0"/>
              <a:t>22 ] can be used for pilot tone. </a:t>
            </a:r>
          </a:p>
          <a:p>
            <a:pPr lvl="1"/>
            <a:r>
              <a:rPr lang="en-US" altLang="ko-KR" dirty="0" smtClean="0"/>
              <a:t>Same </a:t>
            </a:r>
            <a:r>
              <a:rPr lang="en-US" altLang="ko-KR" dirty="0"/>
              <a:t>number of pilot tones in </a:t>
            </a:r>
            <a:r>
              <a:rPr lang="en-US" altLang="ko-KR" dirty="0" smtClean="0"/>
              <a:t>data </a:t>
            </a:r>
            <a:r>
              <a:rPr lang="en-US" altLang="ko-KR" dirty="0"/>
              <a:t>and </a:t>
            </a:r>
            <a:r>
              <a:rPr lang="en-US" altLang="ko-KR" dirty="0" smtClean="0"/>
              <a:t>NGV-LTF-1x symbol</a:t>
            </a:r>
            <a:endParaRPr lang="en-US" altLang="ko-KR" dirty="0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Nov.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504017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273057</TotalTime>
  <Words>2552</Words>
  <Application>Microsoft Office PowerPoint</Application>
  <PresentationFormat>화면 슬라이드 쇼(4:3)</PresentationFormat>
  <Paragraphs>320</Paragraphs>
  <Slides>17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17</vt:i4>
      </vt:variant>
    </vt:vector>
  </HeadingPairs>
  <TitlesOfParts>
    <vt:vector size="22" baseType="lpstr">
      <vt:lpstr>굴림</vt:lpstr>
      <vt:lpstr>맑은 고딕</vt:lpstr>
      <vt:lpstr>Arial</vt:lpstr>
      <vt:lpstr>Times New Roman</vt:lpstr>
      <vt:lpstr>802-11-Submission</vt:lpstr>
      <vt:lpstr>1x LTF sequence for 11bd</vt:lpstr>
      <vt:lpstr>Introduction </vt:lpstr>
      <vt:lpstr>Construction of 2x compressed LTF</vt:lpstr>
      <vt:lpstr>Construction of 2x compressed LTF</vt:lpstr>
      <vt:lpstr>NGV-LTF-1x sequence </vt:lpstr>
      <vt:lpstr>NGV-LTF-1x sequence </vt:lpstr>
      <vt:lpstr>NGV-LTF-1x sequence </vt:lpstr>
      <vt:lpstr>NGV-LTF-1x sequence </vt:lpstr>
      <vt:lpstr>Pilot locations</vt:lpstr>
      <vt:lpstr>Conclusion </vt:lpstr>
      <vt:lpstr>SP1</vt:lpstr>
      <vt:lpstr>SP 2</vt:lpstr>
      <vt:lpstr>SP3 </vt:lpstr>
      <vt:lpstr>SP4</vt:lpstr>
      <vt:lpstr>Appendix </vt:lpstr>
      <vt:lpstr>PAPR according to various combinations</vt:lpstr>
      <vt:lpstr>PAPR according to various combinations</vt:lpstr>
    </vt:vector>
  </TitlesOfParts>
  <Company>LG Electronics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dongguk.lim@lge.com</dc:creator>
  <cp:lastModifiedBy>임동국/선임연구원/차세대표준(연)ICS팀(dongguk.lim@lge.com)</cp:lastModifiedBy>
  <cp:revision>4619</cp:revision>
  <cp:lastPrinted>2019-07-12T05:06:26Z</cp:lastPrinted>
  <dcterms:created xsi:type="dcterms:W3CDTF">2007-05-21T21:00:37Z</dcterms:created>
  <dcterms:modified xsi:type="dcterms:W3CDTF">2019-11-14T01:10:45Z</dcterms:modified>
</cp:coreProperties>
</file>