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72" r:id="rId2"/>
    <p:sldId id="306" r:id="rId3"/>
    <p:sldId id="333" r:id="rId4"/>
    <p:sldId id="309" r:id="rId5"/>
    <p:sldId id="334" r:id="rId6"/>
    <p:sldId id="313" r:id="rId7"/>
    <p:sldId id="328" r:id="rId8"/>
    <p:sldId id="335" r:id="rId9"/>
    <p:sldId id="329" r:id="rId10"/>
    <p:sldId id="336" r:id="rId11"/>
    <p:sldId id="330" r:id="rId12"/>
    <p:sldId id="331" r:id="rId13"/>
    <p:sldId id="332" r:id="rId14"/>
    <p:sldId id="33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notesViewPr>
    <p:cSldViewPr snapToGrid="0">
      <p:cViewPr varScale="1">
        <p:scale>
          <a:sx n="65" d="100"/>
          <a:sy n="65" d="100"/>
        </p:scale>
        <p:origin x="3154"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D3C7A1-9492-4D12-971D-C320BBACB2A5}" type="datetimeFigureOut">
              <a:rPr lang="en-US" smtClean="0"/>
              <a:t>11/7/2019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C089F2-AF95-4A73-BCD0-870D94EF608A}" type="slidenum">
              <a:rPr lang="en-US" smtClean="0"/>
              <a:t>‹#›</a:t>
            </a:fld>
            <a:endParaRPr lang="en-US"/>
          </a:p>
        </p:txBody>
      </p:sp>
    </p:spTree>
    <p:extLst>
      <p:ext uri="{BB962C8B-B14F-4D97-AF65-F5344CB8AC3E}">
        <p14:creationId xmlns:p14="http://schemas.microsoft.com/office/powerpoint/2010/main" val="28847603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en-GB" sz="2400" dirty="0">
              <a:solidFill>
                <a:srgbClr val="FFFFFF"/>
              </a:solidFill>
              <a:latin typeface="Times New Roman" pitchFamily="16" charset="0"/>
              <a:ea typeface="MS Gothic" charset="-128"/>
            </a:endParaRPr>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67886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9C089F2-AF95-4A73-BCD0-870D94EF608A}" type="slidenum">
              <a:rPr lang="en-US" smtClean="0"/>
              <a:t>2</a:t>
            </a:fld>
            <a:endParaRPr lang="en-US"/>
          </a:p>
        </p:txBody>
      </p:sp>
    </p:spTree>
    <p:extLst>
      <p:ext uri="{BB962C8B-B14F-4D97-AF65-F5344CB8AC3E}">
        <p14:creationId xmlns:p14="http://schemas.microsoft.com/office/powerpoint/2010/main" val="30950672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C089F2-AF95-4A73-BCD0-870D94EF608A}" type="slidenum">
              <a:rPr lang="en-US" smtClean="0"/>
              <a:t>3</a:t>
            </a:fld>
            <a:endParaRPr lang="en-US"/>
          </a:p>
        </p:txBody>
      </p:sp>
    </p:spTree>
    <p:extLst>
      <p:ext uri="{BB962C8B-B14F-4D97-AF65-F5344CB8AC3E}">
        <p14:creationId xmlns:p14="http://schemas.microsoft.com/office/powerpoint/2010/main" val="3216055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C089F2-AF95-4A73-BCD0-870D94EF608A}" type="slidenum">
              <a:rPr lang="en-US" smtClean="0"/>
              <a:t>4</a:t>
            </a:fld>
            <a:endParaRPr lang="en-US"/>
          </a:p>
        </p:txBody>
      </p:sp>
    </p:spTree>
    <p:extLst>
      <p:ext uri="{BB962C8B-B14F-4D97-AF65-F5344CB8AC3E}">
        <p14:creationId xmlns:p14="http://schemas.microsoft.com/office/powerpoint/2010/main" val="5725947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C089F2-AF95-4A73-BCD0-870D94EF608A}" type="slidenum">
              <a:rPr lang="en-US" smtClean="0"/>
              <a:t>5</a:t>
            </a:fld>
            <a:endParaRPr lang="en-US"/>
          </a:p>
        </p:txBody>
      </p:sp>
    </p:spTree>
    <p:extLst>
      <p:ext uri="{BB962C8B-B14F-4D97-AF65-F5344CB8AC3E}">
        <p14:creationId xmlns:p14="http://schemas.microsoft.com/office/powerpoint/2010/main" val="18787957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C089F2-AF95-4A73-BCD0-870D94EF608A}" type="slidenum">
              <a:rPr lang="en-US" smtClean="0"/>
              <a:t>6</a:t>
            </a:fld>
            <a:endParaRPr lang="en-US"/>
          </a:p>
        </p:txBody>
      </p:sp>
    </p:spTree>
    <p:extLst>
      <p:ext uri="{BB962C8B-B14F-4D97-AF65-F5344CB8AC3E}">
        <p14:creationId xmlns:p14="http://schemas.microsoft.com/office/powerpoint/2010/main" val="23737077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C089F2-AF95-4A73-BCD0-870D94EF608A}" type="slidenum">
              <a:rPr lang="en-US" smtClean="0"/>
              <a:t>11</a:t>
            </a:fld>
            <a:endParaRPr lang="en-US"/>
          </a:p>
        </p:txBody>
      </p:sp>
    </p:spTree>
    <p:extLst>
      <p:ext uri="{BB962C8B-B14F-4D97-AF65-F5344CB8AC3E}">
        <p14:creationId xmlns:p14="http://schemas.microsoft.com/office/powerpoint/2010/main" val="254252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Rectangle 4"/>
          <p:cNvSpPr>
            <a:spLocks noGrp="1" noChangeArrowheads="1"/>
          </p:cNvSpPr>
          <p:nvPr>
            <p:ph type="ftr" idx="13"/>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Vinod Kristem, Intel Corporation</a:t>
            </a:r>
            <a:endParaRPr lang="en-GB" dirty="0"/>
          </a:p>
        </p:txBody>
      </p:sp>
      <p:sp>
        <p:nvSpPr>
          <p:cNvPr id="8" name="Rectangle 3"/>
          <p:cNvSpPr>
            <a:spLocks noGrp="1" noChangeArrowheads="1"/>
          </p:cNvSpPr>
          <p:nvPr>
            <p:ph type="dt" idx="2"/>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Tree>
    <p:extLst>
      <p:ext uri="{BB962C8B-B14F-4D97-AF65-F5344CB8AC3E}">
        <p14:creationId xmlns:p14="http://schemas.microsoft.com/office/powerpoint/2010/main" val="1246918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
        <p:nvSpPr>
          <p:cNvPr id="7" name="Rectangle 4"/>
          <p:cNvSpPr>
            <a:spLocks noGrp="1" noChangeArrowheads="1"/>
          </p:cNvSpPr>
          <p:nvPr>
            <p:ph type="ftr" idx="16"/>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Vinod Kristem, Intel Corporation</a:t>
            </a:r>
            <a:endParaRPr lang="en-GB" dirty="0"/>
          </a:p>
        </p:txBody>
      </p:sp>
    </p:spTree>
    <p:extLst>
      <p:ext uri="{BB962C8B-B14F-4D97-AF65-F5344CB8AC3E}">
        <p14:creationId xmlns:p14="http://schemas.microsoft.com/office/powerpoint/2010/main" val="2597979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
        <p:nvSpPr>
          <p:cNvPr id="7" name="Rectangle 4"/>
          <p:cNvSpPr>
            <a:spLocks noGrp="1" noChangeArrowheads="1"/>
          </p:cNvSpPr>
          <p:nvPr>
            <p:ph type="ftr" idx="13"/>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Vinod Kristem, Intel Corporation</a:t>
            </a:r>
            <a:endParaRPr lang="en-GB" dirty="0"/>
          </a:p>
        </p:txBody>
      </p:sp>
      <p:sp>
        <p:nvSpPr>
          <p:cNvPr id="8" name="Rectangle 3"/>
          <p:cNvSpPr txBox="1">
            <a:spLocks noChangeArrowheads="1"/>
          </p:cNvSpPr>
          <p:nvPr userDrawn="1"/>
        </p:nvSpPr>
        <p:spPr bwMode="auto">
          <a:xfrm>
            <a:off x="963085" y="304800"/>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March 2017</a:t>
            </a:r>
            <a:endParaRPr lang="en-GB" dirty="0"/>
          </a:p>
        </p:txBody>
      </p:sp>
    </p:spTree>
    <p:extLst>
      <p:ext uri="{BB962C8B-B14F-4D97-AF65-F5344CB8AC3E}">
        <p14:creationId xmlns:p14="http://schemas.microsoft.com/office/powerpoint/2010/main" val="2135209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
        <p:nvSpPr>
          <p:cNvPr id="8"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January 2018</a:t>
            </a:r>
            <a:endParaRPr lang="en-GB" dirty="0"/>
          </a:p>
        </p:txBody>
      </p:sp>
      <p:sp>
        <p:nvSpPr>
          <p:cNvPr id="9" name="Rectangle 4"/>
          <p:cNvSpPr>
            <a:spLocks noGrp="1" noChangeArrowheads="1"/>
          </p:cNvSpPr>
          <p:nvPr>
            <p:ph type="ftr" idx="13"/>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Vinod Kristem, Intel Corporation</a:t>
            </a:r>
            <a:endParaRPr lang="en-GB" dirty="0"/>
          </a:p>
        </p:txBody>
      </p:sp>
    </p:spTree>
    <p:extLst>
      <p:ext uri="{BB962C8B-B14F-4D97-AF65-F5344CB8AC3E}">
        <p14:creationId xmlns:p14="http://schemas.microsoft.com/office/powerpoint/2010/main" val="2057407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Rectangle 4"/>
          <p:cNvSpPr>
            <a:spLocks noGrp="1" noChangeArrowheads="1"/>
          </p:cNvSpPr>
          <p:nvPr>
            <p:ph type="ftr" idx="13"/>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Vinod Kristem, Intel Corporation</a:t>
            </a:r>
            <a:endParaRPr lang="en-GB" dirty="0"/>
          </a:p>
        </p:txBody>
      </p:sp>
      <p:sp>
        <p:nvSpPr>
          <p:cNvPr id="11" name="Rectangle 3"/>
          <p:cNvSpPr>
            <a:spLocks noGrp="1" noChangeArrowheads="1"/>
          </p:cNvSpPr>
          <p:nvPr>
            <p:ph type="dt" idx="14"/>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2018</a:t>
            </a:r>
            <a:endParaRPr lang="en-GB" dirty="0"/>
          </a:p>
        </p:txBody>
      </p:sp>
    </p:spTree>
    <p:extLst>
      <p:ext uri="{BB962C8B-B14F-4D97-AF65-F5344CB8AC3E}">
        <p14:creationId xmlns:p14="http://schemas.microsoft.com/office/powerpoint/2010/main" val="3351206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Rectangle 4"/>
          <p:cNvSpPr txBox="1">
            <a:spLocks noChangeArrowheads="1"/>
          </p:cNvSpPr>
          <p:nvPr userDrawn="1"/>
        </p:nvSpPr>
        <p:spPr bwMode="auto">
          <a:xfrm>
            <a:off x="7213600" y="64736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Shahrnaz Azizi, Intel Corporation</a:t>
            </a:r>
          </a:p>
        </p:txBody>
      </p:sp>
      <p:sp>
        <p:nvSpPr>
          <p:cNvPr id="7" name="Rectangle 3"/>
          <p:cNvSpPr>
            <a:spLocks noGrp="1" noChangeArrowheads="1"/>
          </p:cNvSpPr>
          <p:nvPr>
            <p:ph type="dt" idx="2"/>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2018</a:t>
            </a:r>
            <a:endParaRPr lang="en-GB" dirty="0"/>
          </a:p>
        </p:txBody>
      </p:sp>
    </p:spTree>
    <p:extLst>
      <p:ext uri="{BB962C8B-B14F-4D97-AF65-F5344CB8AC3E}">
        <p14:creationId xmlns:p14="http://schemas.microsoft.com/office/powerpoint/2010/main" val="3853024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Footer Placeholder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Vinod Kristem, Intel Corporation</a:t>
            </a:r>
            <a:endParaRPr lang="en-GB" dirty="0"/>
          </a:p>
        </p:txBody>
      </p:sp>
      <p:sp>
        <p:nvSpPr>
          <p:cNvPr id="6" name="Rectangle 3"/>
          <p:cNvSpPr>
            <a:spLocks noGrp="1" noChangeArrowheads="1"/>
          </p:cNvSpPr>
          <p:nvPr>
            <p:ph type="dt" idx="2"/>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2018</a:t>
            </a:r>
            <a:endParaRPr lang="en-GB" dirty="0"/>
          </a:p>
        </p:txBody>
      </p:sp>
    </p:spTree>
    <p:extLst>
      <p:ext uri="{BB962C8B-B14F-4D97-AF65-F5344CB8AC3E}">
        <p14:creationId xmlns:p14="http://schemas.microsoft.com/office/powerpoint/2010/main" val="950975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January 2018</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Rectangle 4"/>
          <p:cNvSpPr>
            <a:spLocks noGrp="1" noChangeArrowheads="1"/>
          </p:cNvSpPr>
          <p:nvPr>
            <p:ph type="ftr" idx="13"/>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Vinod Kristem, Intel Corporation</a:t>
            </a:r>
            <a:endParaRPr lang="en-GB" dirty="0"/>
          </a:p>
        </p:txBody>
      </p:sp>
    </p:spTree>
    <p:extLst>
      <p:ext uri="{BB962C8B-B14F-4D97-AF65-F5344CB8AC3E}">
        <p14:creationId xmlns:p14="http://schemas.microsoft.com/office/powerpoint/2010/main" val="1885778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January 2018</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Rectangle 4"/>
          <p:cNvSpPr>
            <a:spLocks noGrp="1" noChangeArrowheads="1"/>
          </p:cNvSpPr>
          <p:nvPr>
            <p:ph type="ftr" idx="13"/>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Vinod Kristem, Intel Corporation</a:t>
            </a:r>
            <a:endParaRPr lang="en-GB" dirty="0"/>
          </a:p>
        </p:txBody>
      </p:sp>
    </p:spTree>
    <p:extLst>
      <p:ext uri="{BB962C8B-B14F-4D97-AF65-F5344CB8AC3E}">
        <p14:creationId xmlns:p14="http://schemas.microsoft.com/office/powerpoint/2010/main" val="3318464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defTabSz="449263" eaLnBrk="0" fontAlgn="base" hangingPunct="0">
              <a:spcBef>
                <a:spcPct val="0"/>
              </a:spcBef>
              <a:spcAft>
                <a:spcPct val="0"/>
              </a:spcAft>
              <a:buClr>
                <a:srgbClr val="000000"/>
              </a:buClr>
              <a:buSzPct val="100000"/>
              <a:buFont typeface="Times New Roman" pitchFamily="16" charset="0"/>
              <a:buNone/>
            </a:pPr>
            <a:r>
              <a:rPr lang="en-GB"/>
              <a:t>Vinod Kristem,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defTabSz="449263" eaLnBrk="0" fontAlgn="base" hangingPunct="0">
              <a:spcBef>
                <a:spcPct val="0"/>
              </a:spcBef>
              <a:spcAft>
                <a:spcPct val="0"/>
              </a:spcAft>
              <a:buClr>
                <a:srgbClr val="000000"/>
              </a:buClr>
              <a:buSzPct val="100000"/>
              <a:buFont typeface="Times New Roman" pitchFamily="16" charset="0"/>
              <a:buNone/>
            </a:pPr>
            <a:r>
              <a:rPr lang="en-GB"/>
              <a:t>Slide </a:t>
            </a:r>
            <a:fld id="{D09C756B-EB39-4236-ADBB-73052B179AE4}" type="slidenum">
              <a:rPr lang="en-GB"/>
              <a:pPr defTabSz="449263" eaLnBrk="0" fontAlgn="base" hangingPunct="0">
                <a:spcBef>
                  <a:spcPct val="0"/>
                </a:spcBef>
                <a:spcAft>
                  <a:spcPct val="0"/>
                </a:spcAft>
                <a:buClr>
                  <a:srgbClr val="000000"/>
                </a:buClr>
                <a:buSzPct val="100000"/>
                <a:buFont typeface="Times New Roman" pitchFamily="16" charset="0"/>
                <a:buNone/>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defTabSz="449263" eaLnBrk="0" fontAlgn="base" hangingPunct="0">
              <a:spcBef>
                <a:spcPct val="0"/>
              </a:spcBef>
              <a:spcAft>
                <a:spcPct val="0"/>
              </a:spcAft>
              <a:buClr>
                <a:srgbClr val="000000"/>
              </a:buClr>
              <a:buSzPct val="100000"/>
              <a:buFont typeface="Times New Roman" pitchFamily="16" charset="0"/>
              <a:buNone/>
            </a:pPr>
            <a:endParaRPr lang="en-GB" sz="2400">
              <a:solidFill>
                <a:srgbClr val="FFFFFF"/>
              </a:solidFill>
            </a:endParaRPr>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defTabSz="449263"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defTabSz="449263" eaLnBrk="0" fontAlgn="base" hangingPunct="0">
              <a:spcBef>
                <a:spcPct val="0"/>
              </a:spcBef>
              <a:spcAft>
                <a:spcPct val="0"/>
              </a:spcAft>
              <a:buClr>
                <a:srgbClr val="000000"/>
              </a:buClr>
              <a:buSzPct val="100000"/>
              <a:buFont typeface="Times New Roman" pitchFamily="16" charset="0"/>
              <a:buNone/>
            </a:pPr>
            <a:endParaRPr lang="en-GB" sz="2400">
              <a:solidFill>
                <a:srgbClr val="FFFFFF"/>
              </a:solidFill>
            </a:endParaRPr>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algn="r" defTabSz="449263"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b="1" dirty="0">
                <a:solidFill>
                  <a:srgbClr val="000000"/>
                </a:solidFill>
                <a:cs typeface="Arial Unicode MS" charset="0"/>
              </a:rPr>
              <a:t>doc.: IEEE </a:t>
            </a:r>
            <a:r>
              <a:rPr lang="en-GB" b="1" dirty="0" smtClean="0">
                <a:solidFill>
                  <a:srgbClr val="000000"/>
                </a:solidFill>
                <a:cs typeface="Arial Unicode MS" charset="0"/>
              </a:rPr>
              <a:t>802.11-19/1838r0</a:t>
            </a:r>
            <a:endParaRPr lang="en-GB" b="1" dirty="0">
              <a:solidFill>
                <a:srgbClr val="000000"/>
              </a:solidFill>
              <a:cs typeface="Arial Unicode MS" charset="0"/>
            </a:endParaRPr>
          </a:p>
        </p:txBody>
      </p:sp>
      <p:sp>
        <p:nvSpPr>
          <p:cNvPr id="13" name="Rectangle 3"/>
          <p:cNvSpPr>
            <a:spLocks noGrp="1" noChangeArrowheads="1"/>
          </p:cNvSpPr>
          <p:nvPr>
            <p:ph type="dt" idx="2"/>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pPr defTabSz="449263" eaLnBrk="0" fontAlgn="base" hangingPunct="0">
              <a:spcBef>
                <a:spcPct val="0"/>
              </a:spcBef>
              <a:spcAft>
                <a:spcPct val="0"/>
              </a:spcAft>
              <a:buClr>
                <a:srgbClr val="000000"/>
              </a:buClr>
              <a:buSzPct val="100000"/>
              <a:buFont typeface="Times New Roman" pitchFamily="16" charset="0"/>
              <a:buNone/>
            </a:pPr>
            <a:r>
              <a:rPr lang="en-US" dirty="0"/>
              <a:t>November 2019</a:t>
            </a:r>
            <a:endParaRPr lang="en-GB" dirty="0"/>
          </a:p>
        </p:txBody>
      </p:sp>
    </p:spTree>
    <p:extLst>
      <p:ext uri="{BB962C8B-B14F-4D97-AF65-F5344CB8AC3E}">
        <p14:creationId xmlns:p14="http://schemas.microsoft.com/office/powerpoint/2010/main" val="42598401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jpg"/><Relationship Id="rId1" Type="http://schemas.openxmlformats.org/officeDocument/2006/relationships/slideLayout" Target="../slideLayouts/slideLayout2.xml"/><Relationship Id="rId4" Type="http://schemas.openxmlformats.org/officeDocument/2006/relationships/image" Target="../media/image16.jp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2.xml"/><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998662" y="838200"/>
            <a:ext cx="8194676" cy="1435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Studies on </a:t>
            </a:r>
            <a:r>
              <a:rPr lang="en-US" sz="2800" dirty="0" smtClean="0"/>
              <a:t>False Detection </a:t>
            </a:r>
            <a:r>
              <a:rPr lang="en-US" sz="2800" dirty="0"/>
              <a:t>of WUR PPDU as L-STF</a:t>
            </a:r>
            <a:endParaRPr lang="en-GB" sz="2800" dirty="0"/>
          </a:p>
        </p:txBody>
      </p:sp>
      <p:sp>
        <p:nvSpPr>
          <p:cNvPr id="3074" name="Rectangle 2"/>
          <p:cNvSpPr>
            <a:spLocks noGrp="1" noChangeArrowheads="1"/>
          </p:cNvSpPr>
          <p:nvPr>
            <p:ph type="body" idx="1"/>
          </p:nvPr>
        </p:nvSpPr>
        <p:spPr>
          <a:xfrm>
            <a:off x="2151062" y="229235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2019-11-7</a:t>
            </a:r>
            <a:endParaRPr lang="en-GB" sz="2000" b="0" dirty="0"/>
          </a:p>
        </p:txBody>
      </p:sp>
      <p:sp>
        <p:nvSpPr>
          <p:cNvPr id="3076" name="Rectangle 4"/>
          <p:cNvSpPr>
            <a:spLocks noChangeArrowheads="1"/>
          </p:cNvSpPr>
          <p:nvPr/>
        </p:nvSpPr>
        <p:spPr bwMode="auto">
          <a:xfrm>
            <a:off x="2629694" y="2715263"/>
            <a:ext cx="1447800" cy="381000"/>
          </a:xfrm>
          <a:prstGeom prst="rect">
            <a:avLst/>
          </a:prstGeom>
          <a:noFill/>
          <a:ln w="9525">
            <a:noFill/>
            <a:round/>
            <a:headEnd/>
            <a:tailEnd/>
          </a:ln>
          <a:effectLst/>
        </p:spPr>
        <p:txBody>
          <a:bodyPr lIns="92160" tIns="46080" rIns="92160" bIns="46080"/>
          <a:lstStyle/>
          <a:p>
            <a:pPr defTabSz="449263" eaLnBrk="0" fontAlgn="base" hangingPunct="0">
              <a:spcBef>
                <a:spcPts val="500"/>
              </a:spcBef>
              <a:spcAft>
                <a:spcPct val="0"/>
              </a:spcAft>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9" name="Rectangle 3"/>
          <p:cNvSpPr>
            <a:spLocks noGrp="1" noChangeArrowheads="1"/>
          </p:cNvSpPr>
          <p:nvPr>
            <p:ph type="dt" idx="4294967295"/>
          </p:nvPr>
        </p:nvSpPr>
        <p:spPr bwMode="auto">
          <a:xfrm>
            <a:off x="914400" y="295852"/>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
        <p:nvSpPr>
          <p:cNvPr id="10" name="Footer Placeholder 5"/>
          <p:cNvSpPr>
            <a:spLocks noGrp="1"/>
          </p:cNvSpPr>
          <p:nvPr>
            <p:ph type="ftr" idx="16"/>
          </p:nvPr>
        </p:nvSpPr>
        <p:spPr>
          <a:xfrm>
            <a:off x="7143757" y="6475414"/>
            <a:ext cx="4246027" cy="180975"/>
          </a:xfrm>
        </p:spPr>
        <p:txBody>
          <a:bodyPr/>
          <a:lstStyle/>
          <a:p>
            <a:r>
              <a:rPr lang="en-GB" dirty="0"/>
              <a:t>Vinod Kristem, Intel Corporation</a:t>
            </a:r>
          </a:p>
        </p:txBody>
      </p:sp>
      <p:graphicFrame>
        <p:nvGraphicFramePr>
          <p:cNvPr id="11" name="Object 3"/>
          <p:cNvGraphicFramePr>
            <a:graphicFrameLocks noChangeAspect="1"/>
          </p:cNvGraphicFramePr>
          <p:nvPr>
            <p:extLst>
              <p:ext uri="{D42A27DB-BD31-4B8C-83A1-F6EECF244321}">
                <p14:modId xmlns:p14="http://schemas.microsoft.com/office/powerpoint/2010/main" val="2916529803"/>
              </p:ext>
            </p:extLst>
          </p:nvPr>
        </p:nvGraphicFramePr>
        <p:xfrm>
          <a:off x="2629694" y="3161854"/>
          <a:ext cx="6932612" cy="2517775"/>
        </p:xfrm>
        <a:graphic>
          <a:graphicData uri="http://schemas.openxmlformats.org/presentationml/2006/ole">
            <mc:AlternateContent xmlns:mc="http://schemas.openxmlformats.org/markup-compatibility/2006">
              <mc:Choice xmlns:v="urn:schemas-microsoft-com:vml" Requires="v">
                <p:oleObj spid="_x0000_s2209" name="Document" r:id="rId4" imgW="8290118" imgH="3013898" progId="Word.Document.8">
                  <p:embed/>
                </p:oleObj>
              </mc:Choice>
              <mc:Fallback>
                <p:oleObj name="Document" r:id="rId4" imgW="8290118" imgH="3013898" progId="Word.Document.8">
                  <p:embed/>
                  <p:pic>
                    <p:nvPicPr>
                      <p:cNvPr id="0" name=""/>
                      <p:cNvPicPr>
                        <a:picLocks noChangeAspect="1" noChangeArrowheads="1"/>
                      </p:cNvPicPr>
                      <p:nvPr/>
                    </p:nvPicPr>
                    <p:blipFill>
                      <a:blip r:embed="rId5"/>
                      <a:srcRect/>
                      <a:stretch>
                        <a:fillRect/>
                      </a:stretch>
                    </p:blipFill>
                    <p:spPr bwMode="auto">
                      <a:xfrm>
                        <a:off x="2629694" y="3161854"/>
                        <a:ext cx="6932612" cy="25177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extLst>
      <p:ext uri="{BB962C8B-B14F-4D97-AF65-F5344CB8AC3E}">
        <p14:creationId xmlns:p14="http://schemas.microsoft.com/office/powerpoint/2010/main" val="604353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201" y="469900"/>
            <a:ext cx="11154100" cy="1065213"/>
          </a:xfrm>
        </p:spPr>
        <p:txBody>
          <a:bodyPr/>
          <a:lstStyle/>
          <a:p>
            <a:r>
              <a:rPr lang="en-US" dirty="0"/>
              <a:t>Cross-correlation in AWGN with multiple Tx antennas (HDR)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Date Placeholder 4"/>
          <p:cNvSpPr>
            <a:spLocks noGrp="1"/>
          </p:cNvSpPr>
          <p:nvPr>
            <p:ph type="dt" idx="15"/>
          </p:nvPr>
        </p:nvSpPr>
        <p:spPr/>
        <p:txBody>
          <a:bodyPr/>
          <a:lstStyle/>
          <a:p>
            <a:r>
              <a:rPr lang="en-US" dirty="0"/>
              <a:t>November 2019</a:t>
            </a:r>
            <a:endParaRPr lang="en-GB" dirty="0"/>
          </a:p>
        </p:txBody>
      </p:sp>
      <p:sp>
        <p:nvSpPr>
          <p:cNvPr id="6" name="Footer Placeholder 5"/>
          <p:cNvSpPr>
            <a:spLocks noGrp="1"/>
          </p:cNvSpPr>
          <p:nvPr>
            <p:ph type="ftr" idx="16"/>
          </p:nvPr>
        </p:nvSpPr>
        <p:spPr/>
        <p:txBody>
          <a:bodyPr/>
          <a:lstStyle/>
          <a:p>
            <a:r>
              <a:rPr lang="en-GB"/>
              <a:t>Vinod Kristem, Intel Corporation</a:t>
            </a:r>
            <a:endParaRPr lang="en-GB" dirty="0"/>
          </a:p>
        </p:txBody>
      </p:sp>
      <p:sp>
        <p:nvSpPr>
          <p:cNvPr id="8" name="TextBox 7"/>
          <p:cNvSpPr txBox="1"/>
          <p:nvPr/>
        </p:nvSpPr>
        <p:spPr>
          <a:xfrm>
            <a:off x="29029" y="4692042"/>
            <a:ext cx="11886452" cy="1692771"/>
          </a:xfrm>
          <a:prstGeom prst="rect">
            <a:avLst/>
          </a:prstGeom>
          <a:noFill/>
        </p:spPr>
        <p:txBody>
          <a:bodyPr wrap="square" rtlCol="0">
            <a:spAutoFit/>
          </a:bodyPr>
          <a:lstStyle/>
          <a:p>
            <a:pPr marL="285750" indent="-285750">
              <a:buFont typeface="Arial" panose="020B0604020202020204" pitchFamily="34" charset="0"/>
              <a:buChar char="•"/>
            </a:pPr>
            <a:r>
              <a:rPr lang="en-US" b="1" dirty="0"/>
              <a:t>Cross-correlation can be different for the signal transmitted from different antennas/RF chains, due to per-antenna CSD</a:t>
            </a:r>
          </a:p>
          <a:p>
            <a:pPr marL="742950" lvl="1" indent="-285750">
              <a:buFont typeface="Arial" panose="020B0604020202020204" pitchFamily="34" charset="0"/>
              <a:buChar char="•"/>
            </a:pPr>
            <a:r>
              <a:rPr lang="en-US" sz="1600" dirty="0"/>
              <a:t>Since we are interested in worst case scenario, for each realization, we picked the max of cross-correlation across different antennas</a:t>
            </a:r>
          </a:p>
          <a:p>
            <a:pPr marL="742950" lvl="1" indent="-285750">
              <a:buFont typeface="Arial" panose="020B0604020202020204" pitchFamily="34" charset="0"/>
              <a:buChar char="•"/>
            </a:pPr>
            <a:r>
              <a:rPr lang="en-US" sz="1600" dirty="0"/>
              <a:t>Receiver gets the combined signal from the Tx antennas. The geometrical LOS angle is modeled randomly across realizations.</a:t>
            </a:r>
          </a:p>
          <a:p>
            <a:pPr marL="285750" indent="-285750">
              <a:buFont typeface="Arial" panose="020B0604020202020204" pitchFamily="34" charset="0"/>
              <a:buChar char="•"/>
            </a:pPr>
            <a:r>
              <a:rPr lang="en-US" b="1" dirty="0"/>
              <a:t>The cross-correlation with different examples is lower than L-STF</a:t>
            </a:r>
          </a:p>
          <a:p>
            <a:pPr marL="285750" indent="-285750">
              <a:buFont typeface="Arial" panose="020B0604020202020204" pitchFamily="34" charset="0"/>
              <a:buChar char="•"/>
            </a:pPr>
            <a:r>
              <a:rPr lang="en-US" b="1" dirty="0"/>
              <a:t>All 3 examples exceed cross-correlation of 0.4. They are below 0.7</a:t>
            </a:r>
          </a:p>
        </p:txBody>
      </p:sp>
      <p:sp>
        <p:nvSpPr>
          <p:cNvPr id="16" name="TextBox 15">
            <a:extLst>
              <a:ext uri="{FF2B5EF4-FFF2-40B4-BE49-F238E27FC236}">
                <a16:creationId xmlns:a16="http://schemas.microsoft.com/office/drawing/2014/main" xmlns="" id="{E566FFB1-A900-4E4C-87A6-D8D3B69CD054}"/>
              </a:ext>
            </a:extLst>
          </p:cNvPr>
          <p:cNvSpPr txBox="1"/>
          <p:nvPr/>
        </p:nvSpPr>
        <p:spPr>
          <a:xfrm>
            <a:off x="10177071" y="2999271"/>
            <a:ext cx="3261674" cy="553998"/>
          </a:xfrm>
          <a:prstGeom prst="rect">
            <a:avLst/>
          </a:prstGeom>
          <a:noFill/>
        </p:spPr>
        <p:txBody>
          <a:bodyPr wrap="square" rtlCol="0">
            <a:spAutoFit/>
          </a:bodyPr>
          <a:lstStyle/>
          <a:p>
            <a:r>
              <a:rPr lang="en-US" sz="1000" b="1" u="sng" dirty="0"/>
              <a:t>Legend</a:t>
            </a:r>
          </a:p>
          <a:p>
            <a:pPr marL="285750" indent="-285750">
              <a:buFont typeface="Arial" panose="020B0604020202020204" pitchFamily="34" charset="0"/>
              <a:buChar char="•"/>
            </a:pPr>
            <a:r>
              <a:rPr lang="en-US" sz="1000" dirty="0"/>
              <a:t>Dashed – Baseband Tx signal </a:t>
            </a:r>
          </a:p>
          <a:p>
            <a:pPr marL="285750" indent="-285750">
              <a:buFont typeface="Arial" panose="020B0604020202020204" pitchFamily="34" charset="0"/>
              <a:buChar char="•"/>
            </a:pPr>
            <a:r>
              <a:rPr lang="en-US" sz="1000" dirty="0"/>
              <a:t>Solid – Baseband Rx signal </a:t>
            </a:r>
          </a:p>
        </p:txBody>
      </p:sp>
      <p:pic>
        <p:nvPicPr>
          <p:cNvPr id="10" name="Content Placeholder 9">
            <a:extLst>
              <a:ext uri="{FF2B5EF4-FFF2-40B4-BE49-F238E27FC236}">
                <a16:creationId xmlns:a16="http://schemas.microsoft.com/office/drawing/2014/main" xmlns="" id="{D33D4F91-F8E3-45EA-B8D6-B4A1D4DEBA4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180684"/>
            <a:ext cx="3968685" cy="3420758"/>
          </a:xfrm>
        </p:spPr>
      </p:pic>
      <p:pic>
        <p:nvPicPr>
          <p:cNvPr id="14" name="Picture 13">
            <a:extLst>
              <a:ext uri="{FF2B5EF4-FFF2-40B4-BE49-F238E27FC236}">
                <a16:creationId xmlns:a16="http://schemas.microsoft.com/office/drawing/2014/main" xmlns="" id="{9283DE09-54DD-43FD-9913-F43C2A263D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60807" y="1218498"/>
            <a:ext cx="3968686" cy="3420758"/>
          </a:xfrm>
          <a:prstGeom prst="rect">
            <a:avLst/>
          </a:prstGeom>
        </p:spPr>
      </p:pic>
      <p:pic>
        <p:nvPicPr>
          <p:cNvPr id="18" name="Picture 17">
            <a:extLst>
              <a:ext uri="{FF2B5EF4-FFF2-40B4-BE49-F238E27FC236}">
                <a16:creationId xmlns:a16="http://schemas.microsoft.com/office/drawing/2014/main" xmlns="" id="{5349F015-F181-43EA-9DE6-3BAB091F532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43203" y="1292974"/>
            <a:ext cx="3786310" cy="3332228"/>
          </a:xfrm>
          <a:prstGeom prst="rect">
            <a:avLst/>
          </a:prstGeom>
        </p:spPr>
      </p:pic>
    </p:spTree>
    <p:extLst>
      <p:ext uri="{BB962C8B-B14F-4D97-AF65-F5344CB8AC3E}">
        <p14:creationId xmlns:p14="http://schemas.microsoft.com/office/powerpoint/2010/main" val="3458923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9511"/>
          </a:xfrm>
        </p:spPr>
        <p:txBody>
          <a:bodyPr/>
          <a:lstStyle/>
          <a:p>
            <a:r>
              <a:rPr lang="en-US" dirty="0"/>
              <a:t>Observation</a:t>
            </a:r>
          </a:p>
        </p:txBody>
      </p:sp>
      <p:sp>
        <p:nvSpPr>
          <p:cNvPr id="3" name="Content Placeholder 2"/>
          <p:cNvSpPr>
            <a:spLocks noGrp="1"/>
          </p:cNvSpPr>
          <p:nvPr>
            <p:ph idx="1"/>
          </p:nvPr>
        </p:nvSpPr>
        <p:spPr>
          <a:xfrm>
            <a:off x="836022" y="1487260"/>
            <a:ext cx="10755085" cy="5169129"/>
          </a:xfrm>
        </p:spPr>
        <p:txBody>
          <a:bodyPr/>
          <a:lstStyle/>
          <a:p>
            <a:pPr>
              <a:buFont typeface="Arial" panose="020B0604020202020204" pitchFamily="34" charset="0"/>
              <a:buChar char="•"/>
            </a:pPr>
            <a:r>
              <a:rPr lang="en-US" sz="1600" dirty="0"/>
              <a:t>It seems to be a corner case for a legacy STA to start receiving a WUR PPDU from the WUR-Sync/WUR-Data field</a:t>
            </a:r>
          </a:p>
          <a:p>
            <a:pPr>
              <a:buFont typeface="Arial" panose="020B0604020202020204" pitchFamily="34" charset="0"/>
              <a:buChar char="•"/>
            </a:pPr>
            <a:r>
              <a:rPr lang="en-US" sz="1600" dirty="0"/>
              <a:t>When a WUR PPDU is received at high SNR (i.e. 20 dB), all three on-waveform examples in the </a:t>
            </a:r>
            <a:r>
              <a:rPr lang="en-US" sz="1600" dirty="0" smtClean="0"/>
              <a:t>spec D4.0 </a:t>
            </a:r>
            <a:r>
              <a:rPr lang="en-US" sz="1600" dirty="0"/>
              <a:t>showed much lower correlation values compared to the L-STF (see slide </a:t>
            </a:r>
            <a:r>
              <a:rPr lang="en-US" sz="1600" dirty="0" smtClean="0"/>
              <a:t>4)</a:t>
            </a:r>
            <a:endParaRPr lang="en-US" sz="1600" dirty="0"/>
          </a:p>
          <a:p>
            <a:pPr lvl="1">
              <a:buFont typeface="Arial" panose="020B0604020202020204" pitchFamily="34" charset="0"/>
              <a:buChar char="•"/>
            </a:pPr>
            <a:r>
              <a:rPr lang="en-US" sz="1400" dirty="0"/>
              <a:t>It is a correct behavior for a legacy STA to defer it’s transmission when a high-power WUR PPDU is detected because</a:t>
            </a:r>
          </a:p>
          <a:p>
            <a:pPr lvl="2">
              <a:buFont typeface="Arial" panose="020B0604020202020204" pitchFamily="34" charset="0"/>
              <a:buChar char="•"/>
            </a:pPr>
            <a:r>
              <a:rPr lang="en-US" sz="1200" dirty="0"/>
              <a:t>Transmitting on top of the strong WUR PPDU may cause collision</a:t>
            </a:r>
          </a:p>
          <a:p>
            <a:pPr lvl="2">
              <a:buFont typeface="Arial" panose="020B0604020202020204" pitchFamily="34" charset="0"/>
              <a:buChar char="•"/>
            </a:pPr>
            <a:r>
              <a:rPr lang="en-US" sz="1200" dirty="0"/>
              <a:t>Trying to receive another packet while the WUR PPDU is on the medium has little chance to succeed since the interference due to the WUR PPDU is already strong</a:t>
            </a:r>
          </a:p>
          <a:p>
            <a:pPr lvl="2">
              <a:buFont typeface="Arial" panose="020B0604020202020204" pitchFamily="34" charset="0"/>
              <a:buChar char="•"/>
            </a:pPr>
            <a:r>
              <a:rPr lang="en-US" sz="1200" dirty="0"/>
              <a:t>Even if another packet has much higher power than the WUR PPDU, this means the WUR PPDU transmitter, the legacy STA, and the STA that intends to transmit a PPDU to the legacy STA are all close to each other and therefore, there is high chance that the STA that intends to transmit to the legacy STA hears the WUR PPDU transmission and defers its transmission.</a:t>
            </a:r>
          </a:p>
          <a:p>
            <a:pPr>
              <a:buFont typeface="Arial" panose="020B0604020202020204" pitchFamily="34" charset="0"/>
              <a:buChar char="•"/>
            </a:pPr>
            <a:r>
              <a:rPr lang="en-US" sz="1600" dirty="0"/>
              <a:t>Our simulation shows that Example 4’s correlation output at the </a:t>
            </a:r>
            <a:r>
              <a:rPr lang="en-US" sz="1600" dirty="0" err="1"/>
              <a:t>Tx</a:t>
            </a:r>
            <a:r>
              <a:rPr lang="en-US" sz="1600" dirty="0"/>
              <a:t> side (no noise, no channel) exceeds the correlation threshold 0.4 defined in </a:t>
            </a:r>
            <a:r>
              <a:rPr lang="en-US" sz="1600" dirty="0" smtClean="0"/>
              <a:t>D4.0 (see Slide 14 in the backup)</a:t>
            </a:r>
            <a:endParaRPr lang="en-US" sz="1600" dirty="0"/>
          </a:p>
          <a:p>
            <a:pPr>
              <a:buFont typeface="Arial" panose="020B0604020202020204" pitchFamily="34" charset="0"/>
              <a:buChar char="•"/>
            </a:pPr>
            <a:r>
              <a:rPr lang="en-US" sz="1600" dirty="0" smtClean="0"/>
              <a:t>When </a:t>
            </a:r>
            <a:r>
              <a:rPr lang="en-US" sz="1600" dirty="0"/>
              <a:t>a WUR PPDU is received at low SNR (i.e. 0 dB), all three on-waveform examples in the spec showed low correlation outputs and was comparable to Example 4 [11-19/1120] on-waveform (ranging from 0.5 to 0.53 at 90%tile in slide 5)</a:t>
            </a:r>
          </a:p>
          <a:p>
            <a:pPr>
              <a:buFont typeface="Arial" panose="020B0604020202020204" pitchFamily="34" charset="0"/>
              <a:buChar char="•"/>
            </a:pPr>
            <a:r>
              <a:rPr lang="en-US" sz="1600" dirty="0"/>
              <a:t>When a WUR PPDU is received over Channel D, an on-waveform that showed low correlation value in AWGN showed wide variation of the correlation outputs (0.45 to 0.75) </a:t>
            </a:r>
            <a:r>
              <a:rPr lang="en-US" sz="1600" dirty="0">
                <a:solidFill>
                  <a:srgbClr val="FF0000"/>
                </a:solidFill>
              </a:rPr>
              <a:t>above 0.4</a:t>
            </a:r>
          </a:p>
          <a:p>
            <a:pPr>
              <a:buFont typeface="Arial" panose="020B0604020202020204" pitchFamily="34" charset="0"/>
              <a:buChar char="•"/>
            </a:pPr>
            <a:r>
              <a:rPr lang="en-US" sz="1600" dirty="0"/>
              <a:t>When a WUR PPDU is transmitted using multiple antennas, the correlation output increases and </a:t>
            </a:r>
            <a:r>
              <a:rPr lang="en-US" sz="1600" dirty="0">
                <a:solidFill>
                  <a:srgbClr val="FF0000"/>
                </a:solidFill>
              </a:rPr>
              <a:t>exceeds 0.4 </a:t>
            </a:r>
            <a:r>
              <a:rPr lang="en-US" sz="1600" dirty="0"/>
              <a:t>(Slides 9 and 10)</a:t>
            </a:r>
          </a:p>
          <a:p>
            <a:pPr lvl="2">
              <a:buFont typeface="Arial" panose="020B0604020202020204" pitchFamily="34" charset="0"/>
              <a:buChar char="•"/>
            </a:pPr>
            <a:endParaRPr lang="en-US" sz="11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Date Placeholder 4"/>
          <p:cNvSpPr>
            <a:spLocks noGrp="1"/>
          </p:cNvSpPr>
          <p:nvPr>
            <p:ph type="dt" idx="15"/>
          </p:nvPr>
        </p:nvSpPr>
        <p:spPr/>
        <p:txBody>
          <a:bodyPr/>
          <a:lstStyle/>
          <a:p>
            <a:r>
              <a:rPr lang="en-US" dirty="0"/>
              <a:t>November 2019</a:t>
            </a:r>
            <a:endParaRPr lang="en-GB" dirty="0"/>
          </a:p>
        </p:txBody>
      </p:sp>
      <p:sp>
        <p:nvSpPr>
          <p:cNvPr id="6" name="Footer Placeholder 5"/>
          <p:cNvSpPr>
            <a:spLocks noGrp="1"/>
          </p:cNvSpPr>
          <p:nvPr>
            <p:ph type="ftr" idx="16"/>
          </p:nvPr>
        </p:nvSpPr>
        <p:spPr/>
        <p:txBody>
          <a:bodyPr/>
          <a:lstStyle/>
          <a:p>
            <a:r>
              <a:rPr lang="en-GB"/>
              <a:t>Vinod Kristem, Intel Corporation</a:t>
            </a:r>
            <a:endParaRPr lang="en-GB" dirty="0"/>
          </a:p>
        </p:txBody>
      </p:sp>
    </p:spTree>
    <p:extLst>
      <p:ext uri="{BB962C8B-B14F-4D97-AF65-F5344CB8AC3E}">
        <p14:creationId xmlns:p14="http://schemas.microsoft.com/office/powerpoint/2010/main" val="1999679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A legacy STA detecting and deferring to a WUR PPDU received at a high SNR is a correct behavior</a:t>
            </a:r>
          </a:p>
          <a:p>
            <a:pPr>
              <a:buFont typeface="Arial" panose="020B0604020202020204" pitchFamily="34" charset="0"/>
              <a:buChar char="•"/>
            </a:pPr>
            <a:r>
              <a:rPr lang="en-US" sz="2000" dirty="0"/>
              <a:t>When a WUR PPDU is </a:t>
            </a:r>
            <a:r>
              <a:rPr lang="en-US" sz="2000" dirty="0" smtClean="0"/>
              <a:t>received </a:t>
            </a:r>
            <a:r>
              <a:rPr lang="en-US" sz="2000" dirty="0"/>
              <a:t>at low SNR, the correlation output at a legacy STA is already low for all three examples in 802.11ba D4.0</a:t>
            </a:r>
          </a:p>
          <a:p>
            <a:pPr>
              <a:buFont typeface="Arial" panose="020B0604020202020204" pitchFamily="34" charset="0"/>
              <a:buChar char="•"/>
            </a:pPr>
            <a:r>
              <a:rPr lang="en-US" sz="2000" dirty="0" smtClean="0"/>
              <a:t>T</a:t>
            </a:r>
            <a:r>
              <a:rPr lang="en-US" sz="2000" dirty="0" smtClean="0"/>
              <a:t>he correlation output </a:t>
            </a:r>
            <a:r>
              <a:rPr lang="en-US" sz="2000" dirty="0" smtClean="0"/>
              <a:t>at the receiver side </a:t>
            </a:r>
            <a:r>
              <a:rPr lang="en-US" sz="2000" dirty="0" smtClean="0"/>
              <a:t>exceeds the correlation threshold 0.4 defined in D4.0 when noise, multipath channel, and multiple antennas are taken into account</a:t>
            </a:r>
            <a:r>
              <a:rPr lang="en-US" sz="1600" dirty="0" smtClean="0"/>
              <a:t> </a:t>
            </a:r>
          </a:p>
          <a:p>
            <a:pPr>
              <a:buFont typeface="Arial" panose="020B0604020202020204" pitchFamily="34" charset="0"/>
              <a:buChar char="•"/>
            </a:pPr>
            <a:r>
              <a:rPr lang="en-US" sz="2000" dirty="0" smtClean="0"/>
              <a:t>The </a:t>
            </a:r>
            <a:r>
              <a:rPr lang="en-US" sz="2000" dirty="0"/>
              <a:t>correlation test threshold 0.4 in D4.0 </a:t>
            </a:r>
            <a:r>
              <a:rPr lang="en-US" sz="2000" dirty="0" smtClean="0"/>
              <a:t>is too low</a:t>
            </a:r>
            <a:endParaRPr lang="en-US" sz="2000" dirty="0"/>
          </a:p>
          <a:p>
            <a:pPr>
              <a:buFont typeface="Arial" panose="020B0604020202020204" pitchFamily="34" charset="0"/>
              <a:buChar char="•"/>
            </a:pPr>
            <a:r>
              <a:rPr lang="en-US" sz="2000" dirty="0" smtClean="0"/>
              <a:t>We recommend to </a:t>
            </a:r>
            <a:r>
              <a:rPr lang="en-US" sz="2000" dirty="0"/>
              <a:t>increase the correlation test threshold to</a:t>
            </a:r>
            <a:r>
              <a:rPr lang="en-US" sz="2000" u="sng" dirty="0"/>
              <a:t> </a:t>
            </a:r>
            <a:r>
              <a:rPr lang="en-US" sz="2000" u="sng" dirty="0" smtClean="0"/>
              <a:t>0.65</a:t>
            </a:r>
          </a:p>
          <a:p>
            <a:pPr lvl="1">
              <a:buFont typeface="Arial" panose="020B0604020202020204" pitchFamily="34" charset="0"/>
              <a:buChar char="•"/>
            </a:pPr>
            <a:r>
              <a:rPr lang="en-US" sz="1600" dirty="0" smtClean="0"/>
              <a:t>LDR: Example 3 and 4 meet the threshold 0.65 (Example 1 and 2 need to be replaced)</a:t>
            </a:r>
          </a:p>
          <a:p>
            <a:pPr lvl="1">
              <a:buFont typeface="Arial" panose="020B0604020202020204" pitchFamily="34" charset="0"/>
              <a:buChar char="•"/>
            </a:pPr>
            <a:r>
              <a:rPr lang="en-US" sz="1600" dirty="0" smtClean="0"/>
              <a:t>HDR: Example 1, 2, and 3 meet the threshold 0.65 (no changes needed)      </a:t>
            </a: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Date Placeholder 4"/>
          <p:cNvSpPr>
            <a:spLocks noGrp="1"/>
          </p:cNvSpPr>
          <p:nvPr>
            <p:ph type="dt" idx="15"/>
          </p:nvPr>
        </p:nvSpPr>
        <p:spPr/>
        <p:txBody>
          <a:bodyPr/>
          <a:lstStyle/>
          <a:p>
            <a:r>
              <a:rPr lang="en-US" dirty="0"/>
              <a:t>November 2019</a:t>
            </a:r>
            <a:endParaRPr lang="en-GB" dirty="0"/>
          </a:p>
        </p:txBody>
      </p:sp>
      <p:sp>
        <p:nvSpPr>
          <p:cNvPr id="6" name="Footer Placeholder 5"/>
          <p:cNvSpPr>
            <a:spLocks noGrp="1"/>
          </p:cNvSpPr>
          <p:nvPr>
            <p:ph type="ftr" idx="16"/>
          </p:nvPr>
        </p:nvSpPr>
        <p:spPr/>
        <p:txBody>
          <a:bodyPr/>
          <a:lstStyle/>
          <a:p>
            <a:r>
              <a:rPr lang="en-GB"/>
              <a:t>Vinod Kristem, Intel Corporation</a:t>
            </a:r>
            <a:endParaRPr lang="en-GB" dirty="0"/>
          </a:p>
        </p:txBody>
      </p:sp>
    </p:spTree>
    <p:extLst>
      <p:ext uri="{BB962C8B-B14F-4D97-AF65-F5344CB8AC3E}">
        <p14:creationId xmlns:p14="http://schemas.microsoft.com/office/powerpoint/2010/main" val="39112487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a:t>
            </a:r>
          </a:p>
        </p:txBody>
      </p:sp>
      <p:sp>
        <p:nvSpPr>
          <p:cNvPr id="3" name="Content Placeholder 2"/>
          <p:cNvSpPr>
            <a:spLocks noGrp="1"/>
          </p:cNvSpPr>
          <p:nvPr>
            <p:ph idx="1"/>
          </p:nvPr>
        </p:nvSpPr>
        <p:spPr/>
        <p:txBody>
          <a:bodyPr/>
          <a:lstStyle/>
          <a:p>
            <a:r>
              <a:rPr lang="en-US" dirty="0"/>
              <a:t>Do you agree to increase the correlation test threshold to </a:t>
            </a:r>
            <a:r>
              <a:rPr lang="en-US" dirty="0" smtClean="0"/>
              <a:t>0.65?</a:t>
            </a:r>
            <a:endParaRPr lang="en-US" dirty="0"/>
          </a:p>
          <a:p>
            <a:endParaRPr lang="en-US" dirty="0"/>
          </a:p>
          <a:p>
            <a:r>
              <a:rPr lang="en-US" dirty="0"/>
              <a:t>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Date Placeholder 4"/>
          <p:cNvSpPr>
            <a:spLocks noGrp="1"/>
          </p:cNvSpPr>
          <p:nvPr>
            <p:ph type="dt" idx="15"/>
          </p:nvPr>
        </p:nvSpPr>
        <p:spPr/>
        <p:txBody>
          <a:bodyPr/>
          <a:lstStyle/>
          <a:p>
            <a:r>
              <a:rPr lang="en-US" dirty="0"/>
              <a:t>November 2019</a:t>
            </a:r>
            <a:endParaRPr lang="en-GB" dirty="0"/>
          </a:p>
        </p:txBody>
      </p:sp>
      <p:sp>
        <p:nvSpPr>
          <p:cNvPr id="6" name="Footer Placeholder 5"/>
          <p:cNvSpPr>
            <a:spLocks noGrp="1"/>
          </p:cNvSpPr>
          <p:nvPr>
            <p:ph type="ftr" idx="16"/>
          </p:nvPr>
        </p:nvSpPr>
        <p:spPr/>
        <p:txBody>
          <a:bodyPr/>
          <a:lstStyle/>
          <a:p>
            <a:r>
              <a:rPr lang="en-GB"/>
              <a:t>Vinod Kristem, Intel Corporation</a:t>
            </a:r>
            <a:endParaRPr lang="en-GB" dirty="0"/>
          </a:p>
        </p:txBody>
      </p:sp>
    </p:spTree>
    <p:extLst>
      <p:ext uri="{BB962C8B-B14F-4D97-AF65-F5344CB8AC3E}">
        <p14:creationId xmlns:p14="http://schemas.microsoft.com/office/powerpoint/2010/main" val="7945471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2BF0AA-D232-4B45-BA14-214A4C87ED0B}"/>
              </a:ext>
            </a:extLst>
          </p:cNvPr>
          <p:cNvSpPr>
            <a:spLocks noGrp="1"/>
          </p:cNvSpPr>
          <p:nvPr>
            <p:ph type="title"/>
          </p:nvPr>
        </p:nvSpPr>
        <p:spPr>
          <a:xfrm>
            <a:off x="914401" y="469900"/>
            <a:ext cx="10361084" cy="1065213"/>
          </a:xfrm>
        </p:spPr>
        <p:txBody>
          <a:bodyPr/>
          <a:lstStyle/>
          <a:p>
            <a:r>
              <a:rPr lang="en-US" dirty="0"/>
              <a:t>Discussion on LDR Example 4 </a:t>
            </a:r>
          </a:p>
        </p:txBody>
      </p:sp>
      <p:pic>
        <p:nvPicPr>
          <p:cNvPr id="8" name="Content Placeholder 7">
            <a:extLst>
              <a:ext uri="{FF2B5EF4-FFF2-40B4-BE49-F238E27FC236}">
                <a16:creationId xmlns:a16="http://schemas.microsoft.com/office/drawing/2014/main" xmlns="" id="{C6FB4622-0196-4298-9BFB-DBBC1EDD74E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1901" y="1215423"/>
            <a:ext cx="5484284" cy="3658235"/>
          </a:xfrm>
        </p:spPr>
      </p:pic>
      <p:sp>
        <p:nvSpPr>
          <p:cNvPr id="4" name="Slide Number Placeholder 3">
            <a:extLst>
              <a:ext uri="{FF2B5EF4-FFF2-40B4-BE49-F238E27FC236}">
                <a16:creationId xmlns:a16="http://schemas.microsoft.com/office/drawing/2014/main" xmlns="" id="{95E9B56A-47BE-4E77-B575-436FB7B1839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Date Placeholder 4">
            <a:extLst>
              <a:ext uri="{FF2B5EF4-FFF2-40B4-BE49-F238E27FC236}">
                <a16:creationId xmlns:a16="http://schemas.microsoft.com/office/drawing/2014/main" xmlns="" id="{8F6B4702-AE8E-417C-81C9-3FAED66F154F}"/>
              </a:ext>
            </a:extLst>
          </p:cNvPr>
          <p:cNvSpPr>
            <a:spLocks noGrp="1"/>
          </p:cNvSpPr>
          <p:nvPr>
            <p:ph type="dt" idx="15"/>
          </p:nvPr>
        </p:nvSpPr>
        <p:spPr/>
        <p:txBody>
          <a:bodyPr/>
          <a:lstStyle/>
          <a:p>
            <a:r>
              <a:rPr lang="en-US" dirty="0"/>
              <a:t>November 2019</a:t>
            </a:r>
            <a:endParaRPr lang="en-GB" dirty="0"/>
          </a:p>
        </p:txBody>
      </p:sp>
      <p:sp>
        <p:nvSpPr>
          <p:cNvPr id="6" name="Footer Placeholder 5">
            <a:extLst>
              <a:ext uri="{FF2B5EF4-FFF2-40B4-BE49-F238E27FC236}">
                <a16:creationId xmlns:a16="http://schemas.microsoft.com/office/drawing/2014/main" xmlns="" id="{5C286E30-4B63-45F1-858E-51F38E9A5516}"/>
              </a:ext>
            </a:extLst>
          </p:cNvPr>
          <p:cNvSpPr>
            <a:spLocks noGrp="1"/>
          </p:cNvSpPr>
          <p:nvPr>
            <p:ph type="ftr" idx="16"/>
          </p:nvPr>
        </p:nvSpPr>
        <p:spPr/>
        <p:txBody>
          <a:bodyPr/>
          <a:lstStyle/>
          <a:p>
            <a:r>
              <a:rPr lang="en-GB"/>
              <a:t>Vinod Kristem, Intel Corporation</a:t>
            </a:r>
            <a:endParaRPr lang="en-GB" dirty="0"/>
          </a:p>
        </p:txBody>
      </p:sp>
      <p:pic>
        <p:nvPicPr>
          <p:cNvPr id="10" name="Picture 9">
            <a:extLst>
              <a:ext uri="{FF2B5EF4-FFF2-40B4-BE49-F238E27FC236}">
                <a16:creationId xmlns:a16="http://schemas.microsoft.com/office/drawing/2014/main" xmlns="" id="{7EE47DC6-560C-41BD-A57B-AE66FB3C1E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04421" y="1271507"/>
            <a:ext cx="5571064" cy="3716121"/>
          </a:xfrm>
          <a:prstGeom prst="rect">
            <a:avLst/>
          </a:prstGeom>
        </p:spPr>
      </p:pic>
      <p:sp>
        <p:nvSpPr>
          <p:cNvPr id="11" name="TextBox 10">
            <a:extLst>
              <a:ext uri="{FF2B5EF4-FFF2-40B4-BE49-F238E27FC236}">
                <a16:creationId xmlns:a16="http://schemas.microsoft.com/office/drawing/2014/main" xmlns="" id="{F08FF2D7-1211-4748-AF87-D4613C54C93B}"/>
              </a:ext>
            </a:extLst>
          </p:cNvPr>
          <p:cNvSpPr txBox="1"/>
          <p:nvPr/>
        </p:nvSpPr>
        <p:spPr>
          <a:xfrm>
            <a:off x="-106354" y="4773572"/>
            <a:ext cx="12983367" cy="1477328"/>
          </a:xfrm>
          <a:prstGeom prst="rect">
            <a:avLst/>
          </a:prstGeom>
          <a:noFill/>
        </p:spPr>
        <p:txBody>
          <a:bodyPr wrap="square" rtlCol="0">
            <a:spAutoFit/>
          </a:bodyPr>
          <a:lstStyle/>
          <a:p>
            <a:pPr marL="285750" indent="-285750">
              <a:buFont typeface="Arial" panose="020B0604020202020204" pitchFamily="34" charset="0"/>
              <a:buChar char="•"/>
            </a:pPr>
            <a:r>
              <a:rPr lang="en-US" b="1" dirty="0"/>
              <a:t>Figure shows example cross-correlation for the WUR-sync and WUR-Data portion of the packet, for transmit signal (1 Tx)</a:t>
            </a:r>
          </a:p>
          <a:p>
            <a:pPr marL="742950" lvl="1" indent="-285750">
              <a:buFont typeface="Arial" panose="020B0604020202020204" pitchFamily="34" charset="0"/>
              <a:buChar char="•"/>
            </a:pPr>
            <a:r>
              <a:rPr lang="en-US" b="1" dirty="0"/>
              <a:t>WUR-preamble (or 2us pulse) is the bottleneck in cross-correlation number</a:t>
            </a:r>
          </a:p>
          <a:p>
            <a:pPr marL="742950" lvl="1" indent="-285750">
              <a:buFont typeface="Arial" panose="020B0604020202020204" pitchFamily="34" charset="0"/>
              <a:buChar char="•"/>
            </a:pPr>
            <a:r>
              <a:rPr lang="en-US" b="1" dirty="0"/>
              <a:t>LDR Example 4 has cross-correlation of 0.28 when measured on WUR-Data portion, without applying symbol randomization</a:t>
            </a:r>
          </a:p>
          <a:p>
            <a:pPr marL="1200150" lvl="2" indent="-285750">
              <a:buFont typeface="Arial" panose="020B0604020202020204" pitchFamily="34" charset="0"/>
              <a:buChar char="•"/>
            </a:pPr>
            <a:r>
              <a:rPr lang="en-US" b="1" dirty="0"/>
              <a:t>The corresponding number increased to 0.43 with symbol randomization</a:t>
            </a:r>
          </a:p>
        </p:txBody>
      </p:sp>
    </p:spTree>
    <p:extLst>
      <p:ext uri="{BB962C8B-B14F-4D97-AF65-F5344CB8AC3E}">
        <p14:creationId xmlns:p14="http://schemas.microsoft.com/office/powerpoint/2010/main" val="413997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35000"/>
            <a:ext cx="10361084" cy="1065213"/>
          </a:xfrm>
        </p:spPr>
        <p:txBody>
          <a:bodyPr/>
          <a:lstStyle/>
          <a:p>
            <a:r>
              <a:rPr lang="en-US" dirty="0" smtClean="0"/>
              <a:t>Introduction</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29768" y="1854926"/>
                <a:ext cx="11548871" cy="4620488"/>
              </a:xfrm>
            </p:spPr>
            <p:txBody>
              <a:bodyPr/>
              <a:lstStyle/>
              <a:p>
                <a:pPr lvl="1">
                  <a:buFont typeface="Arial" panose="020B0604020202020204" pitchFamily="34" charset="0"/>
                  <a:buChar char="•"/>
                </a:pPr>
                <a:r>
                  <a:rPr lang="en-US" sz="1800" b="1" dirty="0" smtClean="0"/>
                  <a:t>Normalized Cross-correlation metric:</a:t>
                </a:r>
              </a:p>
              <a:p>
                <a:pPr lvl="2">
                  <a:buFont typeface="Arial" panose="020B0604020202020204" pitchFamily="34" charset="0"/>
                  <a:buChar char="•"/>
                </a:pPr>
                <a:r>
                  <a:rPr lang="en-US" sz="1600" dirty="0"/>
                  <a:t>Defined as the cross-correlation between the WUR-packet and a delayed version of it, normalized by the energy</a:t>
                </a:r>
              </a:p>
              <a:p>
                <a:pPr lvl="2">
                  <a:buFont typeface="Arial" panose="020B0604020202020204" pitchFamily="34" charset="0"/>
                  <a:buChar char="•"/>
                </a:pPr>
                <a:r>
                  <a:rPr lang="en-US" sz="1600" dirty="0"/>
                  <a:t>Let x[n] be 20 MHz WUR baseband signal comprising of WUR preamble and WUR Data</a:t>
                </a:r>
              </a:p>
              <a:p>
                <a:pPr marL="914400" lvl="2" indent="0"/>
                <a:r>
                  <a:rPr lang="en-US" sz="1600" dirty="0"/>
                  <a:t>			 </a:t>
                </a:r>
                <a:r>
                  <a:rPr lang="en-US" sz="1400" dirty="0"/>
                  <a:t>Metric 1: </a:t>
                </a:r>
                <a14:m>
                  <m:oMath xmlns:m="http://schemas.openxmlformats.org/officeDocument/2006/math">
                    <m:r>
                      <a:rPr lang="en-US" sz="1400" i="1">
                        <a:latin typeface="Cambria Math" panose="02040503050406030204" pitchFamily="18" charset="0"/>
                      </a:rPr>
                      <m:t>𝜂</m:t>
                    </m:r>
                    <m:r>
                      <a:rPr lang="en-US" sz="1400" i="1">
                        <a:latin typeface="Cambria Math" panose="02040503050406030204" pitchFamily="18" charset="0"/>
                      </a:rPr>
                      <m:t>(</m:t>
                    </m:r>
                    <m:r>
                      <a:rPr lang="en-US" sz="1400" i="1">
                        <a:latin typeface="Cambria Math" panose="02040503050406030204" pitchFamily="18" charset="0"/>
                      </a:rPr>
                      <m:t>𝐿</m:t>
                    </m:r>
                    <m:r>
                      <a:rPr lang="en-US" sz="1400" i="1">
                        <a:latin typeface="Cambria Math" panose="02040503050406030204" pitchFamily="18" charset="0"/>
                      </a:rPr>
                      <m:t>,</m:t>
                    </m:r>
                    <m:r>
                      <a:rPr lang="en-US" sz="1400" i="1">
                        <a:latin typeface="Cambria Math" panose="02040503050406030204" pitchFamily="18" charset="0"/>
                      </a:rPr>
                      <m:t>𝑁</m:t>
                    </m:r>
                    <m:r>
                      <a:rPr lang="en-US" sz="1400" i="1">
                        <a:latin typeface="Cambria Math" panose="02040503050406030204" pitchFamily="18" charset="0"/>
                      </a:rPr>
                      <m:t>)=</m:t>
                    </m:r>
                    <m:func>
                      <m:funcPr>
                        <m:ctrlPr>
                          <a:rPr lang="en-US" sz="1400" i="1">
                            <a:latin typeface="Cambria Math" panose="02040503050406030204" pitchFamily="18" charset="0"/>
                          </a:rPr>
                        </m:ctrlPr>
                      </m:funcPr>
                      <m:fName>
                        <m:limLow>
                          <m:limLowPr>
                            <m:ctrlPr>
                              <a:rPr lang="en-US" sz="1400" i="1">
                                <a:latin typeface="Cambria Math" panose="02040503050406030204" pitchFamily="18" charset="0"/>
                              </a:rPr>
                            </m:ctrlPr>
                          </m:limLowPr>
                          <m:e>
                            <m:r>
                              <m:rPr>
                                <m:sty m:val="p"/>
                              </m:rPr>
                              <a:rPr lang="en-US" sz="1400">
                                <a:latin typeface="Cambria Math" panose="02040503050406030204" pitchFamily="18" charset="0"/>
                              </a:rPr>
                              <m:t>max</m:t>
                            </m:r>
                          </m:e>
                          <m:lim>
                            <m:r>
                              <a:rPr lang="en-US" sz="1400" i="1">
                                <a:latin typeface="Cambria Math" panose="02040503050406030204" pitchFamily="18" charset="0"/>
                              </a:rPr>
                              <m:t>𝑛</m:t>
                            </m:r>
                          </m:lim>
                        </m:limLow>
                      </m:fName>
                      <m:e>
                        <m:f>
                          <m:fPr>
                            <m:ctrlPr>
                              <a:rPr lang="en-US" sz="1400" i="1">
                                <a:latin typeface="Cambria Math" panose="02040503050406030204" pitchFamily="18" charset="0"/>
                              </a:rPr>
                            </m:ctrlPr>
                          </m:fPr>
                          <m:num>
                            <m:r>
                              <a:rPr lang="en-US" sz="1400" b="0" i="1" smtClean="0">
                                <a:latin typeface="Cambria Math" panose="02040503050406030204" pitchFamily="18" charset="0"/>
                              </a:rPr>
                              <m:t>(1/</m:t>
                            </m:r>
                            <m:d>
                              <m:dPr>
                                <m:ctrlPr>
                                  <a:rPr lang="en-US" sz="1400" b="0" i="1" smtClean="0">
                                    <a:latin typeface="Cambria Math" panose="02040503050406030204" pitchFamily="18" charset="0"/>
                                  </a:rPr>
                                </m:ctrlPr>
                              </m:dPr>
                              <m:e>
                                <m:r>
                                  <a:rPr lang="en-US" sz="1400" b="0" i="1" smtClean="0">
                                    <a:latin typeface="Cambria Math" panose="02040503050406030204" pitchFamily="18" charset="0"/>
                                  </a:rPr>
                                  <m:t>𝑁</m:t>
                                </m:r>
                                <m:r>
                                  <a:rPr lang="en-US" sz="1400" b="0" i="1" smtClean="0">
                                    <a:latin typeface="Cambria Math" panose="02040503050406030204" pitchFamily="18" charset="0"/>
                                  </a:rPr>
                                  <m:t>−1</m:t>
                                </m:r>
                              </m:e>
                            </m:d>
                            <m:r>
                              <a:rPr lang="en-US" sz="1400" b="0" i="1" smtClean="0">
                                <a:latin typeface="Cambria Math" panose="02040503050406030204" pitchFamily="18" charset="0"/>
                              </a:rPr>
                              <m:t>)|</m:t>
                            </m:r>
                            <m:nary>
                              <m:naryPr>
                                <m:chr m:val="∑"/>
                                <m:ctrlPr>
                                  <a:rPr lang="en-US" sz="1400" i="1">
                                    <a:latin typeface="Cambria Math" panose="02040503050406030204" pitchFamily="18" charset="0"/>
                                  </a:rPr>
                                </m:ctrlPr>
                              </m:naryPr>
                              <m:sub>
                                <m:r>
                                  <m:rPr>
                                    <m:brk m:alnAt="23"/>
                                  </m:rPr>
                                  <a:rPr lang="en-US" sz="1400" i="1">
                                    <a:latin typeface="Cambria Math" panose="02040503050406030204" pitchFamily="18" charset="0"/>
                                  </a:rPr>
                                  <m:t>𝑘</m:t>
                                </m:r>
                                <m:r>
                                  <a:rPr lang="en-US" sz="1400" i="1">
                                    <a:latin typeface="Cambria Math" panose="02040503050406030204" pitchFamily="18" charset="0"/>
                                  </a:rPr>
                                  <m:t>=0</m:t>
                                </m:r>
                              </m:sub>
                              <m:sup>
                                <m:r>
                                  <a:rPr lang="en-US" sz="1400" b="0" i="1" smtClean="0">
                                    <a:latin typeface="Cambria Math" panose="02040503050406030204" pitchFamily="18" charset="0"/>
                                  </a:rPr>
                                  <m:t>(</m:t>
                                </m:r>
                                <m:r>
                                  <a:rPr lang="en-US" sz="1400" i="1">
                                    <a:latin typeface="Cambria Math" panose="02040503050406030204" pitchFamily="18" charset="0"/>
                                  </a:rPr>
                                  <m:t>𝑁</m:t>
                                </m:r>
                                <m:r>
                                  <a:rPr lang="en-US" sz="1400" b="0" i="1" smtClean="0">
                                    <a:latin typeface="Cambria Math" panose="02040503050406030204" pitchFamily="18" charset="0"/>
                                  </a:rPr>
                                  <m:t>−1)</m:t>
                                </m:r>
                                <m:r>
                                  <a:rPr lang="en-US" sz="1400" i="1">
                                    <a:latin typeface="Cambria Math" panose="02040503050406030204" pitchFamily="18" charset="0"/>
                                  </a:rPr>
                                  <m:t>𝑇</m:t>
                                </m:r>
                                <m:r>
                                  <a:rPr lang="en-US" sz="1400" i="1">
                                    <a:latin typeface="Cambria Math" panose="02040503050406030204" pitchFamily="18" charset="0"/>
                                  </a:rPr>
                                  <m:t>−1</m:t>
                                </m:r>
                              </m:sup>
                              <m:e>
                                <m:r>
                                  <a:rPr lang="en-US" sz="1400" i="1">
                                    <a:latin typeface="Cambria Math" panose="02040503050406030204" pitchFamily="18" charset="0"/>
                                  </a:rPr>
                                  <m:t>𝑥</m:t>
                                </m:r>
                                <m:d>
                                  <m:dPr>
                                    <m:begChr m:val="["/>
                                    <m:endChr m:val="]"/>
                                    <m:ctrlPr>
                                      <a:rPr lang="en-US" sz="1400" i="1">
                                        <a:latin typeface="Cambria Math" panose="02040503050406030204" pitchFamily="18" charset="0"/>
                                      </a:rPr>
                                    </m:ctrlPr>
                                  </m:dPr>
                                  <m:e>
                                    <m:r>
                                      <a:rPr lang="en-US" sz="1400" i="1">
                                        <a:latin typeface="Cambria Math" panose="02040503050406030204" pitchFamily="18" charset="0"/>
                                      </a:rPr>
                                      <m:t>𝑛</m:t>
                                    </m:r>
                                    <m:r>
                                      <a:rPr lang="en-US" sz="1400" i="1">
                                        <a:latin typeface="Cambria Math" panose="02040503050406030204" pitchFamily="18" charset="0"/>
                                      </a:rPr>
                                      <m:t>+</m:t>
                                    </m:r>
                                    <m:r>
                                      <a:rPr lang="en-US" sz="1400" i="1">
                                        <a:latin typeface="Cambria Math" panose="02040503050406030204" pitchFamily="18" charset="0"/>
                                      </a:rPr>
                                      <m:t>𝑘</m:t>
                                    </m:r>
                                  </m:e>
                                </m:d>
                                <m:sSup>
                                  <m:sSupPr>
                                    <m:ctrlPr>
                                      <a:rPr lang="en-US" sz="1400" i="1">
                                        <a:latin typeface="Cambria Math" panose="02040503050406030204" pitchFamily="18" charset="0"/>
                                      </a:rPr>
                                    </m:ctrlPr>
                                  </m:sSupPr>
                                  <m:e>
                                    <m:r>
                                      <a:rPr lang="en-US" sz="1400" i="1">
                                        <a:latin typeface="Cambria Math" panose="02040503050406030204" pitchFamily="18" charset="0"/>
                                      </a:rPr>
                                      <m:t>𝑥</m:t>
                                    </m:r>
                                  </m:e>
                                  <m:sup>
                                    <m:r>
                                      <a:rPr lang="en-US" sz="1400" i="1">
                                        <a:latin typeface="Cambria Math" panose="02040503050406030204" pitchFamily="18" charset="0"/>
                                      </a:rPr>
                                      <m:t>∗</m:t>
                                    </m:r>
                                  </m:sup>
                                </m:sSup>
                                <m:d>
                                  <m:dPr>
                                    <m:begChr m:val="["/>
                                    <m:endChr m:val="]"/>
                                    <m:ctrlPr>
                                      <a:rPr lang="en-US" sz="1400" i="1">
                                        <a:latin typeface="Cambria Math" panose="02040503050406030204" pitchFamily="18" charset="0"/>
                                      </a:rPr>
                                    </m:ctrlPr>
                                  </m:dPr>
                                  <m:e>
                                    <m:r>
                                      <a:rPr lang="en-US" sz="1400" i="1">
                                        <a:latin typeface="Cambria Math" panose="02040503050406030204" pitchFamily="18" charset="0"/>
                                      </a:rPr>
                                      <m:t>𝑛</m:t>
                                    </m:r>
                                    <m:r>
                                      <a:rPr lang="en-US" sz="1400" i="1">
                                        <a:latin typeface="Cambria Math" panose="02040503050406030204" pitchFamily="18" charset="0"/>
                                      </a:rPr>
                                      <m:t>+</m:t>
                                    </m:r>
                                    <m:r>
                                      <a:rPr lang="en-US" sz="1400" i="1">
                                        <a:latin typeface="Cambria Math" panose="02040503050406030204" pitchFamily="18" charset="0"/>
                                      </a:rPr>
                                      <m:t>𝐿𝑇</m:t>
                                    </m:r>
                                    <m:r>
                                      <a:rPr lang="en-US" sz="1400" i="1">
                                        <a:latin typeface="Cambria Math" panose="02040503050406030204" pitchFamily="18" charset="0"/>
                                      </a:rPr>
                                      <m:t>+</m:t>
                                    </m:r>
                                    <m:r>
                                      <a:rPr lang="en-US" sz="1400" i="1">
                                        <a:latin typeface="Cambria Math" panose="02040503050406030204" pitchFamily="18" charset="0"/>
                                      </a:rPr>
                                      <m:t>𝑘</m:t>
                                    </m:r>
                                  </m:e>
                                </m:d>
                              </m:e>
                            </m:nary>
                            <m:r>
                              <a:rPr lang="en-US" sz="1400" b="0" i="1" smtClean="0">
                                <a:latin typeface="Cambria Math" panose="02040503050406030204" pitchFamily="18" charset="0"/>
                              </a:rPr>
                              <m:t>|</m:t>
                            </m:r>
                          </m:num>
                          <m:den>
                            <m:r>
                              <a:rPr lang="en-US" sz="1400" b="0" i="1" smtClean="0">
                                <a:latin typeface="Cambria Math" panose="02040503050406030204" pitchFamily="18" charset="0"/>
                              </a:rPr>
                              <m:t>(1/</m:t>
                            </m:r>
                            <m:r>
                              <a:rPr lang="en-US" sz="1400" b="0" i="1" smtClean="0">
                                <a:latin typeface="Cambria Math" panose="02040503050406030204" pitchFamily="18" charset="0"/>
                              </a:rPr>
                              <m:t>𝑁</m:t>
                            </m:r>
                            <m:r>
                              <a:rPr lang="en-US" sz="1400" b="0" i="1" smtClean="0">
                                <a:latin typeface="Cambria Math" panose="02040503050406030204" pitchFamily="18" charset="0"/>
                              </a:rPr>
                              <m:t>)</m:t>
                            </m:r>
                            <m:nary>
                              <m:naryPr>
                                <m:chr m:val="∑"/>
                                <m:ctrlPr>
                                  <a:rPr lang="en-US" sz="1400" i="1">
                                    <a:latin typeface="Cambria Math" panose="02040503050406030204" pitchFamily="18" charset="0"/>
                                  </a:rPr>
                                </m:ctrlPr>
                              </m:naryPr>
                              <m:sub>
                                <m:r>
                                  <m:rPr>
                                    <m:brk m:alnAt="23"/>
                                  </m:rPr>
                                  <a:rPr lang="en-US" sz="1400" i="1">
                                    <a:latin typeface="Cambria Math" panose="02040503050406030204" pitchFamily="18" charset="0"/>
                                  </a:rPr>
                                  <m:t>𝑘</m:t>
                                </m:r>
                                <m:r>
                                  <a:rPr lang="en-US" sz="1400" i="1">
                                    <a:latin typeface="Cambria Math" panose="02040503050406030204" pitchFamily="18" charset="0"/>
                                  </a:rPr>
                                  <m:t>=0</m:t>
                                </m:r>
                              </m:sub>
                              <m:sup>
                                <m:r>
                                  <a:rPr lang="en-US" sz="1400" i="1">
                                    <a:latin typeface="Cambria Math" panose="02040503050406030204" pitchFamily="18" charset="0"/>
                                  </a:rPr>
                                  <m:t>𝑁𝑇</m:t>
                                </m:r>
                                <m:r>
                                  <a:rPr lang="en-US" sz="1400" i="1">
                                    <a:latin typeface="Cambria Math" panose="02040503050406030204" pitchFamily="18" charset="0"/>
                                  </a:rPr>
                                  <m:t>−1</m:t>
                                </m:r>
                              </m:sup>
                              <m:e>
                                <m:sSup>
                                  <m:sSupPr>
                                    <m:ctrlPr>
                                      <a:rPr lang="en-US" sz="1400" i="1">
                                        <a:latin typeface="Cambria Math" panose="02040503050406030204" pitchFamily="18" charset="0"/>
                                      </a:rPr>
                                    </m:ctrlPr>
                                  </m:sSupPr>
                                  <m:e>
                                    <m:d>
                                      <m:dPr>
                                        <m:begChr m:val="|"/>
                                        <m:endChr m:val="|"/>
                                        <m:ctrlPr>
                                          <a:rPr lang="en-US" sz="1400" i="1">
                                            <a:latin typeface="Cambria Math" panose="02040503050406030204" pitchFamily="18" charset="0"/>
                                          </a:rPr>
                                        </m:ctrlPr>
                                      </m:dPr>
                                      <m:e>
                                        <m:r>
                                          <a:rPr lang="en-US" sz="1400" i="1">
                                            <a:latin typeface="Cambria Math" panose="02040503050406030204" pitchFamily="18" charset="0"/>
                                          </a:rPr>
                                          <m:t>𝑥</m:t>
                                        </m:r>
                                        <m:d>
                                          <m:dPr>
                                            <m:begChr m:val="["/>
                                            <m:endChr m:val="]"/>
                                            <m:ctrlPr>
                                              <a:rPr lang="en-US" sz="1400" i="1">
                                                <a:latin typeface="Cambria Math" panose="02040503050406030204" pitchFamily="18" charset="0"/>
                                              </a:rPr>
                                            </m:ctrlPr>
                                          </m:dPr>
                                          <m:e>
                                            <m:r>
                                              <a:rPr lang="en-US" sz="1400" i="1">
                                                <a:latin typeface="Cambria Math" panose="02040503050406030204" pitchFamily="18" charset="0"/>
                                              </a:rPr>
                                              <m:t>𝑛</m:t>
                                            </m:r>
                                            <m:r>
                                              <a:rPr lang="en-US" sz="1400" i="1">
                                                <a:latin typeface="Cambria Math" panose="02040503050406030204" pitchFamily="18" charset="0"/>
                                              </a:rPr>
                                              <m:t>+</m:t>
                                            </m:r>
                                            <m:r>
                                              <a:rPr lang="en-US" sz="1400" i="1">
                                                <a:latin typeface="Cambria Math" panose="02040503050406030204" pitchFamily="18" charset="0"/>
                                              </a:rPr>
                                              <m:t>𝑘</m:t>
                                            </m:r>
                                          </m:e>
                                        </m:d>
                                      </m:e>
                                    </m:d>
                                  </m:e>
                                  <m:sup>
                                    <m:r>
                                      <a:rPr lang="en-US" sz="1400" i="1">
                                        <a:latin typeface="Cambria Math" panose="02040503050406030204" pitchFamily="18" charset="0"/>
                                      </a:rPr>
                                      <m:t>2</m:t>
                                    </m:r>
                                  </m:sup>
                                </m:sSup>
                              </m:e>
                            </m:nary>
                          </m:den>
                        </m:f>
                      </m:e>
                    </m:func>
                  </m:oMath>
                </a14:m>
                <a:r>
                  <a:rPr lang="en-US" sz="1600" dirty="0"/>
                  <a:t> (Steve’s metric [11-19/1120</a:t>
                </a:r>
                <a:r>
                  <a:rPr lang="en-US" sz="1600" dirty="0" smtClean="0"/>
                  <a:t>]; also in D4.0)</a:t>
                </a:r>
                <a:endParaRPr lang="en-US" sz="1600" dirty="0"/>
              </a:p>
              <a:p>
                <a:pPr marL="914400" lvl="2" indent="0"/>
                <a:r>
                  <a:rPr lang="en-US" sz="1600" dirty="0"/>
                  <a:t>T = 800 ns is the STS duration</a:t>
                </a:r>
              </a:p>
              <a:p>
                <a:pPr marL="914400" lvl="2" indent="0"/>
                <a:r>
                  <a:rPr lang="en-US" sz="1600" dirty="0"/>
                  <a:t>N is the number of STS sequences to accumulate</a:t>
                </a:r>
              </a:p>
              <a:p>
                <a:pPr marL="914400" lvl="2" indent="0"/>
                <a:r>
                  <a:rPr lang="en-US" sz="1600" dirty="0"/>
                  <a:t>L is the delay (measured in the number of STS sequences</a:t>
                </a:r>
                <a:r>
                  <a:rPr lang="en-US" sz="1600" dirty="0" smtClean="0"/>
                  <a:t>)</a:t>
                </a:r>
                <a:endParaRPr lang="en-US" sz="1600" dirty="0"/>
              </a:p>
              <a:p>
                <a:pPr lvl="1">
                  <a:buFont typeface="Arial" panose="020B0604020202020204" pitchFamily="34" charset="0"/>
                  <a:buChar char="•"/>
                </a:pPr>
                <a:r>
                  <a:rPr lang="en-US" sz="1800" b="1" dirty="0"/>
                  <a:t>Small L and Large N are better for averaging</a:t>
                </a:r>
              </a:p>
              <a:p>
                <a:pPr lvl="2">
                  <a:buFont typeface="Arial" panose="020B0604020202020204" pitchFamily="34" charset="0"/>
                  <a:buChar char="•"/>
                </a:pPr>
                <a:r>
                  <a:rPr lang="en-US" sz="1600" dirty="0"/>
                  <a:t>Used L = 1 and N = 6 for the studies</a:t>
                </a:r>
              </a:p>
              <a:p>
                <a:pPr lvl="1">
                  <a:buFont typeface="Arial" panose="020B0604020202020204" pitchFamily="34" charset="0"/>
                  <a:buChar char="•"/>
                </a:pPr>
                <a:r>
                  <a:rPr lang="en-US" sz="1800" b="1" dirty="0" smtClean="0"/>
                  <a:t>Examined Example 1-3 in Annex AD in D4.0 and the </a:t>
                </a:r>
                <a:r>
                  <a:rPr lang="en-US" sz="1800" b="1" dirty="0"/>
                  <a:t>proposal </a:t>
                </a:r>
                <a:r>
                  <a:rPr lang="en-US" sz="1800" b="1" dirty="0" smtClean="0"/>
                  <a:t>in [11-19/1120r0] </a:t>
                </a:r>
                <a:br>
                  <a:rPr lang="en-US" sz="1800" b="1" dirty="0" smtClean="0"/>
                </a:br>
                <a:r>
                  <a:rPr lang="en-US" sz="1800" b="1" dirty="0" smtClean="0"/>
                  <a:t>(we’ll call this as Example 4) </a:t>
                </a:r>
                <a:endParaRPr lang="en-US" sz="1800" b="1" dirty="0" smtClean="0"/>
              </a:p>
              <a:p>
                <a:pPr lvl="1">
                  <a:buFont typeface="Arial" panose="020B0604020202020204" pitchFamily="34" charset="0"/>
                  <a:buChar char="•"/>
                </a:pPr>
                <a:r>
                  <a:rPr lang="en-US" sz="1800" b="1" dirty="0" smtClean="0"/>
                  <a:t>Same </a:t>
                </a:r>
                <a:r>
                  <a:rPr lang="en-US" sz="1800" b="1" dirty="0"/>
                  <a:t>transmit power in 20 MHz legacy + BPSK-Mark and 4 MHz WUR portion</a:t>
                </a:r>
              </a:p>
              <a:p>
                <a:pPr lvl="2">
                  <a:buFont typeface="Arial" panose="020B0604020202020204" pitchFamily="34" charset="0"/>
                  <a:buChar char="•"/>
                </a:pPr>
                <a:r>
                  <a:rPr lang="en-US" sz="1600" dirty="0"/>
                  <a:t>This is the worst case scenario of miss-detecting WUR packet as L-STF</a:t>
                </a:r>
              </a:p>
              <a:p>
                <a:pPr lvl="2">
                  <a:buFont typeface="Arial" panose="020B0604020202020204" pitchFamily="34" charset="0"/>
                  <a:buChar char="•"/>
                </a:pPr>
                <a:r>
                  <a:rPr lang="en-US" sz="1600" dirty="0"/>
                  <a:t>In PSD limited regulatory domains, WUR packet has smaller transmit power than L-STF and hence lower miss-detection </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29768" y="1854926"/>
                <a:ext cx="11548871" cy="4620488"/>
              </a:xfrm>
              <a:blipFill rotWithShape="0">
                <a:blip r:embed="rId3"/>
                <a:stretch>
                  <a:fillRect t="-660" b="-1319"/>
                </a:stretch>
              </a:blipFill>
            </p:spPr>
            <p:txBody>
              <a:bodyPr/>
              <a:lstStyle/>
              <a:p>
                <a:r>
                  <a:rPr lang="en-US">
                    <a:noFill/>
                  </a:rPr>
                  <a:t> </a:t>
                </a:r>
              </a:p>
            </p:txBody>
          </p:sp>
        </mc:Fallback>
      </mc:AlternateContent>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Date Placeholder 4"/>
          <p:cNvSpPr>
            <a:spLocks noGrp="1"/>
          </p:cNvSpPr>
          <p:nvPr>
            <p:ph type="dt" idx="15"/>
          </p:nvPr>
        </p:nvSpPr>
        <p:spPr/>
        <p:txBody>
          <a:bodyPr/>
          <a:lstStyle/>
          <a:p>
            <a:r>
              <a:rPr lang="en-US" smtClean="0"/>
              <a:t>November 2019</a:t>
            </a:r>
            <a:endParaRPr lang="en-GB" dirty="0"/>
          </a:p>
        </p:txBody>
      </p:sp>
      <p:sp>
        <p:nvSpPr>
          <p:cNvPr id="6" name="Footer Placeholder 5"/>
          <p:cNvSpPr>
            <a:spLocks noGrp="1"/>
          </p:cNvSpPr>
          <p:nvPr>
            <p:ph type="ftr" idx="16"/>
          </p:nvPr>
        </p:nvSpPr>
        <p:spPr/>
        <p:txBody>
          <a:bodyPr/>
          <a:lstStyle/>
          <a:p>
            <a:r>
              <a:rPr lang="en-GB" smtClean="0"/>
              <a:t>Vinod Kristem, Intel Corporation</a:t>
            </a:r>
            <a:endParaRPr lang="en-GB" dirty="0"/>
          </a:p>
        </p:txBody>
      </p:sp>
    </p:spTree>
    <p:extLst>
      <p:ext uri="{BB962C8B-B14F-4D97-AF65-F5344CB8AC3E}">
        <p14:creationId xmlns:p14="http://schemas.microsoft.com/office/powerpoint/2010/main" val="1514511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364998"/>
            <a:ext cx="10361084" cy="1065213"/>
          </a:xfrm>
        </p:spPr>
        <p:txBody>
          <a:bodyPr/>
          <a:lstStyle/>
          <a:p>
            <a:r>
              <a:rPr lang="en-US" dirty="0"/>
              <a:t>Cross-Correlation values in AWGN with 20 dB SNR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Date Placeholder 4"/>
          <p:cNvSpPr>
            <a:spLocks noGrp="1"/>
          </p:cNvSpPr>
          <p:nvPr>
            <p:ph type="dt" idx="15"/>
          </p:nvPr>
        </p:nvSpPr>
        <p:spPr/>
        <p:txBody>
          <a:bodyPr/>
          <a:lstStyle/>
          <a:p>
            <a:r>
              <a:rPr lang="en-US" dirty="0"/>
              <a:t>November 2019</a:t>
            </a:r>
            <a:endParaRPr lang="en-GB" dirty="0"/>
          </a:p>
        </p:txBody>
      </p:sp>
      <p:sp>
        <p:nvSpPr>
          <p:cNvPr id="6" name="Footer Placeholder 5"/>
          <p:cNvSpPr>
            <a:spLocks noGrp="1"/>
          </p:cNvSpPr>
          <p:nvPr>
            <p:ph type="ftr" idx="16"/>
          </p:nvPr>
        </p:nvSpPr>
        <p:spPr/>
        <p:txBody>
          <a:bodyPr/>
          <a:lstStyle/>
          <a:p>
            <a:r>
              <a:rPr lang="en-GB"/>
              <a:t>Vinod Kristem, Intel Corporation</a:t>
            </a:r>
            <a:endParaRPr lang="en-GB" dirty="0"/>
          </a:p>
        </p:txBody>
      </p:sp>
      <p:sp>
        <p:nvSpPr>
          <p:cNvPr id="8" name="TextBox 7"/>
          <p:cNvSpPr txBox="1"/>
          <p:nvPr/>
        </p:nvSpPr>
        <p:spPr>
          <a:xfrm>
            <a:off x="641924" y="4630610"/>
            <a:ext cx="11007635" cy="1815882"/>
          </a:xfrm>
          <a:prstGeom prst="rect">
            <a:avLst/>
          </a:prstGeom>
          <a:noFill/>
        </p:spPr>
        <p:txBody>
          <a:bodyPr wrap="square" rtlCol="0">
            <a:spAutoFit/>
          </a:bodyPr>
          <a:lstStyle/>
          <a:p>
            <a:pPr marL="285750" indent="-285750">
              <a:buFont typeface="Arial" panose="020B0604020202020204" pitchFamily="34" charset="0"/>
              <a:buChar char="•"/>
            </a:pPr>
            <a:r>
              <a:rPr lang="en-US" sz="1600" b="1" dirty="0"/>
              <a:t>Cross-correlation can be different across </a:t>
            </a:r>
            <a:r>
              <a:rPr lang="en-US" sz="1600" b="1" dirty="0" smtClean="0"/>
              <a:t>realizations </a:t>
            </a:r>
            <a:r>
              <a:rPr lang="en-US" sz="1600" b="1" dirty="0"/>
              <a:t>due to symbol randomizer (random cyclic shifts) and random data</a:t>
            </a:r>
          </a:p>
          <a:p>
            <a:pPr marL="285750" indent="-285750">
              <a:buFont typeface="Arial" panose="020B0604020202020204" pitchFamily="34" charset="0"/>
              <a:buChar char="•"/>
            </a:pPr>
            <a:r>
              <a:rPr lang="en-US" sz="1600" b="1" dirty="0"/>
              <a:t>At a high SNR, cross-correlation values are much lower than the L-STF value (0.98-1)</a:t>
            </a:r>
          </a:p>
          <a:p>
            <a:pPr marL="742950" lvl="1" indent="-285750">
              <a:buFont typeface="Arial" panose="020B0604020202020204" pitchFamily="34" charset="0"/>
              <a:buChar char="•"/>
            </a:pPr>
            <a:r>
              <a:rPr lang="en-US" sz="1600" dirty="0"/>
              <a:t>LDR: Example 4 (Steve proposal [11-19/1120r0]) has the lowest correlation, </a:t>
            </a:r>
            <a:r>
              <a:rPr lang="en-US" sz="1600" b="1" dirty="0">
                <a:solidFill>
                  <a:srgbClr val="FF0000"/>
                </a:solidFill>
              </a:rPr>
              <a:t>but exceeds 0.4</a:t>
            </a:r>
          </a:p>
          <a:p>
            <a:pPr marL="1200150" lvl="2" indent="-285750">
              <a:buFont typeface="Arial" panose="020B0604020202020204" pitchFamily="34" charset="0"/>
              <a:buChar char="•"/>
            </a:pPr>
            <a:r>
              <a:rPr lang="en-US" sz="1600" dirty="0">
                <a:solidFill>
                  <a:srgbClr val="FF0000"/>
                </a:solidFill>
              </a:rPr>
              <a:t>Correlation threshold of 0.4 is not sufficient. </a:t>
            </a:r>
            <a:r>
              <a:rPr lang="en-US" sz="1600" dirty="0" smtClean="0">
                <a:solidFill>
                  <a:srgbClr val="FF0000"/>
                </a:solidFill>
              </a:rPr>
              <a:t>The threshold should be increased to 0.65</a:t>
            </a:r>
            <a:endParaRPr lang="en-US" sz="1600" dirty="0">
              <a:solidFill>
                <a:srgbClr val="FF0000"/>
              </a:solidFill>
            </a:endParaRPr>
          </a:p>
          <a:p>
            <a:pPr marL="1657350" lvl="3" indent="-285750">
              <a:buFont typeface="Arial" panose="020B0604020202020204" pitchFamily="34" charset="0"/>
              <a:buChar char="•"/>
            </a:pPr>
            <a:r>
              <a:rPr lang="en-US" sz="1600" dirty="0"/>
              <a:t>Examples 2, 3, and 4 meet this requirement in almost all </a:t>
            </a:r>
            <a:r>
              <a:rPr lang="en-US" sz="1600" dirty="0" smtClean="0"/>
              <a:t>cases (80 percentile)</a:t>
            </a:r>
            <a:endParaRPr lang="en-US" sz="1600" dirty="0"/>
          </a:p>
          <a:p>
            <a:pPr marL="742950" lvl="1" indent="-285750">
              <a:buFont typeface="Arial" panose="020B0604020202020204" pitchFamily="34" charset="0"/>
              <a:buChar char="•"/>
            </a:pPr>
            <a:r>
              <a:rPr lang="en-US" sz="1600" dirty="0"/>
              <a:t>HDR: All examples can exceed the correlation of 0.4 </a:t>
            </a:r>
          </a:p>
          <a:p>
            <a:pPr marL="1200150" lvl="2" indent="-285750">
              <a:buFont typeface="Arial" panose="020B0604020202020204" pitchFamily="34" charset="0"/>
              <a:buChar char="•"/>
            </a:pPr>
            <a:r>
              <a:rPr lang="en-US" sz="1600" dirty="0" smtClean="0">
                <a:solidFill>
                  <a:srgbClr val="FF0000"/>
                </a:solidFill>
              </a:rPr>
              <a:t>The threshold should be increased to 0.65</a:t>
            </a:r>
            <a:r>
              <a:rPr lang="en-US" sz="1600" dirty="0" smtClean="0"/>
              <a:t>. </a:t>
            </a:r>
            <a:r>
              <a:rPr lang="en-US" sz="1600" dirty="0"/>
              <a:t>All three </a:t>
            </a:r>
            <a:r>
              <a:rPr lang="en-US" sz="1600" dirty="0" smtClean="0"/>
              <a:t>examples in Annex AD </a:t>
            </a:r>
            <a:r>
              <a:rPr lang="en-US" sz="1600" dirty="0"/>
              <a:t>meet this requirement in almost all cases </a:t>
            </a:r>
          </a:p>
        </p:txBody>
      </p:sp>
      <p:pic>
        <p:nvPicPr>
          <p:cNvPr id="12" name="Content Placeholder 11">
            <a:extLst>
              <a:ext uri="{FF2B5EF4-FFF2-40B4-BE49-F238E27FC236}">
                <a16:creationId xmlns:a16="http://schemas.microsoft.com/office/drawing/2014/main" xmlns="" id="{F47C7846-FFEE-4DC1-A820-4A7B9A438098}"/>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29217" y="1202505"/>
            <a:ext cx="4613207" cy="3294081"/>
          </a:xfrm>
        </p:spPr>
      </p:pic>
      <p:pic>
        <p:nvPicPr>
          <p:cNvPr id="14" name="Picture 13">
            <a:extLst>
              <a:ext uri="{FF2B5EF4-FFF2-40B4-BE49-F238E27FC236}">
                <a16:creationId xmlns:a16="http://schemas.microsoft.com/office/drawing/2014/main" xmlns="" id="{60E8596C-A272-42B6-96CE-45E1F7F8DEF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93318" y="1202504"/>
            <a:ext cx="4613208" cy="3294081"/>
          </a:xfrm>
          <a:prstGeom prst="rect">
            <a:avLst/>
          </a:prstGeom>
        </p:spPr>
      </p:pic>
      <p:sp>
        <p:nvSpPr>
          <p:cNvPr id="15" name="TextBox 14">
            <a:extLst>
              <a:ext uri="{FF2B5EF4-FFF2-40B4-BE49-F238E27FC236}">
                <a16:creationId xmlns:a16="http://schemas.microsoft.com/office/drawing/2014/main" xmlns="" id="{585BC60B-C49A-4731-A6EB-ABB2576FD06D}"/>
              </a:ext>
            </a:extLst>
          </p:cNvPr>
          <p:cNvSpPr txBox="1"/>
          <p:nvPr/>
        </p:nvSpPr>
        <p:spPr>
          <a:xfrm>
            <a:off x="10025316" y="2572545"/>
            <a:ext cx="1982541" cy="553998"/>
          </a:xfrm>
          <a:prstGeom prst="rect">
            <a:avLst/>
          </a:prstGeom>
          <a:noFill/>
        </p:spPr>
        <p:txBody>
          <a:bodyPr wrap="square" rtlCol="0">
            <a:spAutoFit/>
          </a:bodyPr>
          <a:lstStyle/>
          <a:p>
            <a:r>
              <a:rPr lang="en-US" sz="1000" b="1" u="sng" dirty="0"/>
              <a:t>Legend</a:t>
            </a:r>
          </a:p>
          <a:p>
            <a:pPr marL="285750" indent="-285750">
              <a:buFont typeface="Arial" panose="020B0604020202020204" pitchFamily="34" charset="0"/>
              <a:buChar char="•"/>
            </a:pPr>
            <a:r>
              <a:rPr lang="en-US" sz="1000" dirty="0"/>
              <a:t>Dashed – Baseband Tx signal </a:t>
            </a:r>
          </a:p>
          <a:p>
            <a:pPr marL="285750" indent="-285750">
              <a:buFont typeface="Arial" panose="020B0604020202020204" pitchFamily="34" charset="0"/>
              <a:buChar char="•"/>
            </a:pPr>
            <a:r>
              <a:rPr lang="en-US" sz="1000" dirty="0"/>
              <a:t>Solid – Baseband Rx signal </a:t>
            </a:r>
          </a:p>
        </p:txBody>
      </p:sp>
      <p:sp>
        <p:nvSpPr>
          <p:cNvPr id="7" name="Oval 6"/>
          <p:cNvSpPr/>
          <p:nvPr/>
        </p:nvSpPr>
        <p:spPr bwMode="auto">
          <a:xfrm>
            <a:off x="4832919" y="2758543"/>
            <a:ext cx="182880" cy="171219"/>
          </a:xfrm>
          <a:prstGeom prst="ellipse">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effectLst/>
                <a:latin typeface="Times New Roman" pitchFamily="16" charset="0"/>
                <a:ea typeface="MS Gothic" charset="-128"/>
              </a:rPr>
              <a:t>1</a:t>
            </a:r>
            <a:endParaRPr kumimoji="0" lang="en-US" sz="1200" b="0" i="0" u="none" strike="noStrike" cap="none" normalizeH="0" baseline="0" dirty="0" smtClean="0">
              <a:ln>
                <a:noFill/>
              </a:ln>
              <a:effectLst/>
              <a:latin typeface="Times New Roman" pitchFamily="16" charset="0"/>
              <a:ea typeface="MS Gothic" charset="-128"/>
            </a:endParaRPr>
          </a:p>
        </p:txBody>
      </p:sp>
      <p:sp>
        <p:nvSpPr>
          <p:cNvPr id="13" name="Oval 12"/>
          <p:cNvSpPr/>
          <p:nvPr/>
        </p:nvSpPr>
        <p:spPr bwMode="auto">
          <a:xfrm>
            <a:off x="4123414" y="2758543"/>
            <a:ext cx="182880" cy="171219"/>
          </a:xfrm>
          <a:prstGeom prst="ellipse">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effectLst/>
                <a:latin typeface="Times New Roman" pitchFamily="16" charset="0"/>
                <a:ea typeface="MS Gothic" charset="-128"/>
              </a:rPr>
              <a:t>2</a:t>
            </a:r>
            <a:endParaRPr kumimoji="0" lang="en-US" sz="1200" b="0" i="0" u="none" strike="noStrike" cap="none" normalizeH="0" baseline="0" dirty="0" smtClean="0">
              <a:ln>
                <a:noFill/>
              </a:ln>
              <a:effectLst/>
              <a:latin typeface="Times New Roman" pitchFamily="16" charset="0"/>
              <a:ea typeface="MS Gothic" charset="-128"/>
            </a:endParaRPr>
          </a:p>
        </p:txBody>
      </p:sp>
      <p:sp>
        <p:nvSpPr>
          <p:cNvPr id="16" name="Oval 15"/>
          <p:cNvSpPr/>
          <p:nvPr/>
        </p:nvSpPr>
        <p:spPr bwMode="auto">
          <a:xfrm>
            <a:off x="3455187" y="2758543"/>
            <a:ext cx="182880" cy="171219"/>
          </a:xfrm>
          <a:prstGeom prst="ellipse">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effectLst/>
                <a:latin typeface="Times New Roman" pitchFamily="16" charset="0"/>
                <a:ea typeface="MS Gothic" charset="-128"/>
              </a:rPr>
              <a:t>3</a:t>
            </a:r>
            <a:endParaRPr kumimoji="0" lang="en-US" sz="1200" b="0" i="0" u="none" strike="noStrike" cap="none" normalizeH="0" baseline="0" dirty="0" smtClean="0">
              <a:ln>
                <a:noFill/>
              </a:ln>
              <a:effectLst/>
              <a:latin typeface="Times New Roman" pitchFamily="16" charset="0"/>
              <a:ea typeface="MS Gothic" charset="-128"/>
            </a:endParaRPr>
          </a:p>
        </p:txBody>
      </p:sp>
      <p:sp>
        <p:nvSpPr>
          <p:cNvPr id="17" name="Oval 16"/>
          <p:cNvSpPr/>
          <p:nvPr/>
        </p:nvSpPr>
        <p:spPr bwMode="auto">
          <a:xfrm>
            <a:off x="2917555" y="2758543"/>
            <a:ext cx="182880" cy="171219"/>
          </a:xfrm>
          <a:prstGeom prst="ellipse">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effectLst/>
                <a:latin typeface="Times New Roman" pitchFamily="16" charset="0"/>
                <a:ea typeface="MS Gothic" charset="-128"/>
              </a:rPr>
              <a:t>4</a:t>
            </a:r>
            <a:endParaRPr kumimoji="0" lang="en-US" sz="1200" b="0" i="0" u="none" strike="noStrike" cap="none" normalizeH="0" baseline="0" dirty="0" smtClean="0">
              <a:ln>
                <a:noFill/>
              </a:ln>
              <a:effectLst/>
              <a:latin typeface="Times New Roman" pitchFamily="16" charset="0"/>
              <a:ea typeface="MS Gothic" charset="-128"/>
            </a:endParaRPr>
          </a:p>
        </p:txBody>
      </p:sp>
      <p:sp>
        <p:nvSpPr>
          <p:cNvPr id="18" name="Oval 17"/>
          <p:cNvSpPr/>
          <p:nvPr/>
        </p:nvSpPr>
        <p:spPr bwMode="auto">
          <a:xfrm>
            <a:off x="8152156" y="2758543"/>
            <a:ext cx="182880" cy="171219"/>
          </a:xfrm>
          <a:prstGeom prst="ellipse">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effectLst/>
                <a:latin typeface="Times New Roman" pitchFamily="16" charset="0"/>
                <a:ea typeface="MS Gothic" charset="-128"/>
              </a:rPr>
              <a:t>1</a:t>
            </a:r>
            <a:endParaRPr kumimoji="0" lang="en-US" sz="1200" b="0" i="0" u="none" strike="noStrike" cap="none" normalizeH="0" baseline="0" dirty="0" smtClean="0">
              <a:ln>
                <a:noFill/>
              </a:ln>
              <a:effectLst/>
              <a:latin typeface="Times New Roman" pitchFamily="16" charset="0"/>
              <a:ea typeface="MS Gothic" charset="-128"/>
            </a:endParaRPr>
          </a:p>
        </p:txBody>
      </p:sp>
      <p:sp>
        <p:nvSpPr>
          <p:cNvPr id="21" name="Oval 20"/>
          <p:cNvSpPr/>
          <p:nvPr/>
        </p:nvSpPr>
        <p:spPr bwMode="auto">
          <a:xfrm>
            <a:off x="7244747" y="2752787"/>
            <a:ext cx="182880" cy="171219"/>
          </a:xfrm>
          <a:prstGeom prst="ellipse">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effectLst/>
                <a:latin typeface="Times New Roman" pitchFamily="16" charset="0"/>
                <a:ea typeface="MS Gothic" charset="-128"/>
              </a:rPr>
              <a:t>2</a:t>
            </a:r>
            <a:endParaRPr kumimoji="0" lang="en-US" sz="1200" b="0" i="0" u="none" strike="noStrike" cap="none" normalizeH="0" baseline="0" dirty="0" smtClean="0">
              <a:ln>
                <a:noFill/>
              </a:ln>
              <a:effectLst/>
              <a:latin typeface="Times New Roman" pitchFamily="16" charset="0"/>
              <a:ea typeface="MS Gothic" charset="-128"/>
            </a:endParaRPr>
          </a:p>
        </p:txBody>
      </p:sp>
      <p:sp>
        <p:nvSpPr>
          <p:cNvPr id="22" name="Oval 21"/>
          <p:cNvSpPr/>
          <p:nvPr/>
        </p:nvSpPr>
        <p:spPr bwMode="auto">
          <a:xfrm>
            <a:off x="9162713" y="2752516"/>
            <a:ext cx="182880" cy="171219"/>
          </a:xfrm>
          <a:prstGeom prst="ellipse">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effectLst/>
                <a:latin typeface="Times New Roman" pitchFamily="16" charset="0"/>
                <a:ea typeface="MS Gothic" charset="-128"/>
              </a:rPr>
              <a:t>3</a:t>
            </a:r>
            <a:endParaRPr kumimoji="0" lang="en-US" sz="1200" b="0" i="0" u="none" strike="noStrike" cap="none" normalizeH="0" baseline="0" dirty="0" smtClean="0">
              <a:ln>
                <a:noFill/>
              </a:ln>
              <a:effectLst/>
              <a:latin typeface="Times New Roman" pitchFamily="16" charset="0"/>
              <a:ea typeface="MS Gothic" charset="-128"/>
            </a:endParaRPr>
          </a:p>
        </p:txBody>
      </p:sp>
      <p:cxnSp>
        <p:nvCxnSpPr>
          <p:cNvPr id="10" name="Straight Arrow Connector 9"/>
          <p:cNvCxnSpPr/>
          <p:nvPr/>
        </p:nvCxnSpPr>
        <p:spPr bwMode="auto">
          <a:xfrm flipH="1">
            <a:off x="9266770" y="2255520"/>
            <a:ext cx="260407" cy="12822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 name="Rectangle 10"/>
          <p:cNvSpPr/>
          <p:nvPr/>
        </p:nvSpPr>
        <p:spPr>
          <a:xfrm>
            <a:off x="9445670" y="2092805"/>
            <a:ext cx="1159292" cy="253916"/>
          </a:xfrm>
          <a:prstGeom prst="rect">
            <a:avLst/>
          </a:prstGeom>
        </p:spPr>
        <p:txBody>
          <a:bodyPr wrap="none">
            <a:spAutoFit/>
          </a:bodyPr>
          <a:lstStyle/>
          <a:p>
            <a:r>
              <a:rPr lang="en-US" sz="1050" dirty="0" err="1" smtClean="0"/>
              <a:t>Tx</a:t>
            </a:r>
            <a:r>
              <a:rPr lang="en-US" sz="1050" dirty="0" smtClean="0"/>
              <a:t> side (no noise)</a:t>
            </a:r>
            <a:endParaRPr lang="en-US" sz="1050" dirty="0"/>
          </a:p>
        </p:txBody>
      </p:sp>
      <p:cxnSp>
        <p:nvCxnSpPr>
          <p:cNvPr id="23" name="Straight Arrow Connector 22"/>
          <p:cNvCxnSpPr/>
          <p:nvPr/>
        </p:nvCxnSpPr>
        <p:spPr bwMode="auto">
          <a:xfrm>
            <a:off x="8941261" y="2267717"/>
            <a:ext cx="195306" cy="841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5" name="Rectangle 24"/>
          <p:cNvSpPr/>
          <p:nvPr/>
        </p:nvSpPr>
        <p:spPr>
          <a:xfrm>
            <a:off x="370093" y="4408023"/>
            <a:ext cx="2117887" cy="253916"/>
          </a:xfrm>
          <a:prstGeom prst="rect">
            <a:avLst/>
          </a:prstGeom>
        </p:spPr>
        <p:txBody>
          <a:bodyPr wrap="none">
            <a:spAutoFit/>
          </a:bodyPr>
          <a:lstStyle/>
          <a:p>
            <a:pPr algn="r"/>
            <a:r>
              <a:rPr lang="en-US" sz="1050" b="1" dirty="0" smtClean="0"/>
              <a:t>Correlation test threshold in D4.0</a:t>
            </a:r>
            <a:endParaRPr lang="en-US" sz="1050" b="1" dirty="0"/>
          </a:p>
        </p:txBody>
      </p:sp>
      <p:sp>
        <p:nvSpPr>
          <p:cNvPr id="26" name="Down Arrow 25"/>
          <p:cNvSpPr/>
          <p:nvPr/>
        </p:nvSpPr>
        <p:spPr bwMode="auto">
          <a:xfrm flipV="1">
            <a:off x="1428205" y="4300561"/>
            <a:ext cx="191588" cy="159716"/>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109976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91" y="625581"/>
            <a:ext cx="10983254" cy="1065213"/>
          </a:xfrm>
        </p:spPr>
        <p:txBody>
          <a:bodyPr/>
          <a:lstStyle/>
          <a:p>
            <a:r>
              <a:rPr lang="en-US" dirty="0"/>
              <a:t>Average Cross-Correlation values in AWGN with 20 dB SNR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Date Placeholder 4"/>
          <p:cNvSpPr>
            <a:spLocks noGrp="1"/>
          </p:cNvSpPr>
          <p:nvPr>
            <p:ph type="dt" idx="15"/>
          </p:nvPr>
        </p:nvSpPr>
        <p:spPr/>
        <p:txBody>
          <a:bodyPr/>
          <a:lstStyle/>
          <a:p>
            <a:r>
              <a:rPr lang="en-US" dirty="0"/>
              <a:t>November 2019</a:t>
            </a:r>
            <a:endParaRPr lang="en-GB" dirty="0"/>
          </a:p>
        </p:txBody>
      </p:sp>
      <p:sp>
        <p:nvSpPr>
          <p:cNvPr id="6" name="Footer Placeholder 5"/>
          <p:cNvSpPr>
            <a:spLocks noGrp="1"/>
          </p:cNvSpPr>
          <p:nvPr>
            <p:ph type="ftr" idx="16"/>
          </p:nvPr>
        </p:nvSpPr>
        <p:spPr/>
        <p:txBody>
          <a:bodyPr/>
          <a:lstStyle/>
          <a:p>
            <a:r>
              <a:rPr lang="en-GB"/>
              <a:t>Vinod Kristem, Intel Corporation</a:t>
            </a:r>
            <a:endParaRPr lang="en-GB"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52079645"/>
              </p:ext>
            </p:extLst>
          </p:nvPr>
        </p:nvGraphicFramePr>
        <p:xfrm>
          <a:off x="2179099" y="2041568"/>
          <a:ext cx="3771015" cy="2072640"/>
        </p:xfrm>
        <a:graphic>
          <a:graphicData uri="http://schemas.openxmlformats.org/drawingml/2006/table">
            <a:tbl>
              <a:tblPr firstRow="1" bandRow="1">
                <a:tableStyleId>{073A0DAA-6AF3-43AB-8588-CEC1D06C72B9}</a:tableStyleId>
              </a:tblPr>
              <a:tblGrid>
                <a:gridCol w="2172171">
                  <a:extLst>
                    <a:ext uri="{9D8B030D-6E8A-4147-A177-3AD203B41FA5}">
                      <a16:colId xmlns:a16="http://schemas.microsoft.com/office/drawing/2014/main" xmlns="" val="20000"/>
                    </a:ext>
                  </a:extLst>
                </a:gridCol>
                <a:gridCol w="1598844">
                  <a:extLst>
                    <a:ext uri="{9D8B030D-6E8A-4147-A177-3AD203B41FA5}">
                      <a16:colId xmlns:a16="http://schemas.microsoft.com/office/drawing/2014/main" xmlns="" val="20001"/>
                    </a:ext>
                  </a:extLst>
                </a:gridCol>
              </a:tblGrid>
              <a:tr h="327641">
                <a:tc>
                  <a:txBody>
                    <a:bodyPr/>
                    <a:lstStyle/>
                    <a:p>
                      <a:pPr algn="ctr"/>
                      <a:r>
                        <a:rPr lang="en-US" sz="1600" dirty="0"/>
                        <a:t>LDR Examples</a:t>
                      </a:r>
                      <a:endParaRPr lang="en-US" sz="1600" b="1" dirty="0"/>
                    </a:p>
                  </a:txBody>
                  <a:tcPr/>
                </a:tc>
                <a:tc>
                  <a:txBody>
                    <a:bodyPr/>
                    <a:lstStyle/>
                    <a:p>
                      <a:pPr algn="ctr"/>
                      <a:r>
                        <a:rPr lang="en-US" sz="1400" dirty="0"/>
                        <a:t>Metric 1</a:t>
                      </a:r>
                    </a:p>
                  </a:txBody>
                  <a:tcPr/>
                </a:tc>
                <a:extLst>
                  <a:ext uri="{0D108BD9-81ED-4DB2-BD59-A6C34878D82A}">
                    <a16:rowId xmlns:a16="http://schemas.microsoft.com/office/drawing/2014/main" xmlns="" val="10000"/>
                  </a:ext>
                </a:extLst>
              </a:tr>
              <a:tr h="297855">
                <a:tc>
                  <a:txBody>
                    <a:bodyPr/>
                    <a:lstStyle/>
                    <a:p>
                      <a:r>
                        <a:rPr lang="en-US" sz="1400" dirty="0"/>
                        <a:t>Example</a:t>
                      </a:r>
                      <a:r>
                        <a:rPr lang="en-US" sz="1400" baseline="0" dirty="0"/>
                        <a:t> 1</a:t>
                      </a:r>
                      <a:endParaRPr lang="en-US" sz="1400" dirty="0"/>
                    </a:p>
                  </a:txBody>
                  <a:tcPr/>
                </a:tc>
                <a:tc>
                  <a:txBody>
                    <a:bodyPr/>
                    <a:lstStyle/>
                    <a:p>
                      <a:pPr algn="ctr"/>
                      <a:r>
                        <a:rPr lang="en-US" sz="1400" dirty="0"/>
                        <a:t>0.71</a:t>
                      </a:r>
                    </a:p>
                  </a:txBody>
                  <a:tcPr/>
                </a:tc>
                <a:extLst>
                  <a:ext uri="{0D108BD9-81ED-4DB2-BD59-A6C34878D82A}">
                    <a16:rowId xmlns:a16="http://schemas.microsoft.com/office/drawing/2014/main" xmlns="" val="10001"/>
                  </a:ext>
                </a:extLst>
              </a:tr>
              <a:tr h="297855">
                <a:tc>
                  <a:txBody>
                    <a:bodyPr/>
                    <a:lstStyle/>
                    <a:p>
                      <a:r>
                        <a:rPr lang="en-US" sz="1400" dirty="0"/>
                        <a:t>Example 2</a:t>
                      </a:r>
                    </a:p>
                  </a:txBody>
                  <a:tcPr/>
                </a:tc>
                <a:tc>
                  <a:txBody>
                    <a:bodyPr/>
                    <a:lstStyle/>
                    <a:p>
                      <a:pPr algn="ctr"/>
                      <a:r>
                        <a:rPr lang="en-US" sz="1400" dirty="0"/>
                        <a:t>0.63</a:t>
                      </a:r>
                    </a:p>
                  </a:txBody>
                  <a:tcPr/>
                </a:tc>
                <a:extLst>
                  <a:ext uri="{0D108BD9-81ED-4DB2-BD59-A6C34878D82A}">
                    <a16:rowId xmlns:a16="http://schemas.microsoft.com/office/drawing/2014/main" xmlns="" val="10002"/>
                  </a:ext>
                </a:extLst>
              </a:tr>
              <a:tr h="297855">
                <a:tc>
                  <a:txBody>
                    <a:bodyPr/>
                    <a:lstStyle/>
                    <a:p>
                      <a:r>
                        <a:rPr lang="en-US" sz="1400" dirty="0"/>
                        <a:t>Example 3</a:t>
                      </a:r>
                    </a:p>
                  </a:txBody>
                  <a:tcPr/>
                </a:tc>
                <a:tc>
                  <a:txBody>
                    <a:bodyPr/>
                    <a:lstStyle/>
                    <a:p>
                      <a:pPr algn="ctr"/>
                      <a:r>
                        <a:rPr lang="en-US" sz="1400" dirty="0"/>
                        <a:t>0.58</a:t>
                      </a:r>
                    </a:p>
                  </a:txBody>
                  <a:tcPr/>
                </a:tc>
                <a:extLst>
                  <a:ext uri="{0D108BD9-81ED-4DB2-BD59-A6C34878D82A}">
                    <a16:rowId xmlns:a16="http://schemas.microsoft.com/office/drawing/2014/main" xmlns="" val="10003"/>
                  </a:ext>
                </a:extLst>
              </a:tr>
              <a:tr h="297855">
                <a:tc>
                  <a:txBody>
                    <a:bodyPr/>
                    <a:lstStyle/>
                    <a:p>
                      <a:r>
                        <a:rPr lang="en-US" sz="1400" baseline="0" dirty="0"/>
                        <a:t>Example 4 (Steve proposal [11-19/1120r0])</a:t>
                      </a:r>
                      <a:endParaRPr lang="en-US" sz="1400" dirty="0"/>
                    </a:p>
                  </a:txBody>
                  <a:tcPr/>
                </a:tc>
                <a:tc>
                  <a:txBody>
                    <a:bodyPr/>
                    <a:lstStyle/>
                    <a:p>
                      <a:pPr algn="ctr"/>
                      <a:r>
                        <a:rPr lang="en-US" sz="1400" dirty="0">
                          <a:solidFill>
                            <a:srgbClr val="FF0000"/>
                          </a:solidFill>
                        </a:rPr>
                        <a:t>0.53</a:t>
                      </a:r>
                    </a:p>
                  </a:txBody>
                  <a:tcPr/>
                </a:tc>
                <a:extLst>
                  <a:ext uri="{0D108BD9-81ED-4DB2-BD59-A6C34878D82A}">
                    <a16:rowId xmlns:a16="http://schemas.microsoft.com/office/drawing/2014/main" xmlns="" val="10004"/>
                  </a:ext>
                </a:extLst>
              </a:tr>
              <a:tr h="297855">
                <a:tc>
                  <a:txBody>
                    <a:bodyPr/>
                    <a:lstStyle/>
                    <a:p>
                      <a:r>
                        <a:rPr lang="en-US" sz="1400" dirty="0"/>
                        <a:t>L-STF (reference)</a:t>
                      </a:r>
                    </a:p>
                  </a:txBody>
                  <a:tcPr/>
                </a:tc>
                <a:tc>
                  <a:txBody>
                    <a:bodyPr/>
                    <a:lstStyle/>
                    <a:p>
                      <a:pPr algn="ctr"/>
                      <a:r>
                        <a:rPr lang="en-US" sz="1400" dirty="0"/>
                        <a:t>0.99</a:t>
                      </a:r>
                    </a:p>
                  </a:txBody>
                  <a:tcPr/>
                </a:tc>
                <a:extLst>
                  <a:ext uri="{0D108BD9-81ED-4DB2-BD59-A6C34878D82A}">
                    <a16:rowId xmlns:a16="http://schemas.microsoft.com/office/drawing/2014/main" xmlns="" val="10005"/>
                  </a:ext>
                </a:extLst>
              </a:tr>
            </a:tbl>
          </a:graphicData>
        </a:graphic>
      </p:graphicFrame>
      <p:graphicFrame>
        <p:nvGraphicFramePr>
          <p:cNvPr id="7" name="Content Placeholder 8"/>
          <p:cNvGraphicFramePr>
            <a:graphicFrameLocks/>
          </p:cNvGraphicFramePr>
          <p:nvPr>
            <p:extLst>
              <p:ext uri="{D42A27DB-BD31-4B8C-83A1-F6EECF244321}">
                <p14:modId xmlns:p14="http://schemas.microsoft.com/office/powerpoint/2010/main" val="1777868581"/>
              </p:ext>
            </p:extLst>
          </p:nvPr>
        </p:nvGraphicFramePr>
        <p:xfrm>
          <a:off x="6651152" y="2026624"/>
          <a:ext cx="3738027" cy="1554480"/>
        </p:xfrm>
        <a:graphic>
          <a:graphicData uri="http://schemas.openxmlformats.org/drawingml/2006/table">
            <a:tbl>
              <a:tblPr firstRow="1" bandRow="1">
                <a:tableStyleId>{073A0DAA-6AF3-43AB-8588-CEC1D06C72B9}</a:tableStyleId>
              </a:tblPr>
              <a:tblGrid>
                <a:gridCol w="2153169">
                  <a:extLst>
                    <a:ext uri="{9D8B030D-6E8A-4147-A177-3AD203B41FA5}">
                      <a16:colId xmlns:a16="http://schemas.microsoft.com/office/drawing/2014/main" xmlns="" val="20000"/>
                    </a:ext>
                  </a:extLst>
                </a:gridCol>
                <a:gridCol w="1584858">
                  <a:extLst>
                    <a:ext uri="{9D8B030D-6E8A-4147-A177-3AD203B41FA5}">
                      <a16:colId xmlns:a16="http://schemas.microsoft.com/office/drawing/2014/main" xmlns="" val="20001"/>
                    </a:ext>
                  </a:extLst>
                </a:gridCol>
              </a:tblGrid>
              <a:tr h="327641">
                <a:tc>
                  <a:txBody>
                    <a:bodyPr/>
                    <a:lstStyle/>
                    <a:p>
                      <a:pPr algn="ctr"/>
                      <a:r>
                        <a:rPr lang="en-US" sz="1600" dirty="0"/>
                        <a:t>HDR Examples1</a:t>
                      </a:r>
                      <a:endParaRPr lang="en-US" sz="1600" b="1" dirty="0"/>
                    </a:p>
                  </a:txBody>
                  <a:tcPr/>
                </a:tc>
                <a:tc>
                  <a:txBody>
                    <a:bodyPr/>
                    <a:lstStyle/>
                    <a:p>
                      <a:pPr algn="ctr"/>
                      <a:r>
                        <a:rPr lang="en-US" sz="1400" dirty="0"/>
                        <a:t>Metric 1</a:t>
                      </a:r>
                    </a:p>
                  </a:txBody>
                  <a:tcPr/>
                </a:tc>
                <a:extLst>
                  <a:ext uri="{0D108BD9-81ED-4DB2-BD59-A6C34878D82A}">
                    <a16:rowId xmlns:a16="http://schemas.microsoft.com/office/drawing/2014/main" xmlns="" val="10000"/>
                  </a:ext>
                </a:extLst>
              </a:tr>
              <a:tr h="297855">
                <a:tc>
                  <a:txBody>
                    <a:bodyPr/>
                    <a:lstStyle/>
                    <a:p>
                      <a:r>
                        <a:rPr lang="en-US" sz="1400" dirty="0"/>
                        <a:t>Example</a:t>
                      </a:r>
                      <a:r>
                        <a:rPr lang="en-US" sz="1400" baseline="0" dirty="0"/>
                        <a:t> 1</a:t>
                      </a:r>
                      <a:endParaRPr lang="en-US" sz="1400" dirty="0"/>
                    </a:p>
                  </a:txBody>
                  <a:tcPr/>
                </a:tc>
                <a:tc>
                  <a:txBody>
                    <a:bodyPr/>
                    <a:lstStyle/>
                    <a:p>
                      <a:pPr algn="ctr"/>
                      <a:r>
                        <a:rPr lang="en-US" sz="1400" dirty="0"/>
                        <a:t>0.52</a:t>
                      </a:r>
                    </a:p>
                  </a:txBody>
                  <a:tcPr/>
                </a:tc>
                <a:extLst>
                  <a:ext uri="{0D108BD9-81ED-4DB2-BD59-A6C34878D82A}">
                    <a16:rowId xmlns:a16="http://schemas.microsoft.com/office/drawing/2014/main" xmlns="" val="10001"/>
                  </a:ext>
                </a:extLst>
              </a:tr>
              <a:tr h="297855">
                <a:tc>
                  <a:txBody>
                    <a:bodyPr/>
                    <a:lstStyle/>
                    <a:p>
                      <a:r>
                        <a:rPr lang="en-US" sz="1400" dirty="0"/>
                        <a:t>Example 2</a:t>
                      </a:r>
                    </a:p>
                  </a:txBody>
                  <a:tcPr/>
                </a:tc>
                <a:tc>
                  <a:txBody>
                    <a:bodyPr/>
                    <a:lstStyle/>
                    <a:p>
                      <a:pPr algn="ctr"/>
                      <a:r>
                        <a:rPr lang="en-US" sz="1400" dirty="0"/>
                        <a:t>0.45</a:t>
                      </a:r>
                    </a:p>
                  </a:txBody>
                  <a:tcPr/>
                </a:tc>
                <a:extLst>
                  <a:ext uri="{0D108BD9-81ED-4DB2-BD59-A6C34878D82A}">
                    <a16:rowId xmlns:a16="http://schemas.microsoft.com/office/drawing/2014/main" xmlns="" val="10002"/>
                  </a:ext>
                </a:extLst>
              </a:tr>
              <a:tr h="297855">
                <a:tc>
                  <a:txBody>
                    <a:bodyPr/>
                    <a:lstStyle/>
                    <a:p>
                      <a:r>
                        <a:rPr lang="en-US" sz="1400" dirty="0"/>
                        <a:t>Example 3</a:t>
                      </a:r>
                    </a:p>
                  </a:txBody>
                  <a:tcPr/>
                </a:tc>
                <a:tc>
                  <a:txBody>
                    <a:bodyPr/>
                    <a:lstStyle/>
                    <a:p>
                      <a:pPr algn="ctr"/>
                      <a:r>
                        <a:rPr lang="en-US" sz="1400" dirty="0"/>
                        <a:t>0.58</a:t>
                      </a:r>
                    </a:p>
                  </a:txBody>
                  <a:tcPr/>
                </a:tc>
                <a:extLst>
                  <a:ext uri="{0D108BD9-81ED-4DB2-BD59-A6C34878D82A}">
                    <a16:rowId xmlns:a16="http://schemas.microsoft.com/office/drawing/2014/main" xmlns="" val="10003"/>
                  </a:ext>
                </a:extLst>
              </a:tr>
              <a:tr h="297855">
                <a:tc>
                  <a:txBody>
                    <a:bodyPr/>
                    <a:lstStyle/>
                    <a:p>
                      <a:r>
                        <a:rPr lang="en-US" sz="1400" dirty="0"/>
                        <a:t>L-STF (reference)</a:t>
                      </a:r>
                    </a:p>
                  </a:txBody>
                  <a:tcPr/>
                </a:tc>
                <a:tc>
                  <a:txBody>
                    <a:bodyPr/>
                    <a:lstStyle/>
                    <a:p>
                      <a:pPr algn="ctr"/>
                      <a:r>
                        <a:rPr lang="en-US" sz="1400" dirty="0"/>
                        <a:t>0.99</a:t>
                      </a:r>
                    </a:p>
                  </a:txBody>
                  <a:tcPr/>
                </a:tc>
                <a:extLst>
                  <a:ext uri="{0D108BD9-81ED-4DB2-BD59-A6C34878D82A}">
                    <a16:rowId xmlns:a16="http://schemas.microsoft.com/office/drawing/2014/main" xmlns="" val="10004"/>
                  </a:ext>
                </a:extLst>
              </a:tr>
            </a:tbl>
          </a:graphicData>
        </a:graphic>
      </p:graphicFrame>
      <p:sp>
        <p:nvSpPr>
          <p:cNvPr id="8" name="TextBox 7"/>
          <p:cNvSpPr txBox="1"/>
          <p:nvPr/>
        </p:nvSpPr>
        <p:spPr>
          <a:xfrm>
            <a:off x="929217" y="4464982"/>
            <a:ext cx="10460568" cy="2031325"/>
          </a:xfrm>
          <a:prstGeom prst="rect">
            <a:avLst/>
          </a:prstGeom>
          <a:noFill/>
        </p:spPr>
        <p:txBody>
          <a:bodyPr wrap="square" rtlCol="0">
            <a:spAutoFit/>
          </a:bodyPr>
          <a:lstStyle/>
          <a:p>
            <a:pPr marL="285750" indent="-285750">
              <a:buFont typeface="Arial" panose="020B0604020202020204" pitchFamily="34" charset="0"/>
              <a:buChar char="•"/>
            </a:pPr>
            <a:r>
              <a:rPr lang="en-US" b="1" dirty="0"/>
              <a:t>Table shows the average cross-correlation numbers, across different realizations </a:t>
            </a:r>
            <a:r>
              <a:rPr lang="en-US" b="1" dirty="0" smtClean="0"/>
              <a:t/>
            </a:r>
            <a:br>
              <a:rPr lang="en-US" b="1" dirty="0" smtClean="0"/>
            </a:br>
            <a:r>
              <a:rPr lang="en-US" b="1" dirty="0" smtClean="0"/>
              <a:t>(</a:t>
            </a:r>
            <a:r>
              <a:rPr lang="en-US" b="1" dirty="0"/>
              <a:t>computed using </a:t>
            </a:r>
            <a:r>
              <a:rPr lang="en-US" b="1" dirty="0" err="1"/>
              <a:t>Tx</a:t>
            </a:r>
            <a:r>
              <a:rPr lang="en-US" b="1" dirty="0"/>
              <a:t> </a:t>
            </a:r>
            <a:r>
              <a:rPr lang="en-US" b="1" dirty="0" smtClean="0"/>
              <a:t>signal, i.e. no noise)</a:t>
            </a:r>
            <a:endParaRPr lang="en-US" b="1" dirty="0"/>
          </a:p>
          <a:p>
            <a:pPr marL="742950" lvl="1" indent="-285750">
              <a:buFont typeface="Arial" panose="020B0604020202020204" pitchFamily="34" charset="0"/>
              <a:buChar char="•"/>
            </a:pPr>
            <a:r>
              <a:rPr lang="en-US" dirty="0"/>
              <a:t>LDR: All examples have much lower correlation than L-STF</a:t>
            </a:r>
          </a:p>
          <a:p>
            <a:pPr marL="1200150" lvl="2" indent="-285750">
              <a:buFont typeface="Arial" panose="020B0604020202020204" pitchFamily="34" charset="0"/>
              <a:buChar char="•"/>
            </a:pPr>
            <a:r>
              <a:rPr lang="en-US" dirty="0"/>
              <a:t>Examples 1 has the highest cross-correlation</a:t>
            </a:r>
          </a:p>
          <a:p>
            <a:pPr marL="1200150" lvl="2" indent="-285750">
              <a:buFont typeface="Arial" panose="020B0604020202020204" pitchFamily="34" charset="0"/>
              <a:buChar char="•"/>
            </a:pPr>
            <a:r>
              <a:rPr lang="en-US" dirty="0"/>
              <a:t>Example 4 (Steve proposal [11-19/1120r0]) has lowest correlation of 0.53 </a:t>
            </a:r>
            <a:r>
              <a:rPr lang="en-US" b="1" dirty="0">
                <a:solidFill>
                  <a:srgbClr val="FF0000"/>
                </a:solidFill>
              </a:rPr>
              <a:t>but still above 0.4</a:t>
            </a:r>
          </a:p>
          <a:p>
            <a:pPr marL="742950" lvl="1" indent="-285750">
              <a:buFont typeface="Arial" panose="020B0604020202020204" pitchFamily="34" charset="0"/>
              <a:buChar char="•"/>
            </a:pPr>
            <a:r>
              <a:rPr lang="en-US" dirty="0"/>
              <a:t>HDR: All examples have much lower correlation than L-STF</a:t>
            </a:r>
          </a:p>
          <a:p>
            <a:pPr marL="1200150" lvl="2" indent="-285750">
              <a:buFont typeface="Arial" panose="020B0604020202020204" pitchFamily="34" charset="0"/>
              <a:buChar char="•"/>
            </a:pPr>
            <a:r>
              <a:rPr lang="en-US" dirty="0"/>
              <a:t>Examples 1-3 have comparable correlation values between 0.45 and 0.58</a:t>
            </a:r>
          </a:p>
        </p:txBody>
      </p:sp>
    </p:spTree>
    <p:extLst>
      <p:ext uri="{BB962C8B-B14F-4D97-AF65-F5344CB8AC3E}">
        <p14:creationId xmlns:p14="http://schemas.microsoft.com/office/powerpoint/2010/main" val="862863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34968"/>
            <a:ext cx="10361084" cy="1065213"/>
          </a:xfrm>
        </p:spPr>
        <p:txBody>
          <a:bodyPr/>
          <a:lstStyle/>
          <a:p>
            <a:r>
              <a:rPr lang="en-US" dirty="0"/>
              <a:t>Cross-Correlation values in AWGN with 0 dB SNR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Date Placeholder 4"/>
          <p:cNvSpPr>
            <a:spLocks noGrp="1"/>
          </p:cNvSpPr>
          <p:nvPr>
            <p:ph type="dt" idx="15"/>
          </p:nvPr>
        </p:nvSpPr>
        <p:spPr/>
        <p:txBody>
          <a:bodyPr/>
          <a:lstStyle/>
          <a:p>
            <a:r>
              <a:rPr lang="en-US" dirty="0"/>
              <a:t>November 2019</a:t>
            </a:r>
            <a:endParaRPr lang="en-GB" dirty="0"/>
          </a:p>
        </p:txBody>
      </p:sp>
      <p:sp>
        <p:nvSpPr>
          <p:cNvPr id="6" name="Footer Placeholder 5"/>
          <p:cNvSpPr>
            <a:spLocks noGrp="1"/>
          </p:cNvSpPr>
          <p:nvPr>
            <p:ph type="ftr" idx="16"/>
          </p:nvPr>
        </p:nvSpPr>
        <p:spPr/>
        <p:txBody>
          <a:bodyPr/>
          <a:lstStyle/>
          <a:p>
            <a:r>
              <a:rPr lang="en-GB"/>
              <a:t>Vinod Kristem, Intel Corporation</a:t>
            </a:r>
            <a:endParaRPr lang="en-GB" dirty="0"/>
          </a:p>
        </p:txBody>
      </p:sp>
      <p:sp>
        <p:nvSpPr>
          <p:cNvPr id="8" name="TextBox 7"/>
          <p:cNvSpPr txBox="1"/>
          <p:nvPr/>
        </p:nvSpPr>
        <p:spPr>
          <a:xfrm>
            <a:off x="913083" y="5193427"/>
            <a:ext cx="10556106" cy="1200329"/>
          </a:xfrm>
          <a:prstGeom prst="rect">
            <a:avLst/>
          </a:prstGeom>
          <a:noFill/>
        </p:spPr>
        <p:txBody>
          <a:bodyPr wrap="square" rtlCol="0">
            <a:spAutoFit/>
          </a:bodyPr>
          <a:lstStyle/>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b="1" dirty="0"/>
              <a:t>Only showing cross-correlation computed on received signal. Transmit signal same as in slide 3.</a:t>
            </a:r>
          </a:p>
          <a:p>
            <a:pPr marL="285750" indent="-285750">
              <a:buFont typeface="Arial" panose="020B0604020202020204" pitchFamily="34" charset="0"/>
              <a:buChar char="•"/>
            </a:pPr>
            <a:r>
              <a:rPr lang="en-US" b="1" dirty="0"/>
              <a:t>At low SNR, cross-correlation values are already low, and most of the times lower than the L-STF value </a:t>
            </a:r>
          </a:p>
          <a:p>
            <a:pPr marL="742950" lvl="1" indent="-285750">
              <a:buFont typeface="Arial" panose="020B0604020202020204" pitchFamily="34" charset="0"/>
              <a:buChar char="•"/>
            </a:pPr>
            <a:r>
              <a:rPr lang="en-US" dirty="0"/>
              <a:t>All LDR examples and HDR examples have similar cross-correlation (+/- 0.05)</a:t>
            </a:r>
          </a:p>
        </p:txBody>
      </p:sp>
      <p:pic>
        <p:nvPicPr>
          <p:cNvPr id="10" name="Content Placeholder 9">
            <a:extLst>
              <a:ext uri="{FF2B5EF4-FFF2-40B4-BE49-F238E27FC236}">
                <a16:creationId xmlns:a16="http://schemas.microsoft.com/office/drawing/2014/main" xmlns="" id="{921C6A06-4274-4B33-B97A-1D74A12247E8}"/>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13083" y="1600779"/>
            <a:ext cx="4903256" cy="3677442"/>
          </a:xfrm>
        </p:spPr>
      </p:pic>
      <p:pic>
        <p:nvPicPr>
          <p:cNvPr id="13" name="Picture 12">
            <a:extLst>
              <a:ext uri="{FF2B5EF4-FFF2-40B4-BE49-F238E27FC236}">
                <a16:creationId xmlns:a16="http://schemas.microsoft.com/office/drawing/2014/main" xmlns="" id="{26B566FD-FC0B-4AEE-B39E-48BFBF8654A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16339" y="1613087"/>
            <a:ext cx="4903257" cy="3677443"/>
          </a:xfrm>
          <a:prstGeom prst="rect">
            <a:avLst/>
          </a:prstGeom>
        </p:spPr>
      </p:pic>
      <p:sp>
        <p:nvSpPr>
          <p:cNvPr id="3" name="Rectangle 2"/>
          <p:cNvSpPr/>
          <p:nvPr/>
        </p:nvSpPr>
        <p:spPr bwMode="auto">
          <a:xfrm>
            <a:off x="7559040" y="1700181"/>
            <a:ext cx="165463" cy="154745"/>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 name="TextBox 6"/>
          <p:cNvSpPr txBox="1"/>
          <p:nvPr/>
        </p:nvSpPr>
        <p:spPr>
          <a:xfrm>
            <a:off x="7559048" y="1665338"/>
            <a:ext cx="255198" cy="246221"/>
          </a:xfrm>
          <a:prstGeom prst="rect">
            <a:avLst/>
          </a:prstGeom>
          <a:noFill/>
        </p:spPr>
        <p:txBody>
          <a:bodyPr wrap="none" rtlCol="0">
            <a:spAutoFit/>
          </a:bodyPr>
          <a:lstStyle/>
          <a:p>
            <a:r>
              <a:rPr lang="en-US" sz="1000" b="1" dirty="0" smtClean="0">
                <a:latin typeface="Arial" panose="020B0604020202020204" pitchFamily="34" charset="0"/>
                <a:cs typeface="Arial" panose="020B0604020202020204" pitchFamily="34" charset="0"/>
              </a:rPr>
              <a:t>0</a:t>
            </a:r>
            <a:endParaRPr lang="en-US" sz="1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83635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10032"/>
            <a:ext cx="10361084" cy="1065213"/>
          </a:xfrm>
        </p:spPr>
        <p:txBody>
          <a:bodyPr/>
          <a:lstStyle/>
          <a:p>
            <a:r>
              <a:rPr lang="en-US" dirty="0"/>
              <a:t>Cross-Correlation values in AWGN with 0 dB SNR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Date Placeholder 4"/>
          <p:cNvSpPr>
            <a:spLocks noGrp="1"/>
          </p:cNvSpPr>
          <p:nvPr>
            <p:ph type="dt" idx="15"/>
          </p:nvPr>
        </p:nvSpPr>
        <p:spPr/>
        <p:txBody>
          <a:bodyPr/>
          <a:lstStyle/>
          <a:p>
            <a:r>
              <a:rPr lang="en-US" dirty="0"/>
              <a:t>November 2019</a:t>
            </a:r>
            <a:endParaRPr lang="en-GB" dirty="0"/>
          </a:p>
        </p:txBody>
      </p:sp>
      <p:sp>
        <p:nvSpPr>
          <p:cNvPr id="6" name="Footer Placeholder 5"/>
          <p:cNvSpPr>
            <a:spLocks noGrp="1"/>
          </p:cNvSpPr>
          <p:nvPr>
            <p:ph type="ftr" idx="16"/>
          </p:nvPr>
        </p:nvSpPr>
        <p:spPr/>
        <p:txBody>
          <a:bodyPr/>
          <a:lstStyle/>
          <a:p>
            <a:r>
              <a:rPr lang="en-GB"/>
              <a:t>Vinod Kristem, Intel Corporation</a:t>
            </a:r>
            <a:endParaRPr lang="en-GB"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415360859"/>
              </p:ext>
            </p:extLst>
          </p:nvPr>
        </p:nvGraphicFramePr>
        <p:xfrm>
          <a:off x="1587573" y="2261592"/>
          <a:ext cx="4058068" cy="1859280"/>
        </p:xfrm>
        <a:graphic>
          <a:graphicData uri="http://schemas.openxmlformats.org/drawingml/2006/table">
            <a:tbl>
              <a:tblPr firstRow="1" bandRow="1">
                <a:tableStyleId>{073A0DAA-6AF3-43AB-8588-CEC1D06C72B9}</a:tableStyleId>
              </a:tblPr>
              <a:tblGrid>
                <a:gridCol w="2473210">
                  <a:extLst>
                    <a:ext uri="{9D8B030D-6E8A-4147-A177-3AD203B41FA5}">
                      <a16:colId xmlns:a16="http://schemas.microsoft.com/office/drawing/2014/main" xmlns="" val="20000"/>
                    </a:ext>
                  </a:extLst>
                </a:gridCol>
                <a:gridCol w="1584858">
                  <a:extLst>
                    <a:ext uri="{9D8B030D-6E8A-4147-A177-3AD203B41FA5}">
                      <a16:colId xmlns:a16="http://schemas.microsoft.com/office/drawing/2014/main" xmlns="" val="20001"/>
                    </a:ext>
                  </a:extLst>
                </a:gridCol>
              </a:tblGrid>
              <a:tr h="244194">
                <a:tc>
                  <a:txBody>
                    <a:bodyPr/>
                    <a:lstStyle/>
                    <a:p>
                      <a:pPr algn="ctr"/>
                      <a:r>
                        <a:rPr lang="en-US" sz="1600" dirty="0"/>
                        <a:t>LDR Examples</a:t>
                      </a:r>
                      <a:endParaRPr lang="en-US" sz="1600" b="1" dirty="0"/>
                    </a:p>
                  </a:txBody>
                  <a:tcPr/>
                </a:tc>
                <a:tc>
                  <a:txBody>
                    <a:bodyPr/>
                    <a:lstStyle/>
                    <a:p>
                      <a:pPr algn="ctr"/>
                      <a:r>
                        <a:rPr lang="en-US" sz="1400" dirty="0"/>
                        <a:t>Metric 1</a:t>
                      </a:r>
                    </a:p>
                  </a:txBody>
                  <a:tcPr/>
                </a:tc>
                <a:extLst>
                  <a:ext uri="{0D108BD9-81ED-4DB2-BD59-A6C34878D82A}">
                    <a16:rowId xmlns:a16="http://schemas.microsoft.com/office/drawing/2014/main" xmlns="" val="10000"/>
                  </a:ext>
                </a:extLst>
              </a:tr>
              <a:tr h="297103">
                <a:tc>
                  <a:txBody>
                    <a:bodyPr/>
                    <a:lstStyle/>
                    <a:p>
                      <a:r>
                        <a:rPr lang="en-US" sz="1400" dirty="0"/>
                        <a:t>Example</a:t>
                      </a:r>
                      <a:r>
                        <a:rPr lang="en-US" sz="1400" baseline="0" dirty="0"/>
                        <a:t> 1</a:t>
                      </a:r>
                      <a:endParaRPr lang="en-US" sz="1400" dirty="0"/>
                    </a:p>
                  </a:txBody>
                  <a:tcPr/>
                </a:tc>
                <a:tc>
                  <a:txBody>
                    <a:bodyPr/>
                    <a:lstStyle/>
                    <a:p>
                      <a:pPr algn="ctr"/>
                      <a:r>
                        <a:rPr lang="en-US" sz="1400" dirty="0"/>
                        <a:t>0.49</a:t>
                      </a:r>
                    </a:p>
                  </a:txBody>
                  <a:tcPr/>
                </a:tc>
                <a:extLst>
                  <a:ext uri="{0D108BD9-81ED-4DB2-BD59-A6C34878D82A}">
                    <a16:rowId xmlns:a16="http://schemas.microsoft.com/office/drawing/2014/main" xmlns="" val="10001"/>
                  </a:ext>
                </a:extLst>
              </a:tr>
              <a:tr h="297103">
                <a:tc>
                  <a:txBody>
                    <a:bodyPr/>
                    <a:lstStyle/>
                    <a:p>
                      <a:r>
                        <a:rPr lang="en-US" sz="1400" dirty="0"/>
                        <a:t>Example 2</a:t>
                      </a:r>
                    </a:p>
                  </a:txBody>
                  <a:tcPr/>
                </a:tc>
                <a:tc>
                  <a:txBody>
                    <a:bodyPr/>
                    <a:lstStyle/>
                    <a:p>
                      <a:pPr algn="ctr"/>
                      <a:r>
                        <a:rPr lang="en-US" sz="1400" dirty="0"/>
                        <a:t>0.50</a:t>
                      </a:r>
                    </a:p>
                  </a:txBody>
                  <a:tcPr/>
                </a:tc>
                <a:extLst>
                  <a:ext uri="{0D108BD9-81ED-4DB2-BD59-A6C34878D82A}">
                    <a16:rowId xmlns:a16="http://schemas.microsoft.com/office/drawing/2014/main" xmlns="" val="10002"/>
                  </a:ext>
                </a:extLst>
              </a:tr>
              <a:tr h="297103">
                <a:tc>
                  <a:txBody>
                    <a:bodyPr/>
                    <a:lstStyle/>
                    <a:p>
                      <a:r>
                        <a:rPr lang="en-US" sz="1400" dirty="0"/>
                        <a:t>Example 3</a:t>
                      </a:r>
                    </a:p>
                  </a:txBody>
                  <a:tcPr/>
                </a:tc>
                <a:tc>
                  <a:txBody>
                    <a:bodyPr/>
                    <a:lstStyle/>
                    <a:p>
                      <a:pPr algn="ctr"/>
                      <a:r>
                        <a:rPr lang="en-US" sz="1400" dirty="0"/>
                        <a:t>0.46</a:t>
                      </a:r>
                    </a:p>
                  </a:txBody>
                  <a:tcPr/>
                </a:tc>
                <a:extLst>
                  <a:ext uri="{0D108BD9-81ED-4DB2-BD59-A6C34878D82A}">
                    <a16:rowId xmlns:a16="http://schemas.microsoft.com/office/drawing/2014/main" xmlns="" val="10003"/>
                  </a:ext>
                </a:extLst>
              </a:tr>
              <a:tr h="297103">
                <a:tc>
                  <a:txBody>
                    <a:bodyPr/>
                    <a:lstStyle/>
                    <a:p>
                      <a:r>
                        <a:rPr lang="en-US" sz="1400" baseline="0" dirty="0"/>
                        <a:t>Example 4 (Steve proposal)</a:t>
                      </a:r>
                      <a:endParaRPr lang="en-US" sz="1400" dirty="0"/>
                    </a:p>
                  </a:txBody>
                  <a:tcPr/>
                </a:tc>
                <a:tc>
                  <a:txBody>
                    <a:bodyPr/>
                    <a:lstStyle/>
                    <a:p>
                      <a:pPr algn="ctr"/>
                      <a:r>
                        <a:rPr lang="en-US" sz="1400" dirty="0">
                          <a:solidFill>
                            <a:srgbClr val="FF0000"/>
                          </a:solidFill>
                        </a:rPr>
                        <a:t>0.45</a:t>
                      </a:r>
                    </a:p>
                  </a:txBody>
                  <a:tcPr/>
                </a:tc>
                <a:extLst>
                  <a:ext uri="{0D108BD9-81ED-4DB2-BD59-A6C34878D82A}">
                    <a16:rowId xmlns:a16="http://schemas.microsoft.com/office/drawing/2014/main" xmlns="" val="10004"/>
                  </a:ext>
                </a:extLst>
              </a:tr>
              <a:tr h="297103">
                <a:tc>
                  <a:txBody>
                    <a:bodyPr/>
                    <a:lstStyle/>
                    <a:p>
                      <a:r>
                        <a:rPr lang="en-US" sz="1400" dirty="0"/>
                        <a:t>L-STF (reference)</a:t>
                      </a:r>
                    </a:p>
                  </a:txBody>
                  <a:tcPr/>
                </a:tc>
                <a:tc>
                  <a:txBody>
                    <a:bodyPr/>
                    <a:lstStyle/>
                    <a:p>
                      <a:pPr algn="ctr"/>
                      <a:r>
                        <a:rPr lang="en-US" sz="1400" dirty="0"/>
                        <a:t>0.51</a:t>
                      </a:r>
                    </a:p>
                  </a:txBody>
                  <a:tcPr/>
                </a:tc>
                <a:extLst>
                  <a:ext uri="{0D108BD9-81ED-4DB2-BD59-A6C34878D82A}">
                    <a16:rowId xmlns:a16="http://schemas.microsoft.com/office/drawing/2014/main" xmlns="" val="10005"/>
                  </a:ext>
                </a:extLst>
              </a:tr>
            </a:tbl>
          </a:graphicData>
        </a:graphic>
      </p:graphicFrame>
      <p:graphicFrame>
        <p:nvGraphicFramePr>
          <p:cNvPr id="7" name="Content Placeholder 8"/>
          <p:cNvGraphicFramePr>
            <a:graphicFrameLocks/>
          </p:cNvGraphicFramePr>
          <p:nvPr>
            <p:extLst>
              <p:ext uri="{D42A27DB-BD31-4B8C-83A1-F6EECF244321}">
                <p14:modId xmlns:p14="http://schemas.microsoft.com/office/powerpoint/2010/main" val="3497581991"/>
              </p:ext>
            </p:extLst>
          </p:nvPr>
        </p:nvGraphicFramePr>
        <p:xfrm>
          <a:off x="6145742" y="2261592"/>
          <a:ext cx="3738027" cy="1554480"/>
        </p:xfrm>
        <a:graphic>
          <a:graphicData uri="http://schemas.openxmlformats.org/drawingml/2006/table">
            <a:tbl>
              <a:tblPr firstRow="1" bandRow="1">
                <a:tableStyleId>{073A0DAA-6AF3-43AB-8588-CEC1D06C72B9}</a:tableStyleId>
              </a:tblPr>
              <a:tblGrid>
                <a:gridCol w="2153169">
                  <a:extLst>
                    <a:ext uri="{9D8B030D-6E8A-4147-A177-3AD203B41FA5}">
                      <a16:colId xmlns:a16="http://schemas.microsoft.com/office/drawing/2014/main" xmlns="" val="20000"/>
                    </a:ext>
                  </a:extLst>
                </a:gridCol>
                <a:gridCol w="1584858">
                  <a:extLst>
                    <a:ext uri="{9D8B030D-6E8A-4147-A177-3AD203B41FA5}">
                      <a16:colId xmlns:a16="http://schemas.microsoft.com/office/drawing/2014/main" xmlns="" val="20001"/>
                    </a:ext>
                  </a:extLst>
                </a:gridCol>
              </a:tblGrid>
              <a:tr h="203827">
                <a:tc>
                  <a:txBody>
                    <a:bodyPr/>
                    <a:lstStyle/>
                    <a:p>
                      <a:pPr algn="ctr"/>
                      <a:r>
                        <a:rPr lang="en-US" sz="1600" dirty="0"/>
                        <a:t>HDR Examples</a:t>
                      </a:r>
                      <a:endParaRPr lang="en-US" sz="1600" b="1" dirty="0"/>
                    </a:p>
                  </a:txBody>
                  <a:tcPr/>
                </a:tc>
                <a:tc>
                  <a:txBody>
                    <a:bodyPr/>
                    <a:lstStyle/>
                    <a:p>
                      <a:pPr algn="ctr"/>
                      <a:r>
                        <a:rPr lang="en-US" sz="1400" dirty="0"/>
                        <a:t>Metric 1</a:t>
                      </a:r>
                    </a:p>
                  </a:txBody>
                  <a:tcPr/>
                </a:tc>
                <a:extLst>
                  <a:ext uri="{0D108BD9-81ED-4DB2-BD59-A6C34878D82A}">
                    <a16:rowId xmlns:a16="http://schemas.microsoft.com/office/drawing/2014/main" xmlns="" val="10000"/>
                  </a:ext>
                </a:extLst>
              </a:tr>
              <a:tr h="247989">
                <a:tc>
                  <a:txBody>
                    <a:bodyPr/>
                    <a:lstStyle/>
                    <a:p>
                      <a:r>
                        <a:rPr lang="en-US" sz="1400" dirty="0"/>
                        <a:t>Example</a:t>
                      </a:r>
                      <a:r>
                        <a:rPr lang="en-US" sz="1400" baseline="0" dirty="0"/>
                        <a:t> 1</a:t>
                      </a:r>
                      <a:endParaRPr lang="en-US" sz="1400" dirty="0"/>
                    </a:p>
                  </a:txBody>
                  <a:tcPr/>
                </a:tc>
                <a:tc>
                  <a:txBody>
                    <a:bodyPr/>
                    <a:lstStyle/>
                    <a:p>
                      <a:pPr algn="ctr"/>
                      <a:r>
                        <a:rPr lang="en-US" sz="1400" dirty="0"/>
                        <a:t>0.40</a:t>
                      </a:r>
                    </a:p>
                  </a:txBody>
                  <a:tcPr/>
                </a:tc>
                <a:extLst>
                  <a:ext uri="{0D108BD9-81ED-4DB2-BD59-A6C34878D82A}">
                    <a16:rowId xmlns:a16="http://schemas.microsoft.com/office/drawing/2014/main" xmlns="" val="10001"/>
                  </a:ext>
                </a:extLst>
              </a:tr>
              <a:tr h="247989">
                <a:tc>
                  <a:txBody>
                    <a:bodyPr/>
                    <a:lstStyle/>
                    <a:p>
                      <a:r>
                        <a:rPr lang="en-US" sz="1400" dirty="0"/>
                        <a:t>Example 2</a:t>
                      </a:r>
                    </a:p>
                  </a:txBody>
                  <a:tcPr/>
                </a:tc>
                <a:tc>
                  <a:txBody>
                    <a:bodyPr/>
                    <a:lstStyle/>
                    <a:p>
                      <a:pPr algn="ctr"/>
                      <a:r>
                        <a:rPr lang="en-US" sz="1400" dirty="0"/>
                        <a:t>0.35</a:t>
                      </a:r>
                    </a:p>
                  </a:txBody>
                  <a:tcPr/>
                </a:tc>
                <a:extLst>
                  <a:ext uri="{0D108BD9-81ED-4DB2-BD59-A6C34878D82A}">
                    <a16:rowId xmlns:a16="http://schemas.microsoft.com/office/drawing/2014/main" xmlns="" val="10002"/>
                  </a:ext>
                </a:extLst>
              </a:tr>
              <a:tr h="247989">
                <a:tc>
                  <a:txBody>
                    <a:bodyPr/>
                    <a:lstStyle/>
                    <a:p>
                      <a:r>
                        <a:rPr lang="en-US" sz="1400" dirty="0"/>
                        <a:t>Example 3</a:t>
                      </a:r>
                    </a:p>
                  </a:txBody>
                  <a:tcPr/>
                </a:tc>
                <a:tc>
                  <a:txBody>
                    <a:bodyPr/>
                    <a:lstStyle/>
                    <a:p>
                      <a:pPr algn="ctr"/>
                      <a:r>
                        <a:rPr lang="en-US" sz="1400" dirty="0"/>
                        <a:t>0.42</a:t>
                      </a:r>
                    </a:p>
                  </a:txBody>
                  <a:tcPr/>
                </a:tc>
                <a:extLst>
                  <a:ext uri="{0D108BD9-81ED-4DB2-BD59-A6C34878D82A}">
                    <a16:rowId xmlns:a16="http://schemas.microsoft.com/office/drawing/2014/main" xmlns="" val="10003"/>
                  </a:ext>
                </a:extLst>
              </a:tr>
              <a:tr h="247989">
                <a:tc>
                  <a:txBody>
                    <a:bodyPr/>
                    <a:lstStyle/>
                    <a:p>
                      <a:r>
                        <a:rPr lang="en-US" sz="1400" dirty="0"/>
                        <a:t>L-STF (reference)</a:t>
                      </a:r>
                    </a:p>
                  </a:txBody>
                  <a:tcPr/>
                </a:tc>
                <a:tc>
                  <a:txBody>
                    <a:bodyPr/>
                    <a:lstStyle/>
                    <a:p>
                      <a:pPr algn="ctr"/>
                      <a:r>
                        <a:rPr lang="en-US" sz="1400" dirty="0"/>
                        <a:t>0.50</a:t>
                      </a:r>
                    </a:p>
                  </a:txBody>
                  <a:tcPr/>
                </a:tc>
                <a:extLst>
                  <a:ext uri="{0D108BD9-81ED-4DB2-BD59-A6C34878D82A}">
                    <a16:rowId xmlns:a16="http://schemas.microsoft.com/office/drawing/2014/main" xmlns="" val="10004"/>
                  </a:ext>
                </a:extLst>
              </a:tr>
            </a:tbl>
          </a:graphicData>
        </a:graphic>
      </p:graphicFrame>
      <p:sp>
        <p:nvSpPr>
          <p:cNvPr id="8" name="TextBox 7"/>
          <p:cNvSpPr txBox="1"/>
          <p:nvPr/>
        </p:nvSpPr>
        <p:spPr>
          <a:xfrm>
            <a:off x="914402" y="4502419"/>
            <a:ext cx="10361084" cy="1569660"/>
          </a:xfrm>
          <a:prstGeom prst="rect">
            <a:avLst/>
          </a:prstGeom>
          <a:noFill/>
        </p:spPr>
        <p:txBody>
          <a:bodyPr wrap="square" rtlCol="0">
            <a:spAutoFit/>
          </a:bodyPr>
          <a:lstStyle/>
          <a:p>
            <a:pPr marL="285750" indent="-285750">
              <a:buFont typeface="Arial" panose="020B0604020202020204" pitchFamily="34" charset="0"/>
              <a:buChar char="•"/>
            </a:pPr>
            <a:r>
              <a:rPr lang="en-US" sz="2000" b="1" dirty="0"/>
              <a:t>Table shows the average cross-correlation numbers, across different realizations </a:t>
            </a:r>
            <a:r>
              <a:rPr lang="en-US" sz="2000" b="1" dirty="0" smtClean="0"/>
              <a:t/>
            </a:r>
            <a:br>
              <a:rPr lang="en-US" sz="2000" b="1" dirty="0" smtClean="0"/>
            </a:br>
            <a:r>
              <a:rPr lang="en-US" sz="2000" b="1" dirty="0" smtClean="0"/>
              <a:t>(</a:t>
            </a:r>
            <a:r>
              <a:rPr lang="en-US" sz="2000" b="1" dirty="0"/>
              <a:t>computed using Rx signal)</a:t>
            </a:r>
          </a:p>
          <a:p>
            <a:pPr marL="285750" indent="-285750">
              <a:buFont typeface="Arial" panose="020B0604020202020204" pitchFamily="34" charset="0"/>
              <a:buChar char="•"/>
            </a:pPr>
            <a:r>
              <a:rPr lang="en-US" sz="2000" b="1" dirty="0"/>
              <a:t>At low SNR, cross-correlation values are already low</a:t>
            </a:r>
          </a:p>
          <a:p>
            <a:pPr marL="742950" lvl="1" indent="-285750">
              <a:buFont typeface="Arial" panose="020B0604020202020204" pitchFamily="34" charset="0"/>
              <a:buChar char="•"/>
            </a:pPr>
            <a:r>
              <a:rPr lang="en-US" dirty="0"/>
              <a:t>LDR: All 4 examples have similar correlation values (0.45-0.50)</a:t>
            </a:r>
          </a:p>
          <a:p>
            <a:pPr marL="742950" lvl="1" indent="-285750">
              <a:buFont typeface="Arial" panose="020B0604020202020204" pitchFamily="34" charset="0"/>
              <a:buChar char="•"/>
            </a:pPr>
            <a:r>
              <a:rPr lang="en-US" dirty="0"/>
              <a:t>HDR: All 3 examples have lower correlation than L-STF (0.35-0.42)</a:t>
            </a:r>
          </a:p>
        </p:txBody>
      </p:sp>
    </p:spTree>
    <p:extLst>
      <p:ext uri="{BB962C8B-B14F-4D97-AF65-F5344CB8AC3E}">
        <p14:creationId xmlns:p14="http://schemas.microsoft.com/office/powerpoint/2010/main" val="1937063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429929"/>
            <a:ext cx="10361084" cy="1065213"/>
          </a:xfrm>
        </p:spPr>
        <p:txBody>
          <a:bodyPr/>
          <a:lstStyle/>
          <a:p>
            <a:r>
              <a:rPr lang="en-US" sz="2800" dirty="0"/>
              <a:t>Cross-Correlation in Channel D with 20 dB SNR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Date Placeholder 4"/>
          <p:cNvSpPr>
            <a:spLocks noGrp="1"/>
          </p:cNvSpPr>
          <p:nvPr>
            <p:ph type="dt" idx="15"/>
          </p:nvPr>
        </p:nvSpPr>
        <p:spPr/>
        <p:txBody>
          <a:bodyPr/>
          <a:lstStyle/>
          <a:p>
            <a:r>
              <a:rPr lang="en-US" dirty="0"/>
              <a:t>November 2019</a:t>
            </a:r>
            <a:endParaRPr lang="en-GB" dirty="0"/>
          </a:p>
        </p:txBody>
      </p:sp>
      <p:sp>
        <p:nvSpPr>
          <p:cNvPr id="6" name="Footer Placeholder 5"/>
          <p:cNvSpPr>
            <a:spLocks noGrp="1"/>
          </p:cNvSpPr>
          <p:nvPr>
            <p:ph type="ftr" idx="16"/>
          </p:nvPr>
        </p:nvSpPr>
        <p:spPr/>
        <p:txBody>
          <a:bodyPr/>
          <a:lstStyle/>
          <a:p>
            <a:r>
              <a:rPr lang="en-GB"/>
              <a:t>Vinod Kristem, Intel Corporation</a:t>
            </a:r>
            <a:endParaRPr lang="en-GB" dirty="0"/>
          </a:p>
        </p:txBody>
      </p:sp>
      <p:sp>
        <p:nvSpPr>
          <p:cNvPr id="8" name="TextBox 7"/>
          <p:cNvSpPr txBox="1"/>
          <p:nvPr/>
        </p:nvSpPr>
        <p:spPr>
          <a:xfrm>
            <a:off x="914402" y="4998087"/>
            <a:ext cx="10475382" cy="1477328"/>
          </a:xfrm>
          <a:prstGeom prst="rect">
            <a:avLst/>
          </a:prstGeom>
          <a:noFill/>
        </p:spPr>
        <p:txBody>
          <a:bodyPr wrap="square" rtlCol="0">
            <a:spAutoFit/>
          </a:bodyPr>
          <a:lstStyle/>
          <a:p>
            <a:pPr marL="285750" indent="-285750">
              <a:buFont typeface="Arial" panose="020B0604020202020204" pitchFamily="34" charset="0"/>
              <a:buChar char="•"/>
            </a:pPr>
            <a:r>
              <a:rPr lang="en-US" b="1" dirty="0"/>
              <a:t>In Channel D, the multipaths changes the effective shape of received waveform, thereby resulting in different cross-correlation value (than compared to the one measured on transmit signal).</a:t>
            </a:r>
          </a:p>
          <a:p>
            <a:pPr marL="742950" lvl="1" indent="-285750">
              <a:buFont typeface="Arial" panose="020B0604020202020204" pitchFamily="34" charset="0"/>
              <a:buChar char="•"/>
            </a:pPr>
            <a:r>
              <a:rPr lang="en-US" dirty="0"/>
              <a:t>The cross-correlation can vary significantly across channel realizations, as can be seen above   </a:t>
            </a:r>
          </a:p>
          <a:p>
            <a:pPr marL="1200150" lvl="2" indent="-285750">
              <a:buFont typeface="Arial" panose="020B0604020202020204" pitchFamily="34" charset="0"/>
              <a:buChar char="•"/>
            </a:pPr>
            <a:r>
              <a:rPr lang="en-US" dirty="0"/>
              <a:t>For instance, </a:t>
            </a:r>
            <a:r>
              <a:rPr lang="en-US" dirty="0">
                <a:solidFill>
                  <a:srgbClr val="FF0000"/>
                </a:solidFill>
              </a:rPr>
              <a:t>LDR Example 4 no longer provides lowest cross-correlation in 30% of realizations</a:t>
            </a:r>
          </a:p>
          <a:p>
            <a:pPr marL="1200150" lvl="2" indent="-285750">
              <a:buFont typeface="Arial" panose="020B0604020202020204" pitchFamily="34" charset="0"/>
              <a:buChar char="•"/>
            </a:pPr>
            <a:r>
              <a:rPr lang="en-US" dirty="0"/>
              <a:t>However, all examples have significantly lower cross-correlation compared to STF (close to 1)</a:t>
            </a:r>
          </a:p>
        </p:txBody>
      </p:sp>
      <p:pic>
        <p:nvPicPr>
          <p:cNvPr id="11" name="Content Placeholder 10">
            <a:extLst>
              <a:ext uri="{FF2B5EF4-FFF2-40B4-BE49-F238E27FC236}">
                <a16:creationId xmlns:a16="http://schemas.microsoft.com/office/drawing/2014/main" xmlns="" id="{1BFB1FB4-86EB-4A29-AA93-A09D9489FD1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53473" y="1380734"/>
            <a:ext cx="4950151" cy="3517633"/>
          </a:xfrm>
        </p:spPr>
      </p:pic>
      <p:pic>
        <p:nvPicPr>
          <p:cNvPr id="13" name="Picture 12">
            <a:extLst>
              <a:ext uri="{FF2B5EF4-FFF2-40B4-BE49-F238E27FC236}">
                <a16:creationId xmlns:a16="http://schemas.microsoft.com/office/drawing/2014/main" xmlns="" id="{2870887F-1205-4EF3-B09D-BADCCD577D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85258" y="1380733"/>
            <a:ext cx="4950151" cy="3517633"/>
          </a:xfrm>
          <a:prstGeom prst="rect">
            <a:avLst/>
          </a:prstGeom>
        </p:spPr>
      </p:pic>
      <p:sp>
        <p:nvSpPr>
          <p:cNvPr id="14" name="TextBox 13">
            <a:extLst>
              <a:ext uri="{FF2B5EF4-FFF2-40B4-BE49-F238E27FC236}">
                <a16:creationId xmlns:a16="http://schemas.microsoft.com/office/drawing/2014/main" xmlns="" id="{17613467-49AB-47C0-A72B-2CB4BA971D5C}"/>
              </a:ext>
            </a:extLst>
          </p:cNvPr>
          <p:cNvSpPr txBox="1"/>
          <p:nvPr/>
        </p:nvSpPr>
        <p:spPr>
          <a:xfrm>
            <a:off x="10186497" y="2415617"/>
            <a:ext cx="3261674" cy="553998"/>
          </a:xfrm>
          <a:prstGeom prst="rect">
            <a:avLst/>
          </a:prstGeom>
          <a:noFill/>
        </p:spPr>
        <p:txBody>
          <a:bodyPr wrap="square" rtlCol="0">
            <a:spAutoFit/>
          </a:bodyPr>
          <a:lstStyle/>
          <a:p>
            <a:r>
              <a:rPr lang="en-US" sz="1000" b="1" u="sng" dirty="0"/>
              <a:t>Legend</a:t>
            </a:r>
          </a:p>
          <a:p>
            <a:pPr marL="285750" indent="-285750">
              <a:buFont typeface="Arial" panose="020B0604020202020204" pitchFamily="34" charset="0"/>
              <a:buChar char="•"/>
            </a:pPr>
            <a:r>
              <a:rPr lang="en-US" sz="1000" dirty="0"/>
              <a:t>Dashed – Baseband Tx signal </a:t>
            </a:r>
          </a:p>
          <a:p>
            <a:pPr marL="285750" indent="-285750">
              <a:buFont typeface="Arial" panose="020B0604020202020204" pitchFamily="34" charset="0"/>
              <a:buChar char="•"/>
            </a:pPr>
            <a:r>
              <a:rPr lang="en-US" sz="1000" dirty="0"/>
              <a:t>Solid – Baseband Rx signal </a:t>
            </a:r>
          </a:p>
        </p:txBody>
      </p:sp>
      <p:sp>
        <p:nvSpPr>
          <p:cNvPr id="3" name="Right Arrow 2"/>
          <p:cNvSpPr/>
          <p:nvPr/>
        </p:nvSpPr>
        <p:spPr bwMode="auto">
          <a:xfrm>
            <a:off x="2742480" y="1872648"/>
            <a:ext cx="686501" cy="121615"/>
          </a:xfrm>
          <a:prstGeom prst="rightArrow">
            <a:avLst/>
          </a:prstGeom>
          <a:solidFill>
            <a:srgbClr val="FF000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Oval 11"/>
          <p:cNvSpPr/>
          <p:nvPr/>
        </p:nvSpPr>
        <p:spPr bwMode="auto">
          <a:xfrm>
            <a:off x="2398624" y="1823044"/>
            <a:ext cx="182880" cy="171219"/>
          </a:xfrm>
          <a:prstGeom prst="ellipse">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effectLst/>
                <a:latin typeface="Times New Roman" pitchFamily="16" charset="0"/>
                <a:ea typeface="MS Gothic" charset="-128"/>
              </a:rPr>
              <a:t>4</a:t>
            </a:r>
            <a:endParaRPr kumimoji="0" lang="en-US" sz="1200" b="0" i="0" u="none" strike="noStrike" cap="none" normalizeH="0" baseline="0" dirty="0" smtClean="0">
              <a:ln>
                <a:noFill/>
              </a:ln>
              <a:effectLst/>
              <a:latin typeface="Times New Roman" pitchFamily="16" charset="0"/>
              <a:ea typeface="MS Gothic" charset="-128"/>
            </a:endParaRPr>
          </a:p>
        </p:txBody>
      </p:sp>
      <p:sp>
        <p:nvSpPr>
          <p:cNvPr id="15" name="Rectangle 14"/>
          <p:cNvSpPr/>
          <p:nvPr/>
        </p:nvSpPr>
        <p:spPr>
          <a:xfrm>
            <a:off x="1867498" y="2225039"/>
            <a:ext cx="726481" cy="415498"/>
          </a:xfrm>
          <a:prstGeom prst="rect">
            <a:avLst/>
          </a:prstGeom>
        </p:spPr>
        <p:txBody>
          <a:bodyPr wrap="none">
            <a:spAutoFit/>
          </a:bodyPr>
          <a:lstStyle/>
          <a:p>
            <a:r>
              <a:rPr lang="en-US" sz="1050" dirty="0" err="1" smtClean="0"/>
              <a:t>Tx</a:t>
            </a:r>
            <a:r>
              <a:rPr lang="en-US" sz="1050" dirty="0" smtClean="0"/>
              <a:t> side </a:t>
            </a:r>
          </a:p>
          <a:p>
            <a:r>
              <a:rPr lang="en-US" sz="1050" dirty="0" smtClean="0"/>
              <a:t>(no noise)</a:t>
            </a:r>
            <a:endParaRPr lang="en-US" sz="1050" dirty="0"/>
          </a:p>
        </p:txBody>
      </p:sp>
      <p:sp>
        <p:nvSpPr>
          <p:cNvPr id="16" name="Rectangle 15"/>
          <p:cNvSpPr/>
          <p:nvPr/>
        </p:nvSpPr>
        <p:spPr>
          <a:xfrm>
            <a:off x="4019968" y="1824606"/>
            <a:ext cx="1418978" cy="415498"/>
          </a:xfrm>
          <a:prstGeom prst="rect">
            <a:avLst/>
          </a:prstGeom>
        </p:spPr>
        <p:txBody>
          <a:bodyPr wrap="none">
            <a:spAutoFit/>
          </a:bodyPr>
          <a:lstStyle/>
          <a:p>
            <a:r>
              <a:rPr lang="en-US" sz="1050" dirty="0" smtClean="0"/>
              <a:t>Rx side </a:t>
            </a:r>
          </a:p>
          <a:p>
            <a:r>
              <a:rPr lang="en-US" sz="1050" dirty="0" smtClean="0"/>
              <a:t>(with </a:t>
            </a:r>
            <a:r>
              <a:rPr lang="en-US" sz="1050" dirty="0" err="1" smtClean="0"/>
              <a:t>noise+multipath</a:t>
            </a:r>
            <a:r>
              <a:rPr lang="en-US" sz="1050" dirty="0" smtClean="0"/>
              <a:t>)</a:t>
            </a:r>
            <a:endParaRPr lang="en-US" sz="1050" dirty="0"/>
          </a:p>
        </p:txBody>
      </p:sp>
      <p:cxnSp>
        <p:nvCxnSpPr>
          <p:cNvPr id="9" name="Straight Arrow Connector 8"/>
          <p:cNvCxnSpPr/>
          <p:nvPr/>
        </p:nvCxnSpPr>
        <p:spPr bwMode="auto">
          <a:xfrm flipH="1" flipV="1">
            <a:off x="3847630" y="1823044"/>
            <a:ext cx="209134" cy="17121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7" name="Straight Arrow Connector 16"/>
          <p:cNvCxnSpPr/>
          <p:nvPr/>
        </p:nvCxnSpPr>
        <p:spPr bwMode="auto">
          <a:xfrm flipV="1">
            <a:off x="2387253" y="2339336"/>
            <a:ext cx="206726" cy="3289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876032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429929"/>
            <a:ext cx="10361084" cy="1065213"/>
          </a:xfrm>
        </p:spPr>
        <p:txBody>
          <a:bodyPr/>
          <a:lstStyle/>
          <a:p>
            <a:r>
              <a:rPr lang="en-US" sz="2800" dirty="0"/>
              <a:t>Cross-Correlation in Channel D with 0 dB SNR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Date Placeholder 4"/>
          <p:cNvSpPr>
            <a:spLocks noGrp="1"/>
          </p:cNvSpPr>
          <p:nvPr>
            <p:ph type="dt" idx="15"/>
          </p:nvPr>
        </p:nvSpPr>
        <p:spPr/>
        <p:txBody>
          <a:bodyPr/>
          <a:lstStyle/>
          <a:p>
            <a:r>
              <a:rPr lang="en-US" dirty="0"/>
              <a:t>November 2019</a:t>
            </a:r>
            <a:endParaRPr lang="en-GB" dirty="0"/>
          </a:p>
        </p:txBody>
      </p:sp>
      <p:sp>
        <p:nvSpPr>
          <p:cNvPr id="6" name="Footer Placeholder 5"/>
          <p:cNvSpPr>
            <a:spLocks noGrp="1"/>
          </p:cNvSpPr>
          <p:nvPr>
            <p:ph type="ftr" idx="16"/>
          </p:nvPr>
        </p:nvSpPr>
        <p:spPr/>
        <p:txBody>
          <a:bodyPr/>
          <a:lstStyle/>
          <a:p>
            <a:r>
              <a:rPr lang="en-GB"/>
              <a:t>Vinod Kristem, Intel Corporation</a:t>
            </a:r>
            <a:endParaRPr lang="en-GB" dirty="0"/>
          </a:p>
        </p:txBody>
      </p:sp>
      <p:pic>
        <p:nvPicPr>
          <p:cNvPr id="10" name="Content Placeholder 9">
            <a:extLst>
              <a:ext uri="{FF2B5EF4-FFF2-40B4-BE49-F238E27FC236}">
                <a16:creationId xmlns:a16="http://schemas.microsoft.com/office/drawing/2014/main" xmlns="" id="{176190B8-1EA6-46D3-8F34-9C30ED731FE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4847" y="1212135"/>
            <a:ext cx="4942153" cy="3706615"/>
          </a:xfrm>
        </p:spPr>
      </p:pic>
      <p:pic>
        <p:nvPicPr>
          <p:cNvPr id="14" name="Picture 13">
            <a:extLst>
              <a:ext uri="{FF2B5EF4-FFF2-40B4-BE49-F238E27FC236}">
                <a16:creationId xmlns:a16="http://schemas.microsoft.com/office/drawing/2014/main" xmlns="" id="{C27897FD-29C7-4DCD-8CB1-D35164CF7B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61498" y="1285982"/>
            <a:ext cx="5211367" cy="3706616"/>
          </a:xfrm>
          <a:prstGeom prst="rect">
            <a:avLst/>
          </a:prstGeom>
        </p:spPr>
      </p:pic>
      <p:sp>
        <p:nvSpPr>
          <p:cNvPr id="15" name="TextBox 14">
            <a:extLst>
              <a:ext uri="{FF2B5EF4-FFF2-40B4-BE49-F238E27FC236}">
                <a16:creationId xmlns:a16="http://schemas.microsoft.com/office/drawing/2014/main" xmlns="" id="{F7446EEB-D8A8-47FF-94B7-B1337CC69D4C}"/>
              </a:ext>
            </a:extLst>
          </p:cNvPr>
          <p:cNvSpPr txBox="1"/>
          <p:nvPr/>
        </p:nvSpPr>
        <p:spPr>
          <a:xfrm>
            <a:off x="857251" y="4918750"/>
            <a:ext cx="10475384" cy="1477328"/>
          </a:xfrm>
          <a:prstGeom prst="rect">
            <a:avLst/>
          </a:prstGeom>
          <a:noFill/>
        </p:spPr>
        <p:txBody>
          <a:bodyPr wrap="square" rtlCol="0">
            <a:spAutoFit/>
          </a:bodyPr>
          <a:lstStyle/>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b="1" dirty="0"/>
              <a:t>Only showing cross-correlation computed on received signal. Transmit signal same as in slide 3.</a:t>
            </a:r>
          </a:p>
          <a:p>
            <a:pPr marL="285750" indent="-285750">
              <a:buFont typeface="Arial" panose="020B0604020202020204" pitchFamily="34" charset="0"/>
              <a:buChar char="•"/>
            </a:pPr>
            <a:r>
              <a:rPr lang="en-US" b="1" dirty="0"/>
              <a:t>At low SNR, cross-correlation values are already low, and most of the times lower than the L-STF value </a:t>
            </a:r>
          </a:p>
          <a:p>
            <a:pPr marL="742950" lvl="1" indent="-285750">
              <a:buFont typeface="Arial" panose="020B0604020202020204" pitchFamily="34" charset="0"/>
              <a:buChar char="•"/>
            </a:pPr>
            <a:r>
              <a:rPr lang="en-US" dirty="0"/>
              <a:t>All LDR examples and HDR examples have similar cross-correlation (+/- 0.05)</a:t>
            </a:r>
          </a:p>
        </p:txBody>
      </p:sp>
    </p:spTree>
    <p:extLst>
      <p:ext uri="{BB962C8B-B14F-4D97-AF65-F5344CB8AC3E}">
        <p14:creationId xmlns:p14="http://schemas.microsoft.com/office/powerpoint/2010/main" val="3130708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951" y="469900"/>
            <a:ext cx="11026350" cy="1065213"/>
          </a:xfrm>
        </p:spPr>
        <p:txBody>
          <a:bodyPr/>
          <a:lstStyle/>
          <a:p>
            <a:r>
              <a:rPr lang="en-US" dirty="0"/>
              <a:t>Cross-correlation in AWGN with multiple Tx antennas (LDR)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Date Placeholder 4"/>
          <p:cNvSpPr>
            <a:spLocks noGrp="1"/>
          </p:cNvSpPr>
          <p:nvPr>
            <p:ph type="dt" idx="15"/>
          </p:nvPr>
        </p:nvSpPr>
        <p:spPr/>
        <p:txBody>
          <a:bodyPr/>
          <a:lstStyle/>
          <a:p>
            <a:r>
              <a:rPr lang="en-US" dirty="0"/>
              <a:t>November 2019</a:t>
            </a:r>
            <a:endParaRPr lang="en-GB" dirty="0"/>
          </a:p>
        </p:txBody>
      </p:sp>
      <p:sp>
        <p:nvSpPr>
          <p:cNvPr id="6" name="Footer Placeholder 5"/>
          <p:cNvSpPr>
            <a:spLocks noGrp="1"/>
          </p:cNvSpPr>
          <p:nvPr>
            <p:ph type="ftr" idx="16"/>
          </p:nvPr>
        </p:nvSpPr>
        <p:spPr/>
        <p:txBody>
          <a:bodyPr/>
          <a:lstStyle/>
          <a:p>
            <a:r>
              <a:rPr lang="en-GB"/>
              <a:t>Vinod Kristem, Intel Corporation</a:t>
            </a:r>
            <a:endParaRPr lang="en-GB" dirty="0"/>
          </a:p>
        </p:txBody>
      </p:sp>
      <p:sp>
        <p:nvSpPr>
          <p:cNvPr id="8" name="TextBox 7"/>
          <p:cNvSpPr txBox="1"/>
          <p:nvPr/>
        </p:nvSpPr>
        <p:spPr>
          <a:xfrm>
            <a:off x="783771" y="4692042"/>
            <a:ext cx="10606013" cy="1508105"/>
          </a:xfrm>
          <a:prstGeom prst="rect">
            <a:avLst/>
          </a:prstGeom>
          <a:noFill/>
        </p:spPr>
        <p:txBody>
          <a:bodyPr wrap="square" rtlCol="0">
            <a:spAutoFit/>
          </a:bodyPr>
          <a:lstStyle/>
          <a:p>
            <a:pPr marL="285750" indent="-285750">
              <a:buFont typeface="Arial" panose="020B0604020202020204" pitchFamily="34" charset="0"/>
              <a:buChar char="•"/>
            </a:pPr>
            <a:r>
              <a:rPr lang="en-US" sz="1600" b="1" dirty="0"/>
              <a:t>Cross-correlation can be different for the signal transmitted from different antennas/RF chains, due to per-antenna CSD</a:t>
            </a:r>
          </a:p>
          <a:p>
            <a:pPr marL="742950" lvl="1" indent="-285750">
              <a:buFont typeface="Arial" panose="020B0604020202020204" pitchFamily="34" charset="0"/>
              <a:buChar char="•"/>
            </a:pPr>
            <a:r>
              <a:rPr lang="en-US" sz="1400" dirty="0"/>
              <a:t>Since we are interested in worst case scenario, for each realization, we picked the max of cross-correlation across different antennas</a:t>
            </a:r>
          </a:p>
          <a:p>
            <a:pPr marL="742950" lvl="1" indent="-285750">
              <a:buFont typeface="Arial" panose="020B0604020202020204" pitchFamily="34" charset="0"/>
              <a:buChar char="•"/>
            </a:pPr>
            <a:r>
              <a:rPr lang="en-US" sz="1400" dirty="0"/>
              <a:t>Receiver gets the combined signal from the Tx antennas. The geometrical LOS angle is modeled randomly across realizations.</a:t>
            </a:r>
          </a:p>
          <a:p>
            <a:pPr marL="285750" indent="-285750">
              <a:buFont typeface="Arial" panose="020B0604020202020204" pitchFamily="34" charset="0"/>
              <a:buChar char="•"/>
            </a:pPr>
            <a:r>
              <a:rPr lang="en-US" sz="1600" b="1" dirty="0"/>
              <a:t>The cross-correlation with different examples is lower than L-STF</a:t>
            </a:r>
          </a:p>
          <a:p>
            <a:pPr marL="285750" indent="-285750">
              <a:buFont typeface="Arial" panose="020B0604020202020204" pitchFamily="34" charset="0"/>
              <a:buChar char="•"/>
            </a:pPr>
            <a:r>
              <a:rPr lang="en-US" sz="1600" b="1" dirty="0"/>
              <a:t>Even with Example 4, the cross-correlation can go </a:t>
            </a:r>
            <a:r>
              <a:rPr lang="en-US" sz="1600" b="1" dirty="0" smtClean="0"/>
              <a:t>up to </a:t>
            </a:r>
            <a:r>
              <a:rPr lang="en-US" sz="1600" b="1" dirty="0"/>
              <a:t>0.65 (with 8 Tx antennas) </a:t>
            </a:r>
          </a:p>
        </p:txBody>
      </p:sp>
      <p:pic>
        <p:nvPicPr>
          <p:cNvPr id="11" name="Content Placeholder 10">
            <a:extLst>
              <a:ext uri="{FF2B5EF4-FFF2-40B4-BE49-F238E27FC236}">
                <a16:creationId xmlns:a16="http://schemas.microsoft.com/office/drawing/2014/main" xmlns="" id="{680495AD-18AA-4F1D-80C3-FC42CEB4250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6201" y="1535113"/>
            <a:ext cx="4085796" cy="3064347"/>
          </a:xfrm>
        </p:spPr>
      </p:pic>
      <p:pic>
        <p:nvPicPr>
          <p:cNvPr id="13" name="Picture 12">
            <a:extLst>
              <a:ext uri="{FF2B5EF4-FFF2-40B4-BE49-F238E27FC236}">
                <a16:creationId xmlns:a16="http://schemas.microsoft.com/office/drawing/2014/main" xmlns="" id="{AFFAD619-D82E-40AE-8C01-D358A2C9D4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91380" y="1535113"/>
            <a:ext cx="4209239" cy="3156929"/>
          </a:xfrm>
          <a:prstGeom prst="rect">
            <a:avLst/>
          </a:prstGeom>
        </p:spPr>
      </p:pic>
      <p:pic>
        <p:nvPicPr>
          <p:cNvPr id="15" name="Picture 14">
            <a:extLst>
              <a:ext uri="{FF2B5EF4-FFF2-40B4-BE49-F238E27FC236}">
                <a16:creationId xmlns:a16="http://schemas.microsoft.com/office/drawing/2014/main" xmlns="" id="{10458913-1573-4DEF-8EBB-EA581D66F09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21442" y="1510894"/>
            <a:ext cx="4241530" cy="3181148"/>
          </a:xfrm>
          <a:prstGeom prst="rect">
            <a:avLst/>
          </a:prstGeom>
        </p:spPr>
      </p:pic>
      <p:sp>
        <p:nvSpPr>
          <p:cNvPr id="16" name="TextBox 15">
            <a:extLst>
              <a:ext uri="{FF2B5EF4-FFF2-40B4-BE49-F238E27FC236}">
                <a16:creationId xmlns:a16="http://schemas.microsoft.com/office/drawing/2014/main" xmlns="" id="{E566FFB1-A900-4E4C-87A6-D8D3B69CD054}"/>
              </a:ext>
            </a:extLst>
          </p:cNvPr>
          <p:cNvSpPr txBox="1"/>
          <p:nvPr/>
        </p:nvSpPr>
        <p:spPr>
          <a:xfrm>
            <a:off x="10177071" y="2999271"/>
            <a:ext cx="3261674" cy="553998"/>
          </a:xfrm>
          <a:prstGeom prst="rect">
            <a:avLst/>
          </a:prstGeom>
          <a:noFill/>
        </p:spPr>
        <p:txBody>
          <a:bodyPr wrap="square" rtlCol="0">
            <a:spAutoFit/>
          </a:bodyPr>
          <a:lstStyle/>
          <a:p>
            <a:r>
              <a:rPr lang="en-US" sz="1000" b="1" u="sng" dirty="0"/>
              <a:t>Legend</a:t>
            </a:r>
          </a:p>
          <a:p>
            <a:pPr marL="285750" indent="-285750">
              <a:buFont typeface="Arial" panose="020B0604020202020204" pitchFamily="34" charset="0"/>
              <a:buChar char="•"/>
            </a:pPr>
            <a:r>
              <a:rPr lang="en-US" sz="1000" dirty="0"/>
              <a:t>Dashed – Baseband Tx signal </a:t>
            </a:r>
          </a:p>
          <a:p>
            <a:pPr marL="285750" indent="-285750">
              <a:buFont typeface="Arial" panose="020B0604020202020204" pitchFamily="34" charset="0"/>
              <a:buChar char="•"/>
            </a:pPr>
            <a:r>
              <a:rPr lang="en-US" sz="1000" dirty="0"/>
              <a:t>Solid – Baseband Rx signal </a:t>
            </a:r>
          </a:p>
        </p:txBody>
      </p:sp>
      <p:sp>
        <p:nvSpPr>
          <p:cNvPr id="12" name="Rectangle 11"/>
          <p:cNvSpPr/>
          <p:nvPr/>
        </p:nvSpPr>
        <p:spPr>
          <a:xfrm>
            <a:off x="3216769" y="3764777"/>
            <a:ext cx="543739" cy="253916"/>
          </a:xfrm>
          <a:prstGeom prst="rect">
            <a:avLst/>
          </a:prstGeom>
        </p:spPr>
        <p:txBody>
          <a:bodyPr wrap="none">
            <a:spAutoFit/>
          </a:bodyPr>
          <a:lstStyle/>
          <a:p>
            <a:r>
              <a:rPr lang="en-US" sz="1050" dirty="0" smtClean="0"/>
              <a:t>L-STF</a:t>
            </a:r>
            <a:endParaRPr lang="en-US" sz="1050" dirty="0"/>
          </a:p>
        </p:txBody>
      </p:sp>
      <p:sp>
        <p:nvSpPr>
          <p:cNvPr id="17" name="Rectangle 16"/>
          <p:cNvSpPr/>
          <p:nvPr/>
        </p:nvSpPr>
        <p:spPr>
          <a:xfrm>
            <a:off x="7157736" y="3825296"/>
            <a:ext cx="543739" cy="253916"/>
          </a:xfrm>
          <a:prstGeom prst="rect">
            <a:avLst/>
          </a:prstGeom>
        </p:spPr>
        <p:txBody>
          <a:bodyPr wrap="none">
            <a:spAutoFit/>
          </a:bodyPr>
          <a:lstStyle/>
          <a:p>
            <a:r>
              <a:rPr lang="en-US" sz="1050" dirty="0" smtClean="0"/>
              <a:t>L-STF</a:t>
            </a:r>
            <a:endParaRPr lang="en-US" sz="1050" dirty="0"/>
          </a:p>
        </p:txBody>
      </p:sp>
      <p:sp>
        <p:nvSpPr>
          <p:cNvPr id="18" name="Rectangle 17"/>
          <p:cNvSpPr/>
          <p:nvPr/>
        </p:nvSpPr>
        <p:spPr>
          <a:xfrm>
            <a:off x="11136358" y="3825296"/>
            <a:ext cx="543739" cy="253916"/>
          </a:xfrm>
          <a:prstGeom prst="rect">
            <a:avLst/>
          </a:prstGeom>
        </p:spPr>
        <p:txBody>
          <a:bodyPr wrap="none">
            <a:spAutoFit/>
          </a:bodyPr>
          <a:lstStyle/>
          <a:p>
            <a:r>
              <a:rPr lang="en-US" sz="1050" dirty="0" smtClean="0"/>
              <a:t>L-STF</a:t>
            </a:r>
            <a:endParaRPr lang="en-US" sz="1050" dirty="0"/>
          </a:p>
        </p:txBody>
      </p:sp>
    </p:spTree>
    <p:extLst>
      <p:ext uri="{BB962C8B-B14F-4D97-AF65-F5344CB8AC3E}">
        <p14:creationId xmlns:p14="http://schemas.microsoft.com/office/powerpoint/2010/main" val="3818317336"/>
      </p:ext>
    </p:extLst>
  </p:cSld>
  <p:clrMapOvr>
    <a:masterClrMapping/>
  </p:clrMapOvr>
</p:sld>
</file>

<file path=ppt/theme/theme1.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19875</TotalTime>
  <Words>1452</Words>
  <Application>Microsoft Office PowerPoint</Application>
  <PresentationFormat>Widescreen</PresentationFormat>
  <Paragraphs>218</Paragraphs>
  <Slides>14</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2" baseType="lpstr">
      <vt:lpstr>Arial Unicode MS</vt:lpstr>
      <vt:lpstr>MS Gothic</vt:lpstr>
      <vt:lpstr>Arial</vt:lpstr>
      <vt:lpstr>Calibri</vt:lpstr>
      <vt:lpstr>Cambria Math</vt:lpstr>
      <vt:lpstr>Times New Roman</vt:lpstr>
      <vt:lpstr>1_Office Theme</vt:lpstr>
      <vt:lpstr>Microsoft Word 97 - 2003 Document</vt:lpstr>
      <vt:lpstr>Studies on False Detection of WUR PPDU as L-STF</vt:lpstr>
      <vt:lpstr>Introduction</vt:lpstr>
      <vt:lpstr>Cross-Correlation values in AWGN with 20 dB SNR</vt:lpstr>
      <vt:lpstr>Average Cross-Correlation values in AWGN with 20 dB SNR</vt:lpstr>
      <vt:lpstr>Cross-Correlation values in AWGN with 0 dB SNR</vt:lpstr>
      <vt:lpstr>Cross-Correlation values in AWGN with 0 dB SNR</vt:lpstr>
      <vt:lpstr>Cross-Correlation in Channel D with 20 dB SNR</vt:lpstr>
      <vt:lpstr>Cross-Correlation in Channel D with 0 dB SNR</vt:lpstr>
      <vt:lpstr>Cross-correlation in AWGN with multiple Tx antennas (LDR)</vt:lpstr>
      <vt:lpstr>Cross-correlation in AWGN with multiple Tx antennas (HDR)</vt:lpstr>
      <vt:lpstr>Observation</vt:lpstr>
      <vt:lpstr>Conclusions</vt:lpstr>
      <vt:lpstr>Straw Poll</vt:lpstr>
      <vt:lpstr>Discussion on LDR Example 4 </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Preamble bit duration study: 2us Vs 4 us</dc:title>
  <dc:creator>Kristem, Vinod</dc:creator>
  <cp:keywords>CTPClassification=CTP_IC:VisualMarkings=, CTPClassification=CTP_IC</cp:keywords>
  <cp:lastModifiedBy>Park, Minyoung</cp:lastModifiedBy>
  <cp:revision>292</cp:revision>
  <dcterms:created xsi:type="dcterms:W3CDTF">2017-12-18T22:02:15Z</dcterms:created>
  <dcterms:modified xsi:type="dcterms:W3CDTF">2019-11-09T19:43:46Z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c6ade7bc-33ef-4658-8451-1815022f22bc</vt:lpwstr>
  </property>
  <property fmtid="{D5CDD505-2E9C-101B-9397-08002B2CF9AE}" pid="3" name="CTP_BU">
    <vt:lpwstr>INTEL LABS GRP</vt:lpwstr>
  </property>
  <property fmtid="{D5CDD505-2E9C-101B-9397-08002B2CF9AE}" pid="4" name="CTP_TimeStamp">
    <vt:lpwstr>2019-11-09 19:43:46Z</vt:lpwstr>
  </property>
  <property fmtid="{D5CDD505-2E9C-101B-9397-08002B2CF9AE}" pid="5" name="CTPClassification">
    <vt:lpwstr>CTP_IC</vt:lpwstr>
  </property>
</Properties>
</file>