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65" r:id="rId4"/>
    <p:sldId id="291" r:id="rId5"/>
    <p:sldId id="297" r:id="rId6"/>
    <p:sldId id="294" r:id="rId7"/>
    <p:sldId id="304" r:id="rId8"/>
    <p:sldId id="305" r:id="rId9"/>
    <p:sldId id="306" r:id="rId10"/>
    <p:sldId id="307" r:id="rId11"/>
    <p:sldId id="308" r:id="rId12"/>
    <p:sldId id="309" r:id="rId13"/>
    <p:sldId id="264" r:id="rId14"/>
    <p:sldId id="302" r:id="rId15"/>
    <p:sldId id="301" r:id="rId16"/>
    <p:sldId id="303" r:id="rId17"/>
    <p:sldId id="288" r:id="rId18"/>
    <p:sldId id="295" r:id="rId19"/>
    <p:sldId id="298" r:id="rId20"/>
    <p:sldId id="296" r:id="rId21"/>
    <p:sldId id="293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1" autoAdjust="0"/>
    <p:restoredTop sz="94660"/>
  </p:normalViewPr>
  <p:slideViewPr>
    <p:cSldViewPr>
      <p:cViewPr varScale="1">
        <p:scale>
          <a:sx n="108" d="100"/>
          <a:sy n="108" d="100"/>
        </p:scale>
        <p:origin x="720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29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17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68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01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3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817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768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80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775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1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29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26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16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84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21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65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802.11-19/1836r4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 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2019-11-11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132481"/>
              </p:ext>
            </p:extLst>
          </p:nvPr>
        </p:nvGraphicFramePr>
        <p:xfrm>
          <a:off x="990600" y="3006725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" name="Document" r:id="rId5" imgW="10439485" imgH="2549931" progId="Word.Document.8">
                  <p:embed/>
                </p:oleObj>
              </mc:Choice>
              <mc:Fallback>
                <p:oleObj name="Document" r:id="rId5" imgW="10439485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006725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764148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immediate response from non-STT MLDs (2/2)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558459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Additional time may be needed to account for processing </a:t>
            </a:r>
            <a:r>
              <a:rPr lang="en-US" b="0" dirty="0">
                <a:solidFill>
                  <a:schemeClr val="tx1"/>
                </a:solidFill>
              </a:rPr>
              <a:t>overhead at non-STT </a:t>
            </a:r>
            <a:r>
              <a:rPr lang="en-US" b="0" dirty="0" smtClean="0">
                <a:solidFill>
                  <a:schemeClr val="tx1"/>
                </a:solidFill>
              </a:rPr>
              <a:t>MLD </a:t>
            </a:r>
            <a:r>
              <a:rPr lang="en-US" b="0" dirty="0">
                <a:solidFill>
                  <a:schemeClr val="tx1"/>
                </a:solidFill>
              </a:rPr>
              <a:t>in constructing immediate acknowledgement for frames received over multiple </a:t>
            </a:r>
            <a:r>
              <a:rPr lang="en-US" b="0" dirty="0" smtClean="0">
                <a:solidFill>
                  <a:schemeClr val="tx1"/>
                </a:solidFill>
              </a:rPr>
              <a:t>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Proposal: </a:t>
            </a:r>
            <a:r>
              <a:rPr lang="en-US" b="0" dirty="0" smtClean="0">
                <a:solidFill>
                  <a:schemeClr val="tx1"/>
                </a:solidFill>
              </a:rPr>
              <a:t>AP and non-STT MLD negotiate Packet Extension for downlink multi-link TXOP aggregation mode during multi-link setup and AP uses that Packet Extension for this mode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The same PE can be used for non-aligned TXOP aggregation shown in slide </a:t>
            </a: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90" y="3962400"/>
            <a:ext cx="10251494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510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614055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Due to STT constraint, per-link CTS cannot be transmitted simultaneously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  <a:p>
            <a:pPr marL="0" indent="0"/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Proposal summary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>
                <a:solidFill>
                  <a:schemeClr val="tx1"/>
                </a:solidFill>
              </a:rPr>
              <a:t>A new frame multi-link RTS (ML RTS) transmitted on both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>
                <a:solidFill>
                  <a:schemeClr val="tx1"/>
                </a:solidFill>
              </a:rPr>
              <a:t>Sequential CTS transmission over the multiple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Data transmission on none/one/both the links</a:t>
            </a:r>
            <a:endParaRPr lang="en-US" sz="2200" b="0" dirty="0">
              <a:solidFill>
                <a:schemeClr val="tx1"/>
              </a:solidFill>
            </a:endParaRPr>
          </a:p>
          <a:p>
            <a:pPr marL="457200" lvl="1" indent="0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188382" y="722486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Aggregation Protection for non-STT MLDs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806" y="2077918"/>
            <a:ext cx="5156522" cy="12105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18" y="4953000"/>
            <a:ext cx="10058400" cy="138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9023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-82916" y="2485110"/>
            <a:ext cx="12274916" cy="218200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AP transmits multi-link RTS (ML RTS) on all links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ML RTS includes the link sequence of CTS feedback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The first link in sequence shall be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reached zero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Non-STT </a:t>
            </a:r>
            <a:r>
              <a:rPr lang="en-US" dirty="0" smtClean="0">
                <a:solidFill>
                  <a:schemeClr val="tx2"/>
                </a:solidFill>
              </a:rPr>
              <a:t>MLD </a:t>
            </a:r>
            <a:r>
              <a:rPr lang="en-US" dirty="0">
                <a:solidFill>
                  <a:schemeClr val="tx2"/>
                </a:solidFill>
              </a:rPr>
              <a:t>transmits the CTS in the sequence provided by ML </a:t>
            </a:r>
            <a:r>
              <a:rPr lang="en-US" dirty="0" smtClean="0">
                <a:solidFill>
                  <a:schemeClr val="tx2"/>
                </a:solidFill>
              </a:rPr>
              <a:t>RTS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Duration setting in ML RTS MAC header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On link with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zero, duration set to TXOP duration as in regular procedure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n aggregated link, duration set to end of corresponding CTS transmission on that link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If CTS not transmitted on first link in sequence, then non-STT MLD shall not transmit CTS on second link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If AP does not receive a CTS on the first link in sequence, AP does not perform transmission on any link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NOTE: Non-STT </a:t>
            </a:r>
            <a:r>
              <a:rPr lang="en-US" dirty="0" smtClean="0">
                <a:solidFill>
                  <a:schemeClr val="tx2"/>
                </a:solidFill>
              </a:rPr>
              <a:t>MLD </a:t>
            </a:r>
            <a:r>
              <a:rPr lang="en-US" dirty="0">
                <a:solidFill>
                  <a:schemeClr val="tx2"/>
                </a:solidFill>
              </a:rPr>
              <a:t>might transmit CTS on both links but AP might receive only on one </a:t>
            </a:r>
            <a:r>
              <a:rPr lang="en-US" dirty="0" smtClean="0">
                <a:solidFill>
                  <a:schemeClr val="tx2"/>
                </a:solidFill>
              </a:rPr>
              <a:t>link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procedure can be resumed on both links after CTS timeout on first link in sequence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24752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Details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971" y="1305978"/>
            <a:ext cx="8569142" cy="117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430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Mechanism for non-aligned multi-link TXOP aggregation</a:t>
            </a:r>
          </a:p>
          <a:p>
            <a:pPr marL="0" indent="0"/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Mechanism for multi-link TXOP aggregation protection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Classification of multi-link operation constraints: STR, STT, SRR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Mechanism for </a:t>
            </a:r>
            <a:r>
              <a:rPr lang="en-US" sz="2200" b="0" dirty="0"/>
              <a:t>downlink multi-link TXOP aggregation acknowledgement from </a:t>
            </a:r>
            <a:r>
              <a:rPr lang="en-US" sz="2200" b="0" dirty="0" smtClean="0"/>
              <a:t>non-STT MLDs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Mechanism for protection of downlink TXOP aggregation destined to non-STT MLDs</a:t>
            </a: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Packet extension can be utilized to enable construction of immediate acknowledgements that include information about successfully received frames on other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r>
              <a:rPr lang="en-US" dirty="0"/>
              <a:t>Do you support that the 802.11be amendment shall define </a:t>
            </a:r>
            <a:r>
              <a:rPr lang="en-US" dirty="0" smtClean="0"/>
              <a:t>the following mechanisms:</a:t>
            </a:r>
            <a:endParaRPr lang="en-US" dirty="0"/>
          </a:p>
          <a:p>
            <a:pPr marL="800100" lvl="1" indent="-342900">
              <a:buFontTx/>
              <a:buChar char="-"/>
            </a:pPr>
            <a:r>
              <a:rPr lang="en-US" dirty="0" smtClean="0"/>
              <a:t>During multi-link operation setup, AP MLD indicates to non-AP MLD the capability of its STAs to include in acknowledgement responses information about successfully received frames by other STAs of the same MLD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During multi-link operation setup, </a:t>
            </a:r>
            <a:r>
              <a:rPr lang="en-US" dirty="0" smtClean="0"/>
              <a:t>non-AP </a:t>
            </a:r>
            <a:r>
              <a:rPr lang="en-US" dirty="0"/>
              <a:t>MLD indicates </a:t>
            </a:r>
            <a:r>
              <a:rPr lang="en-US" dirty="0" smtClean="0"/>
              <a:t>to AP MLD the </a:t>
            </a:r>
            <a:r>
              <a:rPr lang="en-US" dirty="0"/>
              <a:t>capability of </a:t>
            </a:r>
            <a:r>
              <a:rPr lang="en-US" dirty="0" smtClean="0"/>
              <a:t>its STAs to </a:t>
            </a:r>
            <a:r>
              <a:rPr lang="en-US" dirty="0"/>
              <a:t>include in </a:t>
            </a:r>
            <a:r>
              <a:rPr lang="en-US" dirty="0" smtClean="0"/>
              <a:t>acknowledgement </a:t>
            </a:r>
            <a:r>
              <a:rPr lang="en-US" dirty="0"/>
              <a:t>responses information about successfully received frames by other STAs of </a:t>
            </a:r>
            <a:r>
              <a:rPr lang="en-US" dirty="0" smtClean="0"/>
              <a:t>the same MLD</a:t>
            </a:r>
          </a:p>
          <a:p>
            <a:pPr marL="800100" lvl="1" indent="-342900">
              <a:buFontTx/>
              <a:buChar char="-"/>
            </a:pP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179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the 802.11be amendment shall define the following mechanisms</a:t>
            </a:r>
            <a:r>
              <a:rPr lang="en-US" dirty="0" smtClean="0"/>
              <a:t>: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During multi-link operation setup, a AP MLD negotiates with a non-AP MLD packet extension to be added to frames, transmitted by a STA of the AP MLD to a STA of the non-AP MLD, that request for immediate response </a:t>
            </a:r>
            <a:r>
              <a:rPr lang="en-US" dirty="0"/>
              <a:t>including information about successfully received frames by other STAs of the </a:t>
            </a:r>
            <a:r>
              <a:rPr lang="en-US" dirty="0" smtClean="0"/>
              <a:t>non-AP MLD.</a:t>
            </a:r>
            <a:endParaRPr lang="en-US" dirty="0"/>
          </a:p>
          <a:p>
            <a:pPr marL="800100" lvl="1" indent="-342900">
              <a:buFontTx/>
              <a:buChar char="-"/>
            </a:pPr>
            <a:r>
              <a:rPr lang="en-US" dirty="0"/>
              <a:t>During multi-link operation setup, a </a:t>
            </a:r>
            <a:r>
              <a:rPr lang="en-US" dirty="0" smtClean="0"/>
              <a:t>non-AP </a:t>
            </a:r>
            <a:r>
              <a:rPr lang="en-US" dirty="0"/>
              <a:t>MLD negotiates with a </a:t>
            </a:r>
            <a:r>
              <a:rPr lang="en-US" dirty="0" smtClean="0"/>
              <a:t>AP </a:t>
            </a:r>
            <a:r>
              <a:rPr lang="en-US" dirty="0"/>
              <a:t>MLD </a:t>
            </a:r>
            <a:r>
              <a:rPr lang="en-US" dirty="0" smtClean="0"/>
              <a:t>packet </a:t>
            </a:r>
            <a:r>
              <a:rPr lang="en-US" dirty="0"/>
              <a:t>extension to be added to frames, transmitted by a STA of the </a:t>
            </a:r>
            <a:r>
              <a:rPr lang="en-US" dirty="0" smtClean="0"/>
              <a:t>non-AP </a:t>
            </a:r>
            <a:r>
              <a:rPr lang="en-US" dirty="0"/>
              <a:t>MLD to a STA of the </a:t>
            </a:r>
            <a:r>
              <a:rPr lang="en-US" dirty="0" smtClean="0"/>
              <a:t>AP </a:t>
            </a:r>
            <a:r>
              <a:rPr lang="en-US" dirty="0"/>
              <a:t>MLD, that request for immediate response including information about successfully received frames by other STAs of the </a:t>
            </a:r>
            <a:r>
              <a:rPr lang="en-US" dirty="0" smtClean="0"/>
              <a:t>AP </a:t>
            </a:r>
            <a:r>
              <a:rPr lang="en-US" dirty="0"/>
              <a:t>MLD</a:t>
            </a:r>
            <a:r>
              <a:rPr lang="en-US" dirty="0" smtClean="0"/>
              <a:t>.</a:t>
            </a:r>
          </a:p>
          <a:p>
            <a:pPr marL="800100" lvl="1" indent="-342900">
              <a:buFontTx/>
              <a:buChar char="-"/>
            </a:pPr>
            <a:endParaRPr lang="en-US" sz="2000" b="0" dirty="0"/>
          </a:p>
          <a:p>
            <a:pPr marL="57150" indent="0"/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24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802.11be shall allow a multi-link device that has constraints to simultaneously transmit on a pair of links to operate over this pair of links?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Signaling of this constraints is TBD</a:t>
            </a:r>
          </a:p>
          <a:p>
            <a:pPr marL="800100" lvl="1" indent="-342900">
              <a:buFontTx/>
              <a:buChar char="-"/>
            </a:pPr>
            <a:endParaRPr lang="en-US" sz="2000" b="0" dirty="0"/>
          </a:p>
          <a:p>
            <a:pPr marL="57150" indent="0"/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49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[1] 11-19/1405, “Multi-link Operation Channel Access Discussion”</a:t>
            </a:r>
          </a:p>
          <a:p>
            <a:pPr marL="0" indent="0"/>
            <a:r>
              <a:rPr lang="en-GB" dirty="0" smtClean="0">
                <a:solidFill>
                  <a:schemeClr val="tx2"/>
                </a:solidFill>
              </a:rPr>
              <a:t>[2] 11-19/1505, “Multi-link TXOP Aggregation Considerations”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[3] </a:t>
            </a:r>
            <a:r>
              <a:rPr lang="en-US" altLang="ko-KR" dirty="0" smtClean="0">
                <a:solidFill>
                  <a:schemeClr val="tx1"/>
                </a:solidFill>
              </a:rPr>
              <a:t>11-19-1262-06-00be-specification-framework-for-tgbe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978" y="2133600"/>
            <a:ext cx="4191742" cy="1948543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63848" y="1425961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</a:t>
            </a:r>
            <a:r>
              <a:rPr lang="en-US" sz="2200" b="0" dirty="0" smtClean="0">
                <a:solidFill>
                  <a:schemeClr val="tx1"/>
                </a:solidFill>
              </a:rPr>
              <a:t>non-STR MLD 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as frame not for non-STR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resumed, similar to above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140758" y="533400"/>
            <a:ext cx="12572999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 dirty="0" smtClean="0"/>
              <a:t>Appendix A: Opportunistic </a:t>
            </a:r>
            <a:r>
              <a:rPr lang="en-GB" sz="3000" dirty="0" err="1" smtClean="0"/>
              <a:t>Backoff</a:t>
            </a:r>
            <a:r>
              <a:rPr lang="en-GB" sz="3000" dirty="0" smtClean="0"/>
              <a:t> Countdown Resume</a:t>
            </a:r>
            <a:endParaRPr lang="en-GB" sz="3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446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 B: Multi-link Busy State Feedback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44972" y="3059776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Non-STR </a:t>
            </a:r>
            <a:r>
              <a:rPr lang="en-US" dirty="0" smtClean="0">
                <a:solidFill>
                  <a:schemeClr val="tx1"/>
                </a:solidFill>
              </a:rPr>
              <a:t>MLD </a:t>
            </a:r>
            <a:r>
              <a:rPr lang="en-US" dirty="0">
                <a:solidFill>
                  <a:schemeClr val="tx1"/>
                </a:solidFill>
              </a:rPr>
              <a:t>misses PHY preamble on link B during its TX on link 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Performs ED check on link B after its link A TXOP and cause collision at AP on link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knows MLD’s non-STR constraint and AP’s current reception of intra-BSS PPDU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When non-STR MLD completes transmission in link A, if AP is currently receiving intra-BSS PPDU on link B or if AP is transmitting on link B, then AP indicates Busy Status in feedback (ACK in figure) to non-STR MLD on link A. Accordingly, non-STR MLD suspends </a:t>
            </a:r>
            <a:r>
              <a:rPr lang="en-US" dirty="0" err="1" smtClean="0">
                <a:solidFill>
                  <a:schemeClr val="tx1"/>
                </a:solidFill>
              </a:rPr>
              <a:t>backoff</a:t>
            </a:r>
            <a:r>
              <a:rPr lang="en-US" dirty="0" smtClean="0">
                <a:solidFill>
                  <a:schemeClr val="tx1"/>
                </a:solidFill>
              </a:rPr>
              <a:t> procedure until the occurrence of an intra-BSS PPDU reception or </a:t>
            </a:r>
            <a:r>
              <a:rPr lang="en-US" dirty="0" err="1" smtClean="0">
                <a:solidFill>
                  <a:schemeClr val="tx1"/>
                </a:solidFill>
              </a:rPr>
              <a:t>aPPDUMaxTime</a:t>
            </a:r>
            <a:r>
              <a:rPr lang="en-US" dirty="0" smtClean="0">
                <a:solidFill>
                  <a:schemeClr val="tx1"/>
                </a:solidFill>
              </a:rPr>
              <a:t> countdown expiry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27094"/>
            <a:ext cx="5807668" cy="15169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12942" y="1497638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MLD,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091" y="1670675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8308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channel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follow up on multi-link channel access discussion presented in October conference call [1,2]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3393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 C: Aggregated link </a:t>
            </a:r>
            <a:r>
              <a:rPr lang="en-GB" dirty="0" err="1" smtClean="0"/>
              <a:t>Backoff</a:t>
            </a:r>
            <a:r>
              <a:rPr lang="en-GB" dirty="0" smtClean="0"/>
              <a:t> Procedure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75864"/>
            <a:ext cx="11478687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single link operation, CW resets to CW min upon successful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Backoff</a:t>
            </a:r>
            <a:r>
              <a:rPr lang="en-US" b="0" dirty="0" smtClean="0"/>
              <a:t> counter did not reach zero on aggregated link prior to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Resetting CW to CW min on aggregated link can be unfair to single link STAs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Proposal</a:t>
            </a:r>
            <a:r>
              <a:rPr lang="en-US" dirty="0" smtClean="0"/>
              <a:t>: CW remains same as prior to TXOP on aggregated link and </a:t>
            </a:r>
            <a:r>
              <a:rPr lang="en-US" dirty="0" err="1" smtClean="0"/>
              <a:t>backoff</a:t>
            </a:r>
            <a:r>
              <a:rPr lang="en-US" dirty="0" smtClean="0"/>
              <a:t> counter resumes from value prior to TXOP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Failed transmission case can follow existing </a:t>
            </a:r>
            <a:r>
              <a:rPr lang="en-US" b="0" dirty="0" err="1" smtClean="0"/>
              <a:t>backoff</a:t>
            </a:r>
            <a:r>
              <a:rPr lang="en-US" b="0" dirty="0" smtClean="0"/>
              <a:t> procedure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27570" y="4012116"/>
            <a:ext cx="7590738" cy="1939742"/>
            <a:chOff x="2472816" y="4466300"/>
            <a:chExt cx="7590738" cy="1939742"/>
          </a:xfrm>
        </p:grpSpPr>
        <p:grpSp>
          <p:nvGrpSpPr>
            <p:cNvPr id="10" name="Group 9"/>
            <p:cNvGrpSpPr/>
            <p:nvPr/>
          </p:nvGrpSpPr>
          <p:grpSpPr>
            <a:xfrm>
              <a:off x="2472816" y="5283013"/>
              <a:ext cx="6778164" cy="1123029"/>
              <a:chOff x="1050674" y="5005395"/>
              <a:chExt cx="6778164" cy="112302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050674" y="5005398"/>
                <a:ext cx="6778164" cy="1123026"/>
                <a:chOff x="1050673" y="5275086"/>
                <a:chExt cx="6778164" cy="1123026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1050673" y="5275086"/>
                  <a:ext cx="6778164" cy="1123026"/>
                  <a:chOff x="1038208" y="1312581"/>
                  <a:chExt cx="7169615" cy="743383"/>
                </a:xfrm>
              </p:grpSpPr>
              <p:sp>
                <p:nvSpPr>
                  <p:cNvPr id="2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48164" y="1610236"/>
                    <a:ext cx="7159659" cy="360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3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38208" y="2037599"/>
                    <a:ext cx="7159660" cy="18365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104106" y="1333035"/>
                    <a:ext cx="855363" cy="2444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A</a:t>
                    </a: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125908" y="1823817"/>
                    <a:ext cx="970771" cy="18335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B</a:t>
                    </a: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2060558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225661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2454259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264952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30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853231" y="1312581"/>
                    <a:ext cx="1203859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1" name="Rectangle 30"/>
                  <p:cNvSpPr/>
                  <p:nvPr/>
                </p:nvSpPr>
                <p:spPr>
                  <a:xfrm>
                    <a:off x="415125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9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434731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4544956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7</a:t>
                    </a:r>
                  </a:p>
                </p:txBody>
              </p:sp>
              <p:sp>
                <p:nvSpPr>
                  <p:cNvPr id="34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195502" y="1747361"/>
                    <a:ext cx="123257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  <p:sp>
                <p:nvSpPr>
                  <p:cNvPr id="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47929" y="1312581"/>
                    <a:ext cx="787657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34697" y="1737499"/>
                    <a:ext cx="794513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>
                  <a:xfrm>
                    <a:off x="563292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82898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6026627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622189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4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698665" y="1733881"/>
                    <a:ext cx="165389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</p:grpSp>
            <p:sp>
              <p:nvSpPr>
                <p:cNvPr id="16" name="Rectangle 15"/>
                <p:cNvSpPr/>
                <p:nvPr/>
              </p:nvSpPr>
              <p:spPr>
                <a:xfrm>
                  <a:off x="340696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59231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779171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963774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415023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33708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6141190" y="5005395"/>
                <a:ext cx="1383138" cy="45697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busy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6822243" y="5073655"/>
              <a:ext cx="0" cy="592749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16668" y="4466300"/>
              <a:ext cx="3246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dirty="0" smtClean="0">
                  <a:solidFill>
                    <a:schemeClr val="tx1"/>
                  </a:solidFill>
                </a:rPr>
                <a:t> countdown resumes with same 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958730" y="5095956"/>
            <a:ext cx="70605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ML</a:t>
            </a:r>
          </a:p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STA</a:t>
            </a:r>
            <a:endParaRPr lang="en-US" sz="2400" b="1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62822" y="5078866"/>
            <a:ext cx="387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TXOP: ML STA’s TXOP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Busy: other traffic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3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" y="2997212"/>
            <a:ext cx="11934134" cy="2182003"/>
          </a:xfrm>
        </p:spPr>
        <p:txBody>
          <a:bodyPr/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AP transmits multi-link RTS (ML RTS) on both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ML RTS includes the link ID of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zero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Non-STT MLD transmits ML CTS on the indicated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ML CTS includes channel status of aggregated link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Packet extension may be additionally required to allow for ML CTS construction overhead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AP does not receive ML CTS, AP does not perform transmission on either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ML CTS indicates busy state on aggregated link (link A) then AP can transmit only on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0 (link B)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procedure can be resumed on both links after the ML CTS timeout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77259" y="908711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Alternative solution for non-STT MLD downlink TXOP Aggregation: Single Multi-link CTS over one link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047" y="1797813"/>
            <a:ext cx="7974542" cy="119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34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</a:p>
          <a:p>
            <a:pPr marL="457200" lvl="1" indent="0"/>
            <a:endParaRPr lang="en-US" sz="220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Multi-link TXOP Aggregation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Link </a:t>
            </a:r>
            <a:r>
              <a:rPr lang="en-US" sz="2200" dirty="0"/>
              <a:t>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PPDU provides more flexibility due to diverse link conditions</a:t>
            </a:r>
          </a:p>
          <a:p>
            <a:pPr marL="0" indent="0"/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778855"/>
            <a:ext cx="5128985" cy="1053710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960144"/>
            <a:ext cx="6091335" cy="144621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86800" y="5212832"/>
            <a:ext cx="387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TXOP: ML STA’s TXOP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Busy: other traffic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916" y="2664578"/>
            <a:ext cx="3647170" cy="1695398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5485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Previous Contributions’ Recap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5285" y="1434953"/>
            <a:ext cx="1173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11-19/1405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MLD may not be capable </a:t>
            </a:r>
            <a:r>
              <a:rPr lang="en-US" sz="2200" dirty="0" smtClean="0"/>
              <a:t>to perform simultaneous transmit-receive (STR)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Mechanisms to improve multi-link channel utilization of non-STR MLDs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Opportunistic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recommencement (Appendix A)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Multi-link busy status feedback indication (Appendix B)</a:t>
            </a: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11-19/1505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Fairness considerations for multi-link TXOP aggregation (Appendix C)</a:t>
            </a: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131518" y="4419650"/>
            <a:ext cx="7590738" cy="1939742"/>
            <a:chOff x="2472816" y="4466300"/>
            <a:chExt cx="7590738" cy="1939742"/>
          </a:xfrm>
        </p:grpSpPr>
        <p:grpSp>
          <p:nvGrpSpPr>
            <p:cNvPr id="10" name="Group 9"/>
            <p:cNvGrpSpPr/>
            <p:nvPr/>
          </p:nvGrpSpPr>
          <p:grpSpPr>
            <a:xfrm>
              <a:off x="2472816" y="5283013"/>
              <a:ext cx="6778164" cy="1123029"/>
              <a:chOff x="1050674" y="5005395"/>
              <a:chExt cx="6778164" cy="1123029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050674" y="5005398"/>
                <a:ext cx="6778164" cy="1123026"/>
                <a:chOff x="1050673" y="5275086"/>
                <a:chExt cx="6778164" cy="1123026"/>
              </a:xfrm>
            </p:grpSpPr>
            <p:grpSp>
              <p:nvGrpSpPr>
                <p:cNvPr id="16" name="Group 15"/>
                <p:cNvGrpSpPr/>
                <p:nvPr/>
              </p:nvGrpSpPr>
              <p:grpSpPr>
                <a:xfrm>
                  <a:off x="1050673" y="5275086"/>
                  <a:ext cx="6778164" cy="1123026"/>
                  <a:chOff x="1038208" y="1312581"/>
                  <a:chExt cx="7169615" cy="743383"/>
                </a:xfrm>
              </p:grpSpPr>
              <p:sp>
                <p:nvSpPr>
                  <p:cNvPr id="23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48164" y="1610236"/>
                    <a:ext cx="7159659" cy="360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4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38208" y="2037599"/>
                    <a:ext cx="7159660" cy="18365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104106" y="1333035"/>
                    <a:ext cx="855363" cy="2444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A</a:t>
                    </a:r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1125908" y="1823817"/>
                    <a:ext cx="970771" cy="18335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B</a:t>
                    </a: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2060558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225661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2454259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264952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3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853231" y="1312581"/>
                    <a:ext cx="1203859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415125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9</a:t>
                    </a:r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434731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4" name="Rectangle 33"/>
                  <p:cNvSpPr/>
                  <p:nvPr/>
                </p:nvSpPr>
                <p:spPr>
                  <a:xfrm>
                    <a:off x="4544956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7</a:t>
                    </a:r>
                  </a:p>
                </p:txBody>
              </p:sp>
              <p:sp>
                <p:nvSpPr>
                  <p:cNvPr id="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195502" y="1747361"/>
                    <a:ext cx="123257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  <p:sp>
                <p:nvSpPr>
                  <p:cNvPr id="3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47929" y="1312581"/>
                    <a:ext cx="787657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34697" y="1737499"/>
                    <a:ext cx="794513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63292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582898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6026627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1" name="Rectangle 40"/>
                  <p:cNvSpPr/>
                  <p:nvPr/>
                </p:nvSpPr>
                <p:spPr>
                  <a:xfrm>
                    <a:off x="622189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42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698665" y="1733881"/>
                    <a:ext cx="165389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</p:grpSp>
            <p:sp>
              <p:nvSpPr>
                <p:cNvPr id="17" name="Rectangle 16"/>
                <p:cNvSpPr/>
                <p:nvPr/>
              </p:nvSpPr>
              <p:spPr>
                <a:xfrm>
                  <a:off x="340696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59231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779171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3963774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15023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33708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6141190" y="5005395"/>
                <a:ext cx="1383138" cy="45697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busy</a:t>
                </a:r>
              </a:p>
            </p:txBody>
          </p:sp>
        </p:grpSp>
        <p:cxnSp>
          <p:nvCxnSpPr>
            <p:cNvPr id="12" name="Straight Arrow Connector 11"/>
            <p:cNvCxnSpPr/>
            <p:nvPr/>
          </p:nvCxnSpPr>
          <p:spPr>
            <a:xfrm>
              <a:off x="6822243" y="5073655"/>
              <a:ext cx="0" cy="592749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816668" y="4466300"/>
              <a:ext cx="3246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dirty="0" smtClean="0">
                  <a:solidFill>
                    <a:schemeClr val="tx1"/>
                  </a:solidFill>
                </a:rPr>
                <a:t> countdown resumes with same 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362678" y="5503490"/>
            <a:ext cx="70605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ML</a:t>
            </a:r>
          </a:p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STA</a:t>
            </a:r>
            <a:endParaRPr lang="en-US" sz="2400" b="1" dirty="0">
              <a:solidFill>
                <a:schemeClr val="tx2"/>
              </a:solidFill>
              <a:cs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val="994696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TXOP Aggregation without TXOP alignment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85986"/>
            <a:ext cx="1173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Even though link is aggregated, TXOP need not be aligned on the multiple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Padding to align TXOPs would lead to inefficient multi-link utilization</a:t>
            </a: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For efficient operation, TXOP utilized on aggregated link can be smaller than the main link on which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counter was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STR MLD to STR MLD case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Per-link acknowledgement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TXOP aggregation might be unfair in this scenario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Non-STR MLD to AP MLD/ AP MLD to non-STR MLD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Unified acknowledgement (single Block ACK agreement [3]) on link with </a:t>
            </a:r>
            <a:r>
              <a:rPr lang="en-US" dirty="0" err="1" smtClean="0"/>
              <a:t>backoff</a:t>
            </a:r>
            <a:r>
              <a:rPr lang="en-US" dirty="0" smtClean="0"/>
              <a:t> counter zero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/>
              <a:t>Packet extension may be additionally utilized to account for processing overhead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731562"/>
            <a:ext cx="6592708" cy="1066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5293417"/>
            <a:ext cx="7314419" cy="118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13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for Multi-link TXOP Aggregation Protection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8342" y="1437000"/>
            <a:ext cx="1186797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Example snapshot at a non-STR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Non-STR MLD transmits RTS on both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Link A is the aggregated link in this example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Proposal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If CTS is received on both links, transmission is performed on both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If CTS received only on the link with </a:t>
            </a:r>
            <a:r>
              <a:rPr lang="en-US" dirty="0" err="1" smtClean="0"/>
              <a:t>backoff</a:t>
            </a:r>
            <a:r>
              <a:rPr lang="en-US" dirty="0" smtClean="0"/>
              <a:t> counter 0 (link B), then transmission performed only on that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If CTS received only on aggregated lin</a:t>
            </a:r>
            <a:r>
              <a:rPr lang="en-US" dirty="0" smtClean="0"/>
              <a:t>k (link A), then no transmission is performed</a:t>
            </a:r>
            <a:endParaRPr lang="en-US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b="0" dirty="0" smtClean="0"/>
              <a:t>CF-End can be transmitted on aggregated link to reset NAV as data transmission will not be performed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Regular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procedure applies on link B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239" y="1575625"/>
            <a:ext cx="5572903" cy="14384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439" y="5219395"/>
            <a:ext cx="6131875" cy="11227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409645"/>
            <a:ext cx="5867400" cy="93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850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Operation Constraints at non-AP MLD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3426" y="1384733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Simultaneous Transmit-Receive (STR)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MLD may not be capable due to in-device power leakage from insufficient frequency 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</a:t>
            </a:r>
            <a:r>
              <a:rPr lang="en-US" sz="2200" dirty="0"/>
              <a:t>: Link A operating in lower 5 GHz and link B operating in upper 5 GHz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Simultaneous Transmit-Transmit (STT)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For some channel combinations, additionally MLD may not be capable of </a:t>
            </a:r>
            <a:r>
              <a:rPr lang="en-GB" sz="2200" dirty="0" smtClean="0"/>
              <a:t>simultaneous transmission on those channels</a:t>
            </a:r>
            <a:r>
              <a:rPr lang="en-US" sz="2200" dirty="0" smtClean="0"/>
              <a:t> due to issues with </a:t>
            </a:r>
            <a:r>
              <a:rPr lang="en-GB" sz="2200" dirty="0" smtClean="0"/>
              <a:t>intermodulation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For </a:t>
            </a:r>
            <a:r>
              <a:rPr lang="en-US" sz="2200" dirty="0"/>
              <a:t>some channel combinations, </a:t>
            </a:r>
            <a:r>
              <a:rPr lang="en-US" sz="2200" dirty="0" smtClean="0"/>
              <a:t>additionally MLD </a:t>
            </a:r>
            <a:r>
              <a:rPr lang="en-US" sz="2200" dirty="0"/>
              <a:t>may not be capable of </a:t>
            </a:r>
            <a:r>
              <a:rPr lang="en-GB" sz="2200" dirty="0"/>
              <a:t>simultaneous transmission on those </a:t>
            </a:r>
            <a:r>
              <a:rPr lang="en-GB" sz="2200" dirty="0" smtClean="0"/>
              <a:t>channels with a single antenna</a:t>
            </a:r>
            <a:r>
              <a:rPr lang="en-US" sz="2200" dirty="0" smtClean="0"/>
              <a:t> </a:t>
            </a:r>
            <a:r>
              <a:rPr lang="en-US" sz="2200" dirty="0"/>
              <a:t>due to </a:t>
            </a:r>
            <a:r>
              <a:rPr lang="en-US" sz="2200" dirty="0" smtClean="0"/>
              <a:t>RF limitations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Simultaneous Receive-Receive (SRR) 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For some channel combinations, additionally MLD may not be capable with a single antenna due to RF limitations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Fall back to operation with only a single active link at a time</a:t>
            </a:r>
          </a:p>
        </p:txBody>
      </p:sp>
    </p:spTree>
    <p:extLst>
      <p:ext uri="{BB962C8B-B14F-4D97-AF65-F5344CB8AC3E}">
        <p14:creationId xmlns:p14="http://schemas.microsoft.com/office/powerpoint/2010/main" val="3718987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69625"/>
            <a:ext cx="1122728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Downlink multi-link TXOP Aggregation with STT Constraint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65827" y="1434838"/>
            <a:ext cx="11934134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Non-STT MLD</a:t>
            </a:r>
            <a:r>
              <a:rPr lang="en-US" b="0" dirty="0" smtClean="0">
                <a:solidFill>
                  <a:schemeClr val="tx1"/>
                </a:solidFill>
              </a:rPr>
              <a:t>: MLD with STT constraint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Non-STT MLD can still benefit from 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b="0" dirty="0" smtClean="0">
                <a:solidFill>
                  <a:schemeClr val="tx1"/>
                </a:solidFill>
              </a:rPr>
              <a:t>ownlink multi-TXOP aggregation still possible as non-STT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b="0" dirty="0" smtClean="0">
                <a:solidFill>
                  <a:schemeClr val="tx1"/>
                </a:solidFill>
              </a:rPr>
              <a:t> has simultaneous receive capability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ulti-link gain observed from medium access on multiple channels even without STT capability</a:t>
            </a: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Per-link simultaneous acknowledgement is infeasible due to STT constraint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800" b="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865" y="3962400"/>
            <a:ext cx="10587754" cy="183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9496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764148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immediate response from non-STT MLDs (1/2)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For high efficiency, immediate response is preferable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Due to STT constraint, feedback can be transmitted over a single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Due to diverse link conditions, AP may explicitly recommend the link to be used for immediate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Alternatively, non-STT MLD may be locked on to a particular link for the immediate response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Non-STT MLD can decide which link to be used for the response transmission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62" y="4800600"/>
            <a:ext cx="8672312" cy="145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9111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8868</TotalTime>
  <Words>2486</Words>
  <Application>Microsoft Office PowerPoint</Application>
  <PresentationFormat>Widescreen</PresentationFormat>
  <Paragraphs>397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MS Gothic</vt:lpstr>
      <vt:lpstr>Neo Sans Intel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 Follow-up</vt:lpstr>
      <vt:lpstr>Introduction</vt:lpstr>
      <vt:lpstr>Asynchronous Operation</vt:lpstr>
      <vt:lpstr>Previous Contributions’ Recap</vt:lpstr>
      <vt:lpstr>Multi-link TXOP Aggregation without TXOP alignment</vt:lpstr>
      <vt:lpstr>Proposal for Multi-link TXOP Aggregation Protection</vt:lpstr>
      <vt:lpstr>Multi-link Operation Constraints at non-AP MLD </vt:lpstr>
      <vt:lpstr>Downlink multi-link TXOP Aggregation with STT Constraint</vt:lpstr>
      <vt:lpstr>Multi-link immediate response from non-STT MLDs (1/2)</vt:lpstr>
      <vt:lpstr>Multi-link immediate response from non-STT MLDs (2/2)</vt:lpstr>
      <vt:lpstr>Multi-link Aggregation Protection for non-STT MLDs</vt:lpstr>
      <vt:lpstr>Proposal Details</vt:lpstr>
      <vt:lpstr>Summary</vt:lpstr>
      <vt:lpstr>Straw Poll #1</vt:lpstr>
      <vt:lpstr>Straw Poll #2</vt:lpstr>
      <vt:lpstr>Straw Poll #3</vt:lpstr>
      <vt:lpstr>References</vt:lpstr>
      <vt:lpstr>Appendix A: Opportunistic Backoff Countdown Resume</vt:lpstr>
      <vt:lpstr>Appendix B: Multi-link Busy State Feedback </vt:lpstr>
      <vt:lpstr>Appendix C: Aggregated link Backoff Procedure</vt:lpstr>
      <vt:lpstr>Alternative solution for non-STT MLD downlink TXOP Aggregation: Single Multi-link CTS over one link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289</cp:revision>
  <cp:lastPrinted>1601-01-01T00:00:00Z</cp:lastPrinted>
  <dcterms:created xsi:type="dcterms:W3CDTF">2019-09-09T01:56:09Z</dcterms:created>
  <dcterms:modified xsi:type="dcterms:W3CDTF">2020-01-21T16:09:24Z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