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8" r:id="rId3"/>
    <p:sldId id="265" r:id="rId4"/>
    <p:sldId id="291" r:id="rId5"/>
    <p:sldId id="297" r:id="rId6"/>
    <p:sldId id="294" r:id="rId7"/>
    <p:sldId id="304" r:id="rId8"/>
    <p:sldId id="305" r:id="rId9"/>
    <p:sldId id="306" r:id="rId10"/>
    <p:sldId id="307" r:id="rId11"/>
    <p:sldId id="264" r:id="rId12"/>
    <p:sldId id="300" r:id="rId13"/>
    <p:sldId id="302" r:id="rId14"/>
    <p:sldId id="301" r:id="rId15"/>
    <p:sldId id="303" r:id="rId16"/>
    <p:sldId id="288" r:id="rId17"/>
    <p:sldId id="295" r:id="rId18"/>
    <p:sldId id="298" r:id="rId19"/>
    <p:sldId id="296" r:id="rId20"/>
    <p:sldId id="293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1" autoAdjust="0"/>
    <p:restoredTop sz="94660"/>
  </p:normalViewPr>
  <p:slideViewPr>
    <p:cSldViewPr>
      <p:cViewPr>
        <p:scale>
          <a:sx n="81" d="100"/>
          <a:sy n="81" d="100"/>
        </p:scale>
        <p:origin x="758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802.11-19/1836r3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802.11-19/1836r3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3292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666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1018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232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2817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803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768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4808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077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915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10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2297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626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1167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8846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9216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465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802.11-19/1836r3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Channel Access Discussion Follow-up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5202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dirty="0" smtClean="0"/>
              <a:t>2019-11-11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1132481"/>
              </p:ext>
            </p:extLst>
          </p:nvPr>
        </p:nvGraphicFramePr>
        <p:xfrm>
          <a:off x="990600" y="3006725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1" name="Document" r:id="rId4" imgW="10439485" imgH="2549931" progId="Word.Document.8">
                  <p:embed/>
                </p:oleObj>
              </mc:Choice>
              <mc:Fallback>
                <p:oleObj name="Document" r:id="rId4" imgW="10439485" imgH="254993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006725"/>
                        <a:ext cx="10123488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04900" y="249316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764148"/>
            <a:ext cx="11963400" cy="6365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immediate response from non-STT STAs (2/2)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558459"/>
            <a:ext cx="11934134" cy="218200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Additional time may be needed to account for processing </a:t>
            </a:r>
            <a:r>
              <a:rPr lang="en-US" b="0" dirty="0">
                <a:solidFill>
                  <a:schemeClr val="tx1"/>
                </a:solidFill>
              </a:rPr>
              <a:t>overhead at non-STT STA in constructing immediate acknowledgement for frames received over multiple </a:t>
            </a:r>
            <a:r>
              <a:rPr lang="en-US" b="0" dirty="0" smtClean="0">
                <a:solidFill>
                  <a:schemeClr val="tx1"/>
                </a:solidFill>
              </a:rPr>
              <a:t>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Proposal: </a:t>
            </a:r>
            <a:r>
              <a:rPr lang="en-US" b="0" dirty="0" smtClean="0">
                <a:solidFill>
                  <a:schemeClr val="tx1"/>
                </a:solidFill>
              </a:rPr>
              <a:t>AP and non-STT STA negotiate Packet Extension for downlink multi-link TXOP aggregation mode during multi-link setup and AP uses that Packet Extension for this mode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The same PE can be used for non-aligned TXOP aggregation shown in slide 7</a:t>
            </a:r>
            <a:endParaRPr lang="en-US" b="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290" y="3962400"/>
            <a:ext cx="10251494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510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95400"/>
            <a:ext cx="11658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Mechanism for non-aligned multi-link TXOP </a:t>
            </a:r>
            <a:r>
              <a:rPr lang="en-US" sz="2200" b="0" dirty="0" smtClean="0"/>
              <a:t>aggregation</a:t>
            </a:r>
            <a:endParaRPr lang="en-US" sz="2200" b="0" dirty="0" smtClean="0"/>
          </a:p>
          <a:p>
            <a:pPr marL="0" indent="0"/>
            <a:endParaRPr lang="en-US" sz="22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Mechanism for multi-link TXOP aggregation </a:t>
            </a:r>
            <a:r>
              <a:rPr lang="en-US" sz="2200" b="0" dirty="0" smtClean="0"/>
              <a:t>protection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Classification of multi-link operation </a:t>
            </a:r>
            <a:r>
              <a:rPr lang="en-US" sz="2200" b="0" dirty="0" smtClean="0"/>
              <a:t>constraints: STR, STT, SRR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Proposal for downlink multi-link TXOP aggregation acknowledgement from </a:t>
            </a:r>
            <a:r>
              <a:rPr lang="en-US" sz="2200" b="0" dirty="0" smtClean="0"/>
              <a:t>non-STT MLDs</a:t>
            </a:r>
            <a:endParaRPr lang="en-US" sz="2200" b="0" dirty="0"/>
          </a:p>
          <a:p>
            <a:pPr>
              <a:buFont typeface="Arial" panose="020B0604020202020204" pitchFamily="34" charset="0"/>
              <a:buChar char="•"/>
            </a:pPr>
            <a:endParaRPr lang="en-US" sz="22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Packet extension can be utilized to enable construction of immediate acknowledgements that include information about successfully received frames on other links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#1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11201400" cy="4113213"/>
          </a:xfrm>
        </p:spPr>
        <p:txBody>
          <a:bodyPr/>
          <a:lstStyle/>
          <a:p>
            <a:r>
              <a:rPr lang="en-US" dirty="0"/>
              <a:t>Do you </a:t>
            </a:r>
            <a:r>
              <a:rPr lang="en-US" dirty="0" smtClean="0"/>
              <a:t>agree that 802.11be shall allow a STA of a MLD to include in its acknowledgement frames the information about successfully received frames </a:t>
            </a:r>
            <a:r>
              <a:rPr lang="en-US" dirty="0" smtClean="0"/>
              <a:t>by other </a:t>
            </a:r>
            <a:r>
              <a:rPr lang="en-US" dirty="0" smtClean="0"/>
              <a:t>STAs of this MLD:</a:t>
            </a:r>
            <a:endParaRPr lang="en-US" dirty="0"/>
          </a:p>
          <a:p>
            <a:pPr marL="800100" lvl="1" indent="-342900">
              <a:buFontTx/>
              <a:buChar char="-"/>
            </a:pPr>
            <a:r>
              <a:rPr lang="en-US" sz="2000" b="0" dirty="0" smtClean="0"/>
              <a:t>The exact information to be included is TBD</a:t>
            </a:r>
          </a:p>
          <a:p>
            <a:pPr marL="800100" lvl="1" indent="-342900">
              <a:buFontTx/>
              <a:buChar char="-"/>
            </a:pPr>
            <a:r>
              <a:rPr lang="en-US" dirty="0" smtClean="0"/>
              <a:t>The conditions under which such information may not be included is TBD</a:t>
            </a:r>
            <a:endParaRPr lang="en-US" sz="2000" b="0" dirty="0"/>
          </a:p>
          <a:p>
            <a:pPr marL="57150" indent="0"/>
            <a:endParaRPr lang="en-GB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3849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#2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76400"/>
            <a:ext cx="11045824" cy="4113213"/>
          </a:xfrm>
        </p:spPr>
        <p:txBody>
          <a:bodyPr/>
          <a:lstStyle/>
          <a:p>
            <a:r>
              <a:rPr lang="en-US" dirty="0"/>
              <a:t>Do you support that the 802.11be amendment shall define </a:t>
            </a:r>
            <a:r>
              <a:rPr lang="en-US" dirty="0" smtClean="0"/>
              <a:t>the following mechanisms:</a:t>
            </a:r>
            <a:endParaRPr lang="en-US" dirty="0"/>
          </a:p>
          <a:p>
            <a:pPr marL="800100" lvl="1" indent="-342900">
              <a:buFontTx/>
              <a:buChar char="-"/>
            </a:pPr>
            <a:r>
              <a:rPr lang="en-US" dirty="0" smtClean="0"/>
              <a:t>During multi-link operation setup, AP MLD indicates to non-AP MLD the capability of its STAs to include in acknowledgement responses information about successfully received frames by other STAs of the same MLD</a:t>
            </a:r>
          </a:p>
          <a:p>
            <a:pPr marL="800100" lvl="1" indent="-342900">
              <a:buFontTx/>
              <a:buChar char="-"/>
            </a:pPr>
            <a:r>
              <a:rPr lang="en-US" dirty="0"/>
              <a:t>During multi-link operation setup, </a:t>
            </a:r>
            <a:r>
              <a:rPr lang="en-US" dirty="0" smtClean="0"/>
              <a:t>non-AP </a:t>
            </a:r>
            <a:r>
              <a:rPr lang="en-US" dirty="0"/>
              <a:t>MLD indicates </a:t>
            </a:r>
            <a:r>
              <a:rPr lang="en-US" dirty="0" smtClean="0"/>
              <a:t>to AP MLD the </a:t>
            </a:r>
            <a:r>
              <a:rPr lang="en-US" dirty="0"/>
              <a:t>capability of </a:t>
            </a:r>
            <a:r>
              <a:rPr lang="en-US" dirty="0" smtClean="0"/>
              <a:t>its STAs to </a:t>
            </a:r>
            <a:r>
              <a:rPr lang="en-US" dirty="0"/>
              <a:t>include in </a:t>
            </a:r>
            <a:r>
              <a:rPr lang="en-US" dirty="0" smtClean="0"/>
              <a:t>acknowledgement </a:t>
            </a:r>
            <a:r>
              <a:rPr lang="en-US" dirty="0"/>
              <a:t>responses information about successfully received frames by other STAs of </a:t>
            </a:r>
            <a:r>
              <a:rPr lang="en-US" dirty="0" smtClean="0"/>
              <a:t>the same MLD</a:t>
            </a:r>
          </a:p>
          <a:p>
            <a:pPr marL="800100" lvl="1" indent="-342900">
              <a:buFontTx/>
              <a:buChar char="-"/>
            </a:pPr>
            <a:endParaRPr lang="en-GB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1796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#3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76400"/>
            <a:ext cx="1104582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that the 802.11be amendment shall define the following mechanisms</a:t>
            </a:r>
            <a:r>
              <a:rPr lang="en-US" dirty="0" smtClean="0"/>
              <a:t>:</a:t>
            </a:r>
          </a:p>
          <a:p>
            <a:pPr marL="800100" lvl="1" indent="-342900">
              <a:buFontTx/>
              <a:buChar char="-"/>
            </a:pPr>
            <a:r>
              <a:rPr lang="en-US" dirty="0" smtClean="0"/>
              <a:t>During multi-link operation setup, a AP MLD negotiates with a non-AP MLD </a:t>
            </a:r>
            <a:r>
              <a:rPr lang="en-US" dirty="0" smtClean="0"/>
              <a:t>packet </a:t>
            </a:r>
            <a:r>
              <a:rPr lang="en-US" dirty="0" smtClean="0"/>
              <a:t>extension to be added to frames, transmitted by a STA of the AP MLD to a STA of the non-AP MLD, that request for immediate response </a:t>
            </a:r>
            <a:r>
              <a:rPr lang="en-US" dirty="0"/>
              <a:t>including information about successfully received frames by other STAs of the </a:t>
            </a:r>
            <a:r>
              <a:rPr lang="en-US" dirty="0" smtClean="0"/>
              <a:t>non-AP MLD.</a:t>
            </a:r>
            <a:endParaRPr lang="en-US" dirty="0"/>
          </a:p>
          <a:p>
            <a:pPr marL="800100" lvl="1" indent="-342900">
              <a:buFontTx/>
              <a:buChar char="-"/>
            </a:pPr>
            <a:r>
              <a:rPr lang="en-US" dirty="0"/>
              <a:t>During multi-link operation setup, a </a:t>
            </a:r>
            <a:r>
              <a:rPr lang="en-US" dirty="0" smtClean="0"/>
              <a:t>non-AP </a:t>
            </a:r>
            <a:r>
              <a:rPr lang="en-US" dirty="0"/>
              <a:t>MLD negotiates with a </a:t>
            </a:r>
            <a:r>
              <a:rPr lang="en-US" dirty="0" smtClean="0"/>
              <a:t>AP </a:t>
            </a:r>
            <a:r>
              <a:rPr lang="en-US" dirty="0"/>
              <a:t>MLD </a:t>
            </a:r>
            <a:r>
              <a:rPr lang="en-US" dirty="0" smtClean="0"/>
              <a:t>packet </a:t>
            </a:r>
            <a:r>
              <a:rPr lang="en-US" dirty="0"/>
              <a:t>extension to be added to frames, transmitted by a STA of the </a:t>
            </a:r>
            <a:r>
              <a:rPr lang="en-US" dirty="0" smtClean="0"/>
              <a:t>non-AP </a:t>
            </a:r>
            <a:r>
              <a:rPr lang="en-US" dirty="0"/>
              <a:t>MLD to a STA of the </a:t>
            </a:r>
            <a:r>
              <a:rPr lang="en-US" dirty="0" smtClean="0"/>
              <a:t>AP </a:t>
            </a:r>
            <a:r>
              <a:rPr lang="en-US" dirty="0"/>
              <a:t>MLD, that request for immediate response including information about successfully received frames by other STAs of the </a:t>
            </a:r>
            <a:r>
              <a:rPr lang="en-US" dirty="0" smtClean="0"/>
              <a:t>AP </a:t>
            </a:r>
            <a:r>
              <a:rPr lang="en-US" dirty="0"/>
              <a:t>MLD</a:t>
            </a:r>
            <a:r>
              <a:rPr lang="en-US" dirty="0" smtClean="0"/>
              <a:t>.</a:t>
            </a:r>
          </a:p>
          <a:p>
            <a:pPr marL="800100" lvl="1" indent="-342900">
              <a:buFontTx/>
              <a:buChar char="-"/>
            </a:pPr>
            <a:endParaRPr lang="en-US" sz="2000" b="0" dirty="0"/>
          </a:p>
          <a:p>
            <a:pPr marL="57150" indent="0"/>
            <a:endParaRPr lang="en-GB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248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#4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76400"/>
            <a:ext cx="1104582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that 802.11be shall allow a multi-link device that has constraints to simultaneously transmit on a pair of links to operate over this pair of links?</a:t>
            </a:r>
          </a:p>
          <a:p>
            <a:pPr marL="800100" lvl="1" indent="-342900">
              <a:buFontTx/>
              <a:buChar char="-"/>
            </a:pPr>
            <a:r>
              <a:rPr lang="en-US" dirty="0" smtClean="0"/>
              <a:t>Signaling of this constraints is TBD</a:t>
            </a:r>
          </a:p>
          <a:p>
            <a:pPr marL="800100" lvl="1" indent="-342900">
              <a:buFontTx/>
              <a:buChar char="-"/>
            </a:pPr>
            <a:endParaRPr lang="en-US" sz="2000" b="0" dirty="0"/>
          </a:p>
          <a:p>
            <a:pPr marL="57150" indent="0"/>
            <a:endParaRPr lang="en-GB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495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85800" y="1371600"/>
            <a:ext cx="11125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tx2"/>
                </a:solidFill>
              </a:rPr>
              <a:t>[1] 11-19/1405, “Multi-link Operation Channel Access Discussion”</a:t>
            </a:r>
          </a:p>
          <a:p>
            <a:pPr marL="0" indent="0"/>
            <a:r>
              <a:rPr lang="en-GB" dirty="0" smtClean="0">
                <a:solidFill>
                  <a:schemeClr val="tx2"/>
                </a:solidFill>
              </a:rPr>
              <a:t>[2] 11-19/1505, “Multi-link TXOP Aggregation Considerations”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[3] </a:t>
            </a:r>
            <a:r>
              <a:rPr lang="en-US" altLang="ko-KR" dirty="0" smtClean="0">
                <a:solidFill>
                  <a:schemeClr val="tx1"/>
                </a:solidFill>
              </a:rPr>
              <a:t>11-19-1262-06-00be-specification-framework-for-tgbe</a:t>
            </a:r>
            <a:endParaRPr lang="en-US" altLang="ko-K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925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2626222"/>
            <a:ext cx="4191742" cy="1948543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-140758" y="533400"/>
            <a:ext cx="12572999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000" dirty="0" smtClean="0"/>
              <a:t>Appendix A: Opportunistic </a:t>
            </a:r>
            <a:r>
              <a:rPr lang="en-GB" sz="3000" dirty="0" err="1" smtClean="0"/>
              <a:t>Backoff</a:t>
            </a:r>
            <a:r>
              <a:rPr lang="en-GB" sz="3000" dirty="0" smtClean="0"/>
              <a:t> Countdown Resume</a:t>
            </a:r>
            <a:endParaRPr lang="en-GB" sz="3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63848" y="1425961"/>
            <a:ext cx="12080551" cy="57578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>
                <a:solidFill>
                  <a:schemeClr val="tx1"/>
                </a:solidFill>
              </a:rPr>
              <a:t>For </a:t>
            </a:r>
            <a:r>
              <a:rPr lang="en-US" sz="2200" b="0" dirty="0">
                <a:solidFill>
                  <a:schemeClr val="tx1"/>
                </a:solidFill>
              </a:rPr>
              <a:t>certain conditions, non-STR STA </a:t>
            </a:r>
            <a:r>
              <a:rPr lang="en-US" sz="2200" b="0" dirty="0" smtClean="0">
                <a:solidFill>
                  <a:schemeClr val="tx1"/>
                </a:solidFill>
              </a:rPr>
              <a:t>resumes countdown </a:t>
            </a:r>
            <a:r>
              <a:rPr lang="en-US" sz="2200" b="0" dirty="0">
                <a:solidFill>
                  <a:schemeClr val="tx1"/>
                </a:solidFill>
              </a:rPr>
              <a:t>on link B during busy state </a:t>
            </a:r>
            <a:r>
              <a:rPr lang="en-US" sz="2200" b="0" dirty="0" smtClean="0">
                <a:solidFill>
                  <a:schemeClr val="tx1"/>
                </a:solidFill>
              </a:rPr>
              <a:t>on link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S</a:t>
            </a:r>
            <a:r>
              <a:rPr lang="en-US" sz="2200" b="0" dirty="0" smtClean="0">
                <a:solidFill>
                  <a:schemeClr val="tx1"/>
                </a:solidFill>
              </a:rPr>
              <a:t>imilar to 802.11ax SRP-based spatial reuse </a:t>
            </a:r>
            <a:r>
              <a:rPr lang="en-US" sz="2200" b="0" dirty="0" err="1" smtClean="0">
                <a:solidFill>
                  <a:schemeClr val="tx1"/>
                </a:solidFill>
              </a:rPr>
              <a:t>backoff</a:t>
            </a:r>
            <a:r>
              <a:rPr lang="en-US" sz="2200" b="0" dirty="0" smtClean="0">
                <a:solidFill>
                  <a:schemeClr val="tx1"/>
                </a:solidFill>
              </a:rPr>
              <a:t> procedure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Inter-BSS PPDU </a:t>
            </a:r>
            <a:r>
              <a:rPr lang="en-US" sz="2200" b="0" dirty="0" smtClean="0"/>
              <a:t>(e.g. BSS Color)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 as frame not for non-STR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Intra-BSS Uplink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resumed, similar to above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UL/DL bit in HE-SIG-A for HE SU PPDU/ER SU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UL MU identified by HE TB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Intra-BSS Downlink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 if PPDU identified to be not destined to itself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STA ID in HE-SIG-B for HE MU PPDU or unable to decode HE-SIG-B of HE MU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No STA ID info in PHY preamble for SU PPDU</a:t>
            </a:r>
            <a:r>
              <a:rPr lang="en-US" dirty="0"/>
              <a:t> </a:t>
            </a:r>
            <a:r>
              <a:rPr lang="en-US" dirty="0" smtClean="0"/>
              <a:t>and MAC header decoding can take long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b="1" dirty="0" smtClean="0"/>
              <a:t>Proposal: </a:t>
            </a:r>
            <a:r>
              <a:rPr lang="en-US" sz="2400" dirty="0" smtClean="0"/>
              <a:t>STA ID info in EHT PHY preamble for SU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729446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85526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Appendix B: Multi-link Busy State Feedback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144972" y="3059776"/>
            <a:ext cx="11842191" cy="100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8281" indent="-268281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57A3"/>
              </a:buClr>
              <a:buSzPct val="120000"/>
              <a:buFont typeface="Wingdings" pitchFamily="2" charset="2"/>
              <a:buChar char="§"/>
              <a:defRPr sz="2400" kern="1200">
                <a:solidFill>
                  <a:srgbClr val="4F4F4F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Non-STR STA misses PHY preamble on link B during its TX on link A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Performs ED check on link B after its link A TXOP and cause collision at AP on link </a:t>
            </a:r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AP knows ML STA’s non-STR constraint and AP’s current reception of intra-BSS PPDU 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Proposal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chemeClr val="tx1"/>
                </a:solidFill>
              </a:rPr>
              <a:t>When non-STR STA completes transmission in link A, if AP is currently receiving intra-BSS PPDU on link B or if AP is transmitting on link B, then AP indicates Busy Status in feedback (ACK in figure) to non-STR STA on link A. Accordingly, non-STR STA suspends </a:t>
            </a:r>
            <a:r>
              <a:rPr lang="en-US" dirty="0" err="1" smtClean="0">
                <a:solidFill>
                  <a:schemeClr val="tx1"/>
                </a:solidFill>
              </a:rPr>
              <a:t>backoff</a:t>
            </a:r>
            <a:r>
              <a:rPr lang="en-US" dirty="0" smtClean="0">
                <a:solidFill>
                  <a:schemeClr val="tx1"/>
                </a:solidFill>
              </a:rPr>
              <a:t> procedure until the occurrence of an intra-BSS PPDU reception or </a:t>
            </a:r>
            <a:r>
              <a:rPr lang="en-US" dirty="0" err="1" smtClean="0">
                <a:solidFill>
                  <a:schemeClr val="tx1"/>
                </a:solidFill>
              </a:rPr>
              <a:t>aPPDUMaxTime</a:t>
            </a:r>
            <a:r>
              <a:rPr lang="en-US" dirty="0" smtClean="0">
                <a:solidFill>
                  <a:schemeClr val="tx1"/>
                </a:solidFill>
              </a:rPr>
              <a:t> countdown expiry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327094"/>
            <a:ext cx="5807668" cy="151692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12942" y="1497638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1: Non-STR STA, 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STA 2: single link STA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9091" y="1670675"/>
            <a:ext cx="518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8308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29217" y="339359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Appendix C: Aggregated link </a:t>
            </a:r>
            <a:r>
              <a:rPr lang="en-GB" dirty="0" err="1" smtClean="0"/>
              <a:t>Backoff</a:t>
            </a:r>
            <a:r>
              <a:rPr lang="en-GB" dirty="0" smtClean="0"/>
              <a:t> Procedure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275864"/>
            <a:ext cx="11478687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single link operation, CW resets to CW min upon successful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err="1" smtClean="0"/>
              <a:t>Backoff</a:t>
            </a:r>
            <a:r>
              <a:rPr lang="en-US" b="0" dirty="0" smtClean="0"/>
              <a:t> counter did not reach zero on aggregated link prior to TXOP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Resetting CW to CW min on aggregated link can be unfair to single link STAs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Proposal</a:t>
            </a:r>
            <a:r>
              <a:rPr lang="en-US" dirty="0" smtClean="0"/>
              <a:t>: CW remains same as prior to TXOP on aggregated link and </a:t>
            </a:r>
            <a:r>
              <a:rPr lang="en-US" dirty="0" err="1" smtClean="0"/>
              <a:t>backoff</a:t>
            </a:r>
            <a:r>
              <a:rPr lang="en-US" dirty="0" smtClean="0"/>
              <a:t> counter resumes from value prior to TXOP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Failed transmission case can follow existing </a:t>
            </a:r>
            <a:r>
              <a:rPr lang="en-US" b="0" dirty="0" err="1" smtClean="0"/>
              <a:t>backoff</a:t>
            </a:r>
            <a:r>
              <a:rPr lang="en-US" b="0" dirty="0" smtClean="0"/>
              <a:t> procedure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727570" y="4012116"/>
            <a:ext cx="7590738" cy="1939742"/>
            <a:chOff x="2472816" y="4466300"/>
            <a:chExt cx="7590738" cy="1939742"/>
          </a:xfrm>
        </p:grpSpPr>
        <p:grpSp>
          <p:nvGrpSpPr>
            <p:cNvPr id="10" name="Group 9"/>
            <p:cNvGrpSpPr/>
            <p:nvPr/>
          </p:nvGrpSpPr>
          <p:grpSpPr>
            <a:xfrm>
              <a:off x="2472816" y="5283013"/>
              <a:ext cx="6778164" cy="1123029"/>
              <a:chOff x="1050674" y="5005395"/>
              <a:chExt cx="6778164" cy="1123029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1050674" y="5005398"/>
                <a:ext cx="6778164" cy="1123026"/>
                <a:chOff x="1050673" y="5275086"/>
                <a:chExt cx="6778164" cy="1123026"/>
              </a:xfrm>
            </p:grpSpPr>
            <p:grpSp>
              <p:nvGrpSpPr>
                <p:cNvPr id="15" name="Group 14"/>
                <p:cNvGrpSpPr/>
                <p:nvPr/>
              </p:nvGrpSpPr>
              <p:grpSpPr>
                <a:xfrm>
                  <a:off x="1050673" y="5275086"/>
                  <a:ext cx="6778164" cy="1123026"/>
                  <a:chOff x="1038208" y="1312581"/>
                  <a:chExt cx="7169615" cy="743383"/>
                </a:xfrm>
              </p:grpSpPr>
              <p:sp>
                <p:nvSpPr>
                  <p:cNvPr id="22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1048164" y="1610236"/>
                    <a:ext cx="7159659" cy="360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5B9BD5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400"/>
                  </a:p>
                </p:txBody>
              </p:sp>
              <p:sp>
                <p:nvSpPr>
                  <p:cNvPr id="23" name="Line 1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38208" y="2037599"/>
                    <a:ext cx="7159660" cy="18365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5B9BD5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400"/>
                  </a:p>
                </p:txBody>
              </p:sp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1104106" y="1333035"/>
                    <a:ext cx="855363" cy="244477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dirty="0" smtClean="0">
                        <a:solidFill>
                          <a:schemeClr val="tx2"/>
                        </a:solidFill>
                        <a:cs typeface="Neo Sans Intel"/>
                      </a:rPr>
                      <a:t>link A</a:t>
                    </a:r>
                  </a:p>
                </p:txBody>
              </p:sp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1125908" y="1823817"/>
                    <a:ext cx="970771" cy="183358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dirty="0" smtClean="0">
                        <a:solidFill>
                          <a:schemeClr val="tx2"/>
                        </a:solidFill>
                        <a:cs typeface="Neo Sans Intel"/>
                      </a:rPr>
                      <a:t>link B</a:t>
                    </a:r>
                  </a:p>
                </p:txBody>
              </p:sp>
              <p:sp>
                <p:nvSpPr>
                  <p:cNvPr id="26" name="Rectangle 25"/>
                  <p:cNvSpPr/>
                  <p:nvPr/>
                </p:nvSpPr>
                <p:spPr>
                  <a:xfrm>
                    <a:off x="2060558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>
                  <a:xfrm>
                    <a:off x="2256615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2</a:t>
                    </a:r>
                  </a:p>
                </p:txBody>
              </p:sp>
              <p:sp>
                <p:nvSpPr>
                  <p:cNvPr id="28" name="Rectangle 27"/>
                  <p:cNvSpPr/>
                  <p:nvPr/>
                </p:nvSpPr>
                <p:spPr>
                  <a:xfrm>
                    <a:off x="2454259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1</a:t>
                    </a:r>
                  </a:p>
                </p:txBody>
              </p:sp>
              <p:sp>
                <p:nvSpPr>
                  <p:cNvPr id="29" name="Rectangle 28"/>
                  <p:cNvSpPr/>
                  <p:nvPr/>
                </p:nvSpPr>
                <p:spPr>
                  <a:xfrm>
                    <a:off x="2649523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0</a:t>
                    </a:r>
                  </a:p>
                </p:txBody>
              </p:sp>
              <p:sp>
                <p:nvSpPr>
                  <p:cNvPr id="30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2853231" y="1312581"/>
                    <a:ext cx="1203859" cy="30249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/>
                      <a:t>TXOP</a:t>
                    </a:r>
                  </a:p>
                </p:txBody>
              </p:sp>
              <p:sp>
                <p:nvSpPr>
                  <p:cNvPr id="31" name="Rectangle 30"/>
                  <p:cNvSpPr/>
                  <p:nvPr/>
                </p:nvSpPr>
                <p:spPr>
                  <a:xfrm>
                    <a:off x="4151255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9</a:t>
                    </a:r>
                  </a:p>
                </p:txBody>
              </p:sp>
              <p:sp>
                <p:nvSpPr>
                  <p:cNvPr id="32" name="Rectangle 31"/>
                  <p:cNvSpPr/>
                  <p:nvPr/>
                </p:nvSpPr>
                <p:spPr>
                  <a:xfrm>
                    <a:off x="4347312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8</a:t>
                    </a:r>
                  </a:p>
                </p:txBody>
              </p:sp>
              <p:sp>
                <p:nvSpPr>
                  <p:cNvPr id="33" name="Rectangle 32"/>
                  <p:cNvSpPr/>
                  <p:nvPr/>
                </p:nvSpPr>
                <p:spPr>
                  <a:xfrm>
                    <a:off x="4544956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7</a:t>
                    </a:r>
                  </a:p>
                </p:txBody>
              </p:sp>
              <p:sp>
                <p:nvSpPr>
                  <p:cNvPr id="34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2195502" y="1747361"/>
                    <a:ext cx="1232575" cy="302494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>
                        <a:solidFill>
                          <a:schemeClr val="tx1"/>
                        </a:solidFill>
                      </a:rPr>
                      <a:t>busy</a:t>
                    </a:r>
                  </a:p>
                </p:txBody>
              </p:sp>
              <p:sp>
                <p:nvSpPr>
                  <p:cNvPr id="35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747929" y="1312581"/>
                    <a:ext cx="787657" cy="30249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/>
                      <a:t>TXOP</a:t>
                    </a:r>
                  </a:p>
                </p:txBody>
              </p:sp>
              <p:sp>
                <p:nvSpPr>
                  <p:cNvPr id="36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734697" y="1737499"/>
                    <a:ext cx="794513" cy="30249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/>
                      <a:t>TXOP</a:t>
                    </a:r>
                  </a:p>
                </p:txBody>
              </p:sp>
              <p:sp>
                <p:nvSpPr>
                  <p:cNvPr id="37" name="Rectangle 36"/>
                  <p:cNvSpPr/>
                  <p:nvPr/>
                </p:nvSpPr>
                <p:spPr>
                  <a:xfrm>
                    <a:off x="5632925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6</a:t>
                    </a:r>
                  </a:p>
                </p:txBody>
              </p:sp>
              <p:sp>
                <p:nvSpPr>
                  <p:cNvPr id="38" name="Rectangle 37"/>
                  <p:cNvSpPr/>
                  <p:nvPr/>
                </p:nvSpPr>
                <p:spPr>
                  <a:xfrm>
                    <a:off x="5828983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5</a:t>
                    </a:r>
                  </a:p>
                </p:txBody>
              </p:sp>
              <p:sp>
                <p:nvSpPr>
                  <p:cNvPr id="39" name="Rectangle 38"/>
                  <p:cNvSpPr/>
                  <p:nvPr/>
                </p:nvSpPr>
                <p:spPr>
                  <a:xfrm>
                    <a:off x="6026627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4</a:t>
                    </a:r>
                  </a:p>
                </p:txBody>
              </p:sp>
              <p:sp>
                <p:nvSpPr>
                  <p:cNvPr id="40" name="Rectangle 39"/>
                  <p:cNvSpPr/>
                  <p:nvPr/>
                </p:nvSpPr>
                <p:spPr>
                  <a:xfrm>
                    <a:off x="6221892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41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5698665" y="1733881"/>
                    <a:ext cx="1653895" cy="302494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>
                        <a:solidFill>
                          <a:schemeClr val="tx1"/>
                        </a:solidFill>
                      </a:rPr>
                      <a:t>busy</a:t>
                    </a:r>
                  </a:p>
                </p:txBody>
              </p:sp>
            </p:grpSp>
            <p:sp>
              <p:nvSpPr>
                <p:cNvPr id="16" name="Rectangle 15"/>
                <p:cNvSpPr/>
                <p:nvPr/>
              </p:nvSpPr>
              <p:spPr>
                <a:xfrm>
                  <a:off x="3406965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  <p:sp>
              <p:nvSpPr>
                <p:cNvPr id="17" name="Rectangle 16"/>
                <p:cNvSpPr/>
                <p:nvPr/>
              </p:nvSpPr>
              <p:spPr>
                <a:xfrm>
                  <a:off x="3592318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  <p:sp>
              <p:nvSpPr>
                <p:cNvPr id="18" name="Rectangle 17"/>
                <p:cNvSpPr/>
                <p:nvPr/>
              </p:nvSpPr>
              <p:spPr>
                <a:xfrm>
                  <a:off x="3779171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3</a:t>
                  </a:r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3963774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4150235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4337088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0</a:t>
                  </a:r>
                </a:p>
              </p:txBody>
            </p:sp>
          </p:grpSp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6141190" y="5005395"/>
                <a:ext cx="1383138" cy="456978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busy</a:t>
                </a:r>
              </a:p>
            </p:txBody>
          </p:sp>
        </p:grpSp>
        <p:cxnSp>
          <p:nvCxnSpPr>
            <p:cNvPr id="11" name="Straight Arrow Connector 10"/>
            <p:cNvCxnSpPr/>
            <p:nvPr/>
          </p:nvCxnSpPr>
          <p:spPr>
            <a:xfrm>
              <a:off x="6822243" y="5073655"/>
              <a:ext cx="0" cy="592749"/>
            </a:xfrm>
            <a:prstGeom prst="straightConnector1">
              <a:avLst/>
            </a:prstGeom>
            <a:ln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6816668" y="4466300"/>
              <a:ext cx="32468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solidFill>
                    <a:schemeClr val="tx1"/>
                  </a:solidFill>
                </a:rPr>
                <a:t>Backoff</a:t>
              </a:r>
              <a:r>
                <a:rPr lang="en-US" dirty="0" smtClean="0">
                  <a:solidFill>
                    <a:schemeClr val="tx1"/>
                  </a:solidFill>
                </a:rPr>
                <a:t> countdown resumes with same value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958730" y="5095956"/>
            <a:ext cx="706057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cs typeface="Neo Sans Intel"/>
              </a:rPr>
              <a:t>ML</a:t>
            </a:r>
          </a:p>
          <a:p>
            <a:r>
              <a:rPr lang="en-US" sz="2400" b="1" dirty="0" smtClean="0">
                <a:solidFill>
                  <a:schemeClr val="tx2"/>
                </a:solidFill>
                <a:cs typeface="Neo Sans Intel"/>
              </a:rPr>
              <a:t>STA</a:t>
            </a:r>
            <a:endParaRPr lang="en-US" sz="2400" b="1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862822" y="5078866"/>
            <a:ext cx="3870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TXOP: ML STA’s TXOP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Busy: other traffic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830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85556" y="1147155"/>
            <a:ext cx="12311244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Multi-link Operation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C</a:t>
            </a:r>
            <a:r>
              <a:rPr lang="en-US" sz="2200" dirty="0" smtClean="0"/>
              <a:t>andidate feature being discussed in </a:t>
            </a:r>
            <a:r>
              <a:rPr lang="en-US" sz="2200" dirty="0" err="1" smtClean="0"/>
              <a:t>TGbe</a:t>
            </a:r>
            <a:r>
              <a:rPr lang="en-US" sz="2200" dirty="0" smtClean="0"/>
              <a:t> group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Several aspects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Transmission of frames of a TID over multiple links 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Minimizing negotiation overhead for fast link switching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endParaRPr lang="en-US" sz="2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Multi-link Channel Access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Several discussions on multi-link channel </a:t>
            </a:r>
            <a:r>
              <a:rPr lang="en-US" sz="2200" dirty="0" smtClean="0"/>
              <a:t>access, asynchronous and synchronous operations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</a:t>
            </a:r>
            <a:r>
              <a:rPr lang="en-US" sz="2200" dirty="0"/>
              <a:t> </a:t>
            </a:r>
            <a:r>
              <a:rPr lang="en-US" sz="2200" dirty="0" smtClean="0"/>
              <a:t>few contributions have considered multi-link operation with single primary channel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Similar to 80 + 80 operation in which all devices perform </a:t>
            </a:r>
            <a:r>
              <a:rPr lang="en-US" sz="2000" dirty="0" err="1" smtClean="0"/>
              <a:t>backoff</a:t>
            </a:r>
            <a:r>
              <a:rPr lang="en-US" sz="2000" dirty="0" smtClean="0"/>
              <a:t> only one link</a:t>
            </a:r>
          </a:p>
          <a:p>
            <a:pPr marL="914400" lvl="2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presentation, we follow up on multi-link channel access discussion presented in October conference call [1,2]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188" lvl="1" indent="0">
              <a:buNone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6200" y="2997212"/>
            <a:ext cx="11934134" cy="2182003"/>
          </a:xfrm>
        </p:spPr>
        <p:txBody>
          <a:bodyPr/>
          <a:lstStyle/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AP transmits multi-link RTS (ML RTS) on both links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ML RTS includes the link ID of the link on which </a:t>
            </a:r>
            <a:r>
              <a:rPr lang="en-US" dirty="0" err="1" smtClean="0">
                <a:solidFill>
                  <a:schemeClr val="tx2"/>
                </a:solidFill>
              </a:rPr>
              <a:t>backoff</a:t>
            </a:r>
            <a:r>
              <a:rPr lang="en-US" dirty="0" smtClean="0">
                <a:solidFill>
                  <a:schemeClr val="tx2"/>
                </a:solidFill>
              </a:rPr>
              <a:t> counter was zero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</a:rPr>
              <a:t>Non-STT STA transmits ML CTS on the indicated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ML CTS includes channel status of aggregated link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</a:rPr>
              <a:t>Packet extension may be additionally required to allow for ML CTS construction overhead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If AP does not receive ML CTS, AP does not perform transmission on either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If ML CTS indicates busy state on aggregated link (link A) then AP can transmit only on the link on which </a:t>
            </a:r>
            <a:r>
              <a:rPr lang="en-US" dirty="0" err="1" smtClean="0">
                <a:solidFill>
                  <a:schemeClr val="tx2"/>
                </a:solidFill>
              </a:rPr>
              <a:t>backoff</a:t>
            </a:r>
            <a:r>
              <a:rPr lang="en-US" dirty="0" smtClean="0">
                <a:solidFill>
                  <a:schemeClr val="tx2"/>
                </a:solidFill>
              </a:rPr>
              <a:t> counter was 0 (link B)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>
                <a:solidFill>
                  <a:schemeClr val="tx2"/>
                </a:solidFill>
              </a:rPr>
              <a:t>Backoff</a:t>
            </a:r>
            <a:r>
              <a:rPr lang="en-US" dirty="0" smtClean="0">
                <a:solidFill>
                  <a:schemeClr val="tx2"/>
                </a:solidFill>
              </a:rPr>
              <a:t> procedure can be resumed on both links after the ML CTS timeout</a:t>
            </a: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-77259" y="908711"/>
            <a:ext cx="11963400" cy="6365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Alternative solution for non-STT STA downlink TXOP Aggregation: Single Multi-link CTS over one link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817074"/>
            <a:ext cx="7846482" cy="1180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9346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237642"/>
            <a:ext cx="11920371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Asynchronous multi-link channel access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Per-link </a:t>
            </a:r>
            <a:r>
              <a:rPr lang="en-US" sz="2200" dirty="0" err="1" smtClean="0"/>
              <a:t>backoff</a:t>
            </a:r>
            <a:r>
              <a:rPr lang="en-US" sz="2200" dirty="0" smtClean="0"/>
              <a:t> procedure with no synchronization of multi-link transmissions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Single link STAs and legacy STAs can operate on any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Simultaneous transmit and receive operation (</a:t>
            </a:r>
            <a:r>
              <a:rPr lang="en-US" sz="2200" b="1" dirty="0"/>
              <a:t>STR</a:t>
            </a:r>
            <a:r>
              <a:rPr lang="en-US" sz="2200" dirty="0"/>
              <a:t>) </a:t>
            </a:r>
            <a:endParaRPr lang="en-US" sz="22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Shall </a:t>
            </a:r>
            <a:r>
              <a:rPr lang="en-US" sz="2200" dirty="0"/>
              <a:t>be the default multi-link access </a:t>
            </a:r>
            <a:r>
              <a:rPr lang="en-US" sz="2200" dirty="0" smtClean="0"/>
              <a:t>mode</a:t>
            </a:r>
          </a:p>
          <a:p>
            <a:pPr marL="457200" lvl="1" indent="0"/>
            <a:endParaRPr lang="en-US" sz="2200" dirty="0"/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Multi-link TXOP Aggregation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Link </a:t>
            </a:r>
            <a:r>
              <a:rPr lang="en-US" sz="2200" dirty="0"/>
              <a:t>with </a:t>
            </a:r>
            <a:r>
              <a:rPr lang="en-US" sz="2200" dirty="0" err="1"/>
              <a:t>backoff</a:t>
            </a:r>
            <a:r>
              <a:rPr lang="en-US" sz="2200" dirty="0"/>
              <a:t> countdown to 0 can aggregate second link if idle (e.g. for PIFS)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Per-link PPDU provides more flexibility due to diverse link conditions</a:t>
            </a:r>
          </a:p>
          <a:p>
            <a:pPr marL="0" indent="0"/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800088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2778855"/>
            <a:ext cx="5128985" cy="1053710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Asynchronous Operation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4960144"/>
            <a:ext cx="6091335" cy="144621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686800" y="5212832"/>
            <a:ext cx="3870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TXOP: ML STA’s TXOP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Busy: other traffic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1570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4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2916" y="2664578"/>
            <a:ext cx="3647170" cy="1695398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548559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Previous Contributions’ Recap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5285" y="1434953"/>
            <a:ext cx="11734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11-19/1405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MLD may not be capable </a:t>
            </a:r>
            <a:r>
              <a:rPr lang="en-US" sz="2200" dirty="0" smtClean="0"/>
              <a:t>to perform simultaneous transmit-receive (STR)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Mechanisms to improve multi-link channel utilization of non-STR MLDs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Opportunistic </a:t>
            </a:r>
            <a:r>
              <a:rPr lang="en-US" sz="2200" b="0" dirty="0" err="1" smtClean="0"/>
              <a:t>backoff</a:t>
            </a:r>
            <a:r>
              <a:rPr lang="en-US" sz="2200" b="0" dirty="0" smtClean="0"/>
              <a:t> recommencement (Appendix A)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Multi-link busy status feedback indication (Appendix B)</a:t>
            </a:r>
            <a:endParaRPr lang="en-US" sz="22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11-19/1505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Fairness considerations for multi-link TXOP aggregation (Appendix C)</a:t>
            </a:r>
            <a:endParaRPr lang="en-US" sz="2200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200" b="0" dirty="0"/>
          </a:p>
          <a:p>
            <a:pPr marL="0" indent="0"/>
            <a:endParaRPr lang="en-US" sz="2200" dirty="0"/>
          </a:p>
          <a:p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2131518" y="4419650"/>
            <a:ext cx="7590738" cy="1939742"/>
            <a:chOff x="2472816" y="4466300"/>
            <a:chExt cx="7590738" cy="1939742"/>
          </a:xfrm>
        </p:grpSpPr>
        <p:grpSp>
          <p:nvGrpSpPr>
            <p:cNvPr id="10" name="Group 9"/>
            <p:cNvGrpSpPr/>
            <p:nvPr/>
          </p:nvGrpSpPr>
          <p:grpSpPr>
            <a:xfrm>
              <a:off x="2472816" y="5283013"/>
              <a:ext cx="6778164" cy="1123029"/>
              <a:chOff x="1050674" y="5005395"/>
              <a:chExt cx="6778164" cy="1123029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1050674" y="5005398"/>
                <a:ext cx="6778164" cy="1123026"/>
                <a:chOff x="1050673" y="5275086"/>
                <a:chExt cx="6778164" cy="1123026"/>
              </a:xfrm>
            </p:grpSpPr>
            <p:grpSp>
              <p:nvGrpSpPr>
                <p:cNvPr id="16" name="Group 15"/>
                <p:cNvGrpSpPr/>
                <p:nvPr/>
              </p:nvGrpSpPr>
              <p:grpSpPr>
                <a:xfrm>
                  <a:off x="1050673" y="5275086"/>
                  <a:ext cx="6778164" cy="1123026"/>
                  <a:chOff x="1038208" y="1312581"/>
                  <a:chExt cx="7169615" cy="743383"/>
                </a:xfrm>
              </p:grpSpPr>
              <p:sp>
                <p:nvSpPr>
                  <p:cNvPr id="23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1048164" y="1610236"/>
                    <a:ext cx="7159659" cy="360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5B9BD5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400"/>
                  </a:p>
                </p:txBody>
              </p:sp>
              <p:sp>
                <p:nvSpPr>
                  <p:cNvPr id="24" name="Line 1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38208" y="2037599"/>
                    <a:ext cx="7159660" cy="18365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5B9BD5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400"/>
                  </a:p>
                </p:txBody>
              </p:sp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1104106" y="1333035"/>
                    <a:ext cx="855363" cy="244477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dirty="0" smtClean="0">
                        <a:solidFill>
                          <a:schemeClr val="tx2"/>
                        </a:solidFill>
                        <a:cs typeface="Neo Sans Intel"/>
                      </a:rPr>
                      <a:t>link A</a:t>
                    </a:r>
                  </a:p>
                </p:txBody>
              </p:sp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1125908" y="1823817"/>
                    <a:ext cx="970771" cy="183358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dirty="0" smtClean="0">
                        <a:solidFill>
                          <a:schemeClr val="tx2"/>
                        </a:solidFill>
                        <a:cs typeface="Neo Sans Intel"/>
                      </a:rPr>
                      <a:t>link B</a:t>
                    </a:r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>
                  <a:xfrm>
                    <a:off x="2060558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28" name="Rectangle 27"/>
                  <p:cNvSpPr/>
                  <p:nvPr/>
                </p:nvSpPr>
                <p:spPr>
                  <a:xfrm>
                    <a:off x="2256615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2</a:t>
                    </a:r>
                  </a:p>
                </p:txBody>
              </p:sp>
              <p:sp>
                <p:nvSpPr>
                  <p:cNvPr id="29" name="Rectangle 28"/>
                  <p:cNvSpPr/>
                  <p:nvPr/>
                </p:nvSpPr>
                <p:spPr>
                  <a:xfrm>
                    <a:off x="2454259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1</a:t>
                    </a:r>
                  </a:p>
                </p:txBody>
              </p:sp>
              <p:sp>
                <p:nvSpPr>
                  <p:cNvPr id="30" name="Rectangle 29"/>
                  <p:cNvSpPr/>
                  <p:nvPr/>
                </p:nvSpPr>
                <p:spPr>
                  <a:xfrm>
                    <a:off x="2649523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0</a:t>
                    </a:r>
                  </a:p>
                </p:txBody>
              </p:sp>
              <p:sp>
                <p:nvSpPr>
                  <p:cNvPr id="31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2853231" y="1312581"/>
                    <a:ext cx="1203859" cy="30249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/>
                      <a:t>TXOP</a:t>
                    </a:r>
                  </a:p>
                </p:txBody>
              </p:sp>
              <p:sp>
                <p:nvSpPr>
                  <p:cNvPr id="32" name="Rectangle 31"/>
                  <p:cNvSpPr/>
                  <p:nvPr/>
                </p:nvSpPr>
                <p:spPr>
                  <a:xfrm>
                    <a:off x="4151255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9</a:t>
                    </a:r>
                  </a:p>
                </p:txBody>
              </p:sp>
              <p:sp>
                <p:nvSpPr>
                  <p:cNvPr id="33" name="Rectangle 32"/>
                  <p:cNvSpPr/>
                  <p:nvPr/>
                </p:nvSpPr>
                <p:spPr>
                  <a:xfrm>
                    <a:off x="4347312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8</a:t>
                    </a:r>
                  </a:p>
                </p:txBody>
              </p:sp>
              <p:sp>
                <p:nvSpPr>
                  <p:cNvPr id="34" name="Rectangle 33"/>
                  <p:cNvSpPr/>
                  <p:nvPr/>
                </p:nvSpPr>
                <p:spPr>
                  <a:xfrm>
                    <a:off x="4544956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7</a:t>
                    </a:r>
                  </a:p>
                </p:txBody>
              </p:sp>
              <p:sp>
                <p:nvSpPr>
                  <p:cNvPr id="35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2195502" y="1747361"/>
                    <a:ext cx="1232575" cy="302494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>
                        <a:solidFill>
                          <a:schemeClr val="tx1"/>
                        </a:solidFill>
                      </a:rPr>
                      <a:t>busy</a:t>
                    </a:r>
                  </a:p>
                </p:txBody>
              </p:sp>
              <p:sp>
                <p:nvSpPr>
                  <p:cNvPr id="36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747929" y="1312581"/>
                    <a:ext cx="787657" cy="30249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/>
                      <a:t>TXOP</a:t>
                    </a:r>
                  </a:p>
                </p:txBody>
              </p:sp>
              <p:sp>
                <p:nvSpPr>
                  <p:cNvPr id="37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734697" y="1737499"/>
                    <a:ext cx="794513" cy="30249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/>
                      <a:t>TXOP</a:t>
                    </a:r>
                  </a:p>
                </p:txBody>
              </p:sp>
              <p:sp>
                <p:nvSpPr>
                  <p:cNvPr id="38" name="Rectangle 37"/>
                  <p:cNvSpPr/>
                  <p:nvPr/>
                </p:nvSpPr>
                <p:spPr>
                  <a:xfrm>
                    <a:off x="5632925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6</a:t>
                    </a:r>
                  </a:p>
                </p:txBody>
              </p:sp>
              <p:sp>
                <p:nvSpPr>
                  <p:cNvPr id="39" name="Rectangle 38"/>
                  <p:cNvSpPr/>
                  <p:nvPr/>
                </p:nvSpPr>
                <p:spPr>
                  <a:xfrm>
                    <a:off x="5828983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5</a:t>
                    </a:r>
                  </a:p>
                </p:txBody>
              </p:sp>
              <p:sp>
                <p:nvSpPr>
                  <p:cNvPr id="40" name="Rectangle 39"/>
                  <p:cNvSpPr/>
                  <p:nvPr/>
                </p:nvSpPr>
                <p:spPr>
                  <a:xfrm>
                    <a:off x="6026627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4</a:t>
                    </a:r>
                  </a:p>
                </p:txBody>
              </p:sp>
              <p:sp>
                <p:nvSpPr>
                  <p:cNvPr id="41" name="Rectangle 40"/>
                  <p:cNvSpPr/>
                  <p:nvPr/>
                </p:nvSpPr>
                <p:spPr>
                  <a:xfrm>
                    <a:off x="6221892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42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5698665" y="1733881"/>
                    <a:ext cx="1653895" cy="302494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>
                        <a:solidFill>
                          <a:schemeClr val="tx1"/>
                        </a:solidFill>
                      </a:rPr>
                      <a:t>busy</a:t>
                    </a:r>
                  </a:p>
                </p:txBody>
              </p:sp>
            </p:grpSp>
            <p:sp>
              <p:nvSpPr>
                <p:cNvPr id="17" name="Rectangle 16"/>
                <p:cNvSpPr/>
                <p:nvPr/>
              </p:nvSpPr>
              <p:spPr>
                <a:xfrm>
                  <a:off x="3406965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  <p:sp>
              <p:nvSpPr>
                <p:cNvPr id="18" name="Rectangle 17"/>
                <p:cNvSpPr/>
                <p:nvPr/>
              </p:nvSpPr>
              <p:spPr>
                <a:xfrm>
                  <a:off x="3592318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3779171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3</a:t>
                  </a:r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3963774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4150235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4337088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0</a:t>
                  </a:r>
                </a:p>
              </p:txBody>
            </p:sp>
          </p:grpSp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6141190" y="5005395"/>
                <a:ext cx="1383138" cy="456978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busy</a:t>
                </a:r>
              </a:p>
            </p:txBody>
          </p:sp>
        </p:grpSp>
        <p:cxnSp>
          <p:nvCxnSpPr>
            <p:cNvPr id="12" name="Straight Arrow Connector 11"/>
            <p:cNvCxnSpPr/>
            <p:nvPr/>
          </p:nvCxnSpPr>
          <p:spPr>
            <a:xfrm>
              <a:off x="6822243" y="5073655"/>
              <a:ext cx="0" cy="592749"/>
            </a:xfrm>
            <a:prstGeom prst="straightConnector1">
              <a:avLst/>
            </a:prstGeom>
            <a:ln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816668" y="4466300"/>
              <a:ext cx="32468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solidFill>
                    <a:schemeClr val="tx1"/>
                  </a:solidFill>
                </a:rPr>
                <a:t>Backoff</a:t>
              </a:r>
              <a:r>
                <a:rPr lang="en-US" dirty="0" smtClean="0">
                  <a:solidFill>
                    <a:schemeClr val="tx1"/>
                  </a:solidFill>
                </a:rPr>
                <a:t> countdown resumes with same value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1362678" y="5503490"/>
            <a:ext cx="706057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cs typeface="Neo Sans Intel"/>
              </a:rPr>
              <a:t>ML</a:t>
            </a:r>
          </a:p>
          <a:p>
            <a:r>
              <a:rPr lang="en-US" sz="2400" b="1" dirty="0" smtClean="0">
                <a:solidFill>
                  <a:schemeClr val="tx2"/>
                </a:solidFill>
                <a:cs typeface="Neo Sans Intel"/>
              </a:rPr>
              <a:t>STA</a:t>
            </a:r>
            <a:endParaRPr lang="en-US" sz="2400" b="1" dirty="0">
              <a:solidFill>
                <a:schemeClr val="tx2"/>
              </a:solidFill>
              <a:cs typeface="Neo Sans Intel"/>
            </a:endParaRPr>
          </a:p>
        </p:txBody>
      </p:sp>
    </p:spTree>
    <p:extLst>
      <p:ext uri="{BB962C8B-B14F-4D97-AF65-F5344CB8AC3E}">
        <p14:creationId xmlns:p14="http://schemas.microsoft.com/office/powerpoint/2010/main" val="9946969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10214" y="510412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TXOP Aggregation without TXOP alignment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385986"/>
            <a:ext cx="11734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Even though link is aggregated, TXOP need not be aligned on the multiple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Padding to align TXOPs would lead to inefficient multi-link utilization</a:t>
            </a:r>
            <a:endParaRPr lang="en-US" sz="2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For efficient operation, TXOP utilized on aggregated link can be smaller than the main link on which </a:t>
            </a:r>
            <a:r>
              <a:rPr lang="en-US" sz="2200" b="0" dirty="0" err="1" smtClean="0"/>
              <a:t>backoff</a:t>
            </a:r>
            <a:r>
              <a:rPr lang="en-US" sz="2200" b="0" dirty="0" smtClean="0"/>
              <a:t> counter was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STR MLD to STR MLD case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Per-link acknowledgement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TXOP aggregation might be unfair in this scenario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Non-STR MLD to AP MLD/ AP MLD to non-STR MLD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Unified acknowledgement (single Block ACK agreement [3]) on link with </a:t>
            </a:r>
            <a:r>
              <a:rPr lang="en-US" dirty="0" err="1" smtClean="0"/>
              <a:t>backoff</a:t>
            </a:r>
            <a:r>
              <a:rPr lang="en-US" dirty="0" smtClean="0"/>
              <a:t> counter zero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1" dirty="0" smtClean="0"/>
              <a:t>Packet extension may be additionally utilized to account for processing overhead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200" b="0" dirty="0"/>
          </a:p>
          <a:p>
            <a:pPr marL="0" indent="0"/>
            <a:endParaRPr lang="en-US" sz="2200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2731562"/>
            <a:ext cx="6592708" cy="10668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5293417"/>
            <a:ext cx="7314419" cy="1183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13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10214" y="510412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Proposal for Multi-link TXOP Aggregation Protection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78342" y="1437000"/>
            <a:ext cx="11867972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Example snapshot at a non-STR 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Non-STR MLD transmits RTS on both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Link A is the aggregated link in this example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Proposal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0" dirty="0" smtClean="0"/>
              <a:t>If CTS is received on both links, transmission is performed on both links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If CTS received only on the link with </a:t>
            </a:r>
            <a:r>
              <a:rPr lang="en-US" dirty="0" err="1" smtClean="0"/>
              <a:t>backoff</a:t>
            </a:r>
            <a:r>
              <a:rPr lang="en-US" dirty="0" smtClean="0"/>
              <a:t> counter 0 (link B), then transmission performed only on that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0" dirty="0" smtClean="0"/>
              <a:t>If CTS received only on aggregated lin</a:t>
            </a:r>
            <a:r>
              <a:rPr lang="en-US" dirty="0" smtClean="0"/>
              <a:t>k (link A), then no transmission is performed</a:t>
            </a:r>
            <a:endParaRPr lang="en-US" dirty="0"/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b="0" dirty="0" smtClean="0"/>
              <a:t>CF-End can be transmitted on aggregated link to reset NAV as data transmission will not be performed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Regular </a:t>
            </a:r>
            <a:r>
              <a:rPr lang="en-US" sz="2000" dirty="0" err="1" smtClean="0"/>
              <a:t>backoff</a:t>
            </a:r>
            <a:r>
              <a:rPr lang="en-US" sz="2000" dirty="0" smtClean="0"/>
              <a:t> procedure applies on link B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200" b="0" dirty="0"/>
          </a:p>
          <a:p>
            <a:pPr marL="0" indent="0"/>
            <a:endParaRPr lang="en-US" sz="2200" dirty="0"/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239" y="1575625"/>
            <a:ext cx="5572903" cy="14384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4439" y="5219395"/>
            <a:ext cx="6131875" cy="11227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409645"/>
            <a:ext cx="5867400" cy="932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9850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Operation Constraints at non-AP MLD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3426" y="1384733"/>
            <a:ext cx="11784632" cy="328834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Simultaneous Transmit-Receive (STR)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MLD may not be capable due to in-device power leakage from insufficient frequency separation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Example</a:t>
            </a:r>
            <a:r>
              <a:rPr lang="en-US" sz="2200" dirty="0"/>
              <a:t>: Link A operating in lower 5 GHz and link B operating in upper 5 GHz 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Simultaneous Transmit-Transmit (STT)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For some channel combinations, </a:t>
            </a:r>
            <a:r>
              <a:rPr lang="en-US" sz="2200" dirty="0" smtClean="0"/>
              <a:t>additionally MLD </a:t>
            </a:r>
            <a:r>
              <a:rPr lang="en-US" sz="2200" dirty="0" smtClean="0"/>
              <a:t>may </a:t>
            </a:r>
            <a:r>
              <a:rPr lang="en-US" sz="2200" dirty="0" smtClean="0"/>
              <a:t>not </a:t>
            </a:r>
            <a:r>
              <a:rPr lang="en-US" sz="2200" dirty="0" smtClean="0"/>
              <a:t>be capable of </a:t>
            </a:r>
            <a:r>
              <a:rPr lang="en-GB" sz="2200" dirty="0" smtClean="0"/>
              <a:t>simultaneous transmission on those channels</a:t>
            </a:r>
            <a:r>
              <a:rPr lang="en-US" sz="2200" dirty="0" smtClean="0"/>
              <a:t> due to issues with </a:t>
            </a:r>
            <a:r>
              <a:rPr lang="en-GB" sz="2200" dirty="0" smtClean="0"/>
              <a:t>intermodulation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For </a:t>
            </a:r>
            <a:r>
              <a:rPr lang="en-US" sz="2200" dirty="0"/>
              <a:t>some channel combinations, </a:t>
            </a:r>
            <a:r>
              <a:rPr lang="en-US" sz="2200" dirty="0" smtClean="0"/>
              <a:t>additionally MLD </a:t>
            </a:r>
            <a:r>
              <a:rPr lang="en-US" sz="2200" dirty="0"/>
              <a:t>may not be capable of </a:t>
            </a:r>
            <a:r>
              <a:rPr lang="en-GB" sz="2200" dirty="0"/>
              <a:t>simultaneous transmission on those </a:t>
            </a:r>
            <a:r>
              <a:rPr lang="en-GB" sz="2200" dirty="0" smtClean="0"/>
              <a:t>channels with a single antenna</a:t>
            </a:r>
            <a:r>
              <a:rPr lang="en-US" sz="2200" dirty="0" smtClean="0"/>
              <a:t> </a:t>
            </a:r>
            <a:r>
              <a:rPr lang="en-US" sz="2200" dirty="0"/>
              <a:t>due to </a:t>
            </a:r>
            <a:r>
              <a:rPr lang="en-US" sz="2200" dirty="0" smtClean="0"/>
              <a:t>RF limitations</a:t>
            </a: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Simultaneous Receive-Receive (SRR) </a:t>
            </a:r>
          </a:p>
          <a:p>
            <a:pPr marL="800100" lvl="1">
              <a:buFont typeface="Courier New" panose="02070309020205020404" pitchFamily="49" charset="0"/>
              <a:buChar char="o"/>
            </a:pPr>
            <a:r>
              <a:rPr lang="en-US" sz="2200" dirty="0" smtClean="0"/>
              <a:t>For some channel combinations, </a:t>
            </a:r>
            <a:r>
              <a:rPr lang="en-US" sz="2200" dirty="0" smtClean="0"/>
              <a:t>additionally MLD </a:t>
            </a:r>
            <a:r>
              <a:rPr lang="en-US" sz="2200" dirty="0" smtClean="0"/>
              <a:t>may not be capable with a single antenna due to RF limitations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Fall back to operation with only a single active link at a time</a:t>
            </a:r>
          </a:p>
        </p:txBody>
      </p:sp>
    </p:spTree>
    <p:extLst>
      <p:ext uri="{BB962C8B-B14F-4D97-AF65-F5344CB8AC3E}">
        <p14:creationId xmlns:p14="http://schemas.microsoft.com/office/powerpoint/2010/main" val="37189879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369625"/>
            <a:ext cx="11227283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Downlink multi-link TXOP Aggregation with STT Constraint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265827" y="1434838"/>
            <a:ext cx="11934134" cy="57578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Non-STT MLD</a:t>
            </a:r>
            <a:r>
              <a:rPr lang="en-US" b="0" dirty="0" smtClean="0">
                <a:solidFill>
                  <a:schemeClr val="tx1"/>
                </a:solidFill>
              </a:rPr>
              <a:t>: </a:t>
            </a:r>
            <a:r>
              <a:rPr lang="en-US" b="0" dirty="0" smtClean="0">
                <a:solidFill>
                  <a:schemeClr val="tx1"/>
                </a:solidFill>
              </a:rPr>
              <a:t>MLD </a:t>
            </a:r>
            <a:r>
              <a:rPr lang="en-US" b="0" dirty="0" smtClean="0">
                <a:solidFill>
                  <a:schemeClr val="tx1"/>
                </a:solidFill>
              </a:rPr>
              <a:t>with </a:t>
            </a:r>
            <a:r>
              <a:rPr lang="en-US" b="0" dirty="0" smtClean="0">
                <a:solidFill>
                  <a:schemeClr val="tx1"/>
                </a:solidFill>
              </a:rPr>
              <a:t>STT </a:t>
            </a:r>
            <a:r>
              <a:rPr lang="en-US" b="0" dirty="0" smtClean="0">
                <a:solidFill>
                  <a:schemeClr val="tx1"/>
                </a:solidFill>
              </a:rPr>
              <a:t>constraint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Non-STT MLD can still benefit from multi-link operation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D</a:t>
            </a:r>
            <a:r>
              <a:rPr lang="en-US" b="0" dirty="0" smtClean="0">
                <a:solidFill>
                  <a:schemeClr val="tx1"/>
                </a:solidFill>
              </a:rPr>
              <a:t>ownlink multi-TXOP aggregation still possible as non-STT </a:t>
            </a:r>
            <a:r>
              <a:rPr lang="en-US" dirty="0" smtClean="0">
                <a:solidFill>
                  <a:schemeClr val="tx1"/>
                </a:solidFill>
              </a:rPr>
              <a:t>MLD</a:t>
            </a:r>
            <a:r>
              <a:rPr lang="en-US" b="0" dirty="0" smtClean="0">
                <a:solidFill>
                  <a:schemeClr val="tx1"/>
                </a:solidFill>
              </a:rPr>
              <a:t> has simultaneous receive capability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M</a:t>
            </a:r>
            <a:r>
              <a:rPr lang="en-US" dirty="0" smtClean="0">
                <a:solidFill>
                  <a:schemeClr val="tx1"/>
                </a:solidFill>
              </a:rPr>
              <a:t>ulti-link gain observed from medium access on multiple channels even without STT capability</a:t>
            </a:r>
            <a:endParaRPr lang="en-US" b="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Per-link simultaneous acknowledgement is infeasible due to STT constraint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2200" dirty="0" smtClean="0">
              <a:solidFill>
                <a:schemeClr val="tx1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1800" b="0" dirty="0" smtClean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865" y="3962400"/>
            <a:ext cx="10587754" cy="183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9496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764148"/>
            <a:ext cx="11963400" cy="6365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immediate response from non-STT STAs (1/2)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11934134" cy="218200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For high efficiency, immediate response is preferable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Due to STT constraint, feedback can be transmitted over a single link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Due to diverse link conditions, AP may explicitly recommend the link to be used for immediate response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Alternatively, non-STT STA may be locked on to a particular link for the immediate response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Non-STT STA can decide which link to be used for the response transmission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162" y="4800600"/>
            <a:ext cx="8672312" cy="145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9111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11-19-1405-00-00be-multi-link-operation-channel-access-discussion</Template>
  <TotalTime>8853</TotalTime>
  <Words>2295</Words>
  <Application>Microsoft Office PowerPoint</Application>
  <PresentationFormat>Widescreen</PresentationFormat>
  <Paragraphs>372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 Unicode MS</vt:lpstr>
      <vt:lpstr>MS Gothic</vt:lpstr>
      <vt:lpstr>Neo Sans Intel</vt:lpstr>
      <vt:lpstr>Arial</vt:lpstr>
      <vt:lpstr>Courier New</vt:lpstr>
      <vt:lpstr>Times New Roman</vt:lpstr>
      <vt:lpstr>Wingdings</vt:lpstr>
      <vt:lpstr>Office Theme</vt:lpstr>
      <vt:lpstr>Document</vt:lpstr>
      <vt:lpstr>Multi-link Channel Access Discussion Follow-up</vt:lpstr>
      <vt:lpstr>Introduction</vt:lpstr>
      <vt:lpstr>Asynchronous Operation</vt:lpstr>
      <vt:lpstr>Previous Contributions’ Recap</vt:lpstr>
      <vt:lpstr>Multi-link TXOP Aggregation without TXOP alignment</vt:lpstr>
      <vt:lpstr>Proposal for Multi-link TXOP Aggregation Protection</vt:lpstr>
      <vt:lpstr>Multi-link Operation Constraints at non-AP MLD </vt:lpstr>
      <vt:lpstr>Downlink multi-link TXOP Aggregation with STT Constraint</vt:lpstr>
      <vt:lpstr>Multi-link immediate response from non-STT STAs (1/2)</vt:lpstr>
      <vt:lpstr>Multi-link immediate response from non-STT STAs (2/2)</vt:lpstr>
      <vt:lpstr>Summary</vt:lpstr>
      <vt:lpstr>Straw Poll #1</vt:lpstr>
      <vt:lpstr>Straw Poll #2</vt:lpstr>
      <vt:lpstr>Straw Poll #3</vt:lpstr>
      <vt:lpstr>Straw Poll #4</vt:lpstr>
      <vt:lpstr>References</vt:lpstr>
      <vt:lpstr>Appendix A: Opportunistic Backoff Countdown Resume</vt:lpstr>
      <vt:lpstr>Appendix B: Multi-link Busy State Feedback </vt:lpstr>
      <vt:lpstr>Appendix C: Aggregated link Backoff Procedure</vt:lpstr>
      <vt:lpstr>Alternative solution for non-STT STA downlink TXOP Aggregation: Single Multi-link CTS over one link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Operation Channel Access Discussion</dc:title>
  <dc:creator>Sharan Naribole</dc:creator>
  <cp:lastModifiedBy>Sharan Naribole</cp:lastModifiedBy>
  <cp:revision>282</cp:revision>
  <cp:lastPrinted>1601-01-01T00:00:00Z</cp:lastPrinted>
  <dcterms:created xsi:type="dcterms:W3CDTF">2019-09-09T01:56:09Z</dcterms:created>
  <dcterms:modified xsi:type="dcterms:W3CDTF">2020-01-15T03:56:05Z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discussions\Multi-Link Operation\Sep-2019\11-19-1405-00-00be-multi-link-operation-channel-access-discussion.pptx</vt:lpwstr>
  </property>
</Properties>
</file>