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8" r:id="rId3"/>
    <p:sldId id="265" r:id="rId4"/>
    <p:sldId id="266" r:id="rId5"/>
    <p:sldId id="267" r:id="rId6"/>
    <p:sldId id="270" r:id="rId7"/>
    <p:sldId id="290" r:id="rId8"/>
    <p:sldId id="291" r:id="rId9"/>
    <p:sldId id="281" r:id="rId10"/>
    <p:sldId id="284" r:id="rId11"/>
    <p:sldId id="285" r:id="rId12"/>
    <p:sldId id="264" r:id="rId13"/>
    <p:sldId id="288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71" autoAdjust="0"/>
    <p:restoredTop sz="94660"/>
  </p:normalViewPr>
  <p:slideViewPr>
    <p:cSldViewPr>
      <p:cViewPr varScale="1">
        <p:scale>
          <a:sx n="79" d="100"/>
          <a:sy n="79" d="100"/>
        </p:scale>
        <p:origin x="858" y="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802.11-19/1836r0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802.11-19/1836r0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6179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8044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880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10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4180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558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5688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802.11-19/1505r2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8554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802.11-19/1505r2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2297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802.11-19/1836r0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414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802.11-19/1836r0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Channel Access Discussion Follow-up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55202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dirty="0" smtClean="0"/>
              <a:t>2019-11-11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1132481"/>
              </p:ext>
            </p:extLst>
          </p:nvPr>
        </p:nvGraphicFramePr>
        <p:xfrm>
          <a:off x="990600" y="3006725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8" name="Document" r:id="rId5" imgW="10439485" imgH="2549931" progId="Word.Document.8">
                  <p:embed/>
                </p:oleObj>
              </mc:Choice>
              <mc:Fallback>
                <p:oleObj name="Document" r:id="rId5" imgW="10439485" imgH="254993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006725"/>
                        <a:ext cx="10123488" cy="2460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04900" y="249316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4953000"/>
            <a:ext cx="8002002" cy="1310820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764148"/>
            <a:ext cx="11963400" cy="6365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Proposal: Multi-link immediate response from non-STT STAs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1000" y="1468220"/>
            <a:ext cx="11934134" cy="218200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>
                <a:solidFill>
                  <a:schemeClr val="tx1"/>
                </a:solidFill>
              </a:rPr>
              <a:t>For high efficiency, immediate response is preferable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>
                <a:solidFill>
                  <a:schemeClr val="tx1"/>
                </a:solidFill>
              </a:rPr>
              <a:t>Due to STT constraint, feedback can be transmitted over a single link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>
                <a:solidFill>
                  <a:schemeClr val="tx1"/>
                </a:solidFill>
              </a:rPr>
              <a:t>Due to diverse link conditions, AP explicitly indicates the link to be used for immediate response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If explicitly informed, then non-STT STA shall use that link for response</a:t>
            </a:r>
            <a:endParaRPr lang="en-US" b="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Proposal: AP and non-STT STA negotiate Packet Extension for downlink multi-link TXOP aggregation mode during multi-link setup and AP uses that Packet Extension for this mode</a:t>
            </a: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 smtClean="0">
                <a:solidFill>
                  <a:schemeClr val="tx1"/>
                </a:solidFill>
              </a:rPr>
              <a:t>Motivation: To allow for processing overhead at non-STT STA in constructing immediate acknowledgement for frames received over multiple links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 smtClean="0">
                <a:solidFill>
                  <a:schemeClr val="tx1"/>
                </a:solidFill>
              </a:rPr>
              <a:t>Packet Extension concept was introduced in 802.11ax standard. We are using it for a special case in multi-link operation as described above. </a:t>
            </a:r>
          </a:p>
        </p:txBody>
      </p:sp>
    </p:spTree>
    <p:extLst>
      <p:ext uri="{BB962C8B-B14F-4D97-AF65-F5344CB8AC3E}">
        <p14:creationId xmlns:p14="http://schemas.microsoft.com/office/powerpoint/2010/main" val="37242245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78675" y="1335915"/>
            <a:ext cx="11934134" cy="218200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Due to STT constraint, per-link CTS cannot be transmitted simultaneously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 marL="457200" lvl="1" indent="0"/>
            <a:endParaRPr lang="en-US" dirty="0" smtClean="0">
              <a:solidFill>
                <a:schemeClr val="tx2"/>
              </a:solidFill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AP transmits multi-link RTS (ML RTS) on all links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ML CTS includes channel status of all links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Packet extension may be additionally required to allow for ML CTS construction overhead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Non-STT STA may use any link that is not busy for the ML CTS transmission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If AP does not receive ML CTS, AP does not perform transmission on either link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If ML CTS indicates busy status on the link on which </a:t>
            </a:r>
            <a:r>
              <a:rPr lang="en-US" dirty="0" err="1" smtClean="0">
                <a:solidFill>
                  <a:schemeClr val="tx2"/>
                </a:solidFill>
              </a:rPr>
              <a:t>backoff</a:t>
            </a:r>
            <a:r>
              <a:rPr lang="en-US" dirty="0" smtClean="0">
                <a:solidFill>
                  <a:schemeClr val="tx2"/>
                </a:solidFill>
              </a:rPr>
              <a:t> counter was zero (link B in example), then it will abandon transmission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2"/>
                </a:solidFill>
              </a:rPr>
              <a:t>If ML CTS indicates busy state on aggregated link (link A) but not the link on which </a:t>
            </a:r>
            <a:r>
              <a:rPr lang="en-US" dirty="0" err="1" smtClean="0">
                <a:solidFill>
                  <a:schemeClr val="tx2"/>
                </a:solidFill>
              </a:rPr>
              <a:t>backoff</a:t>
            </a:r>
            <a:r>
              <a:rPr lang="en-US" dirty="0" smtClean="0">
                <a:solidFill>
                  <a:schemeClr val="tx2"/>
                </a:solidFill>
              </a:rPr>
              <a:t> counter was zero (link B) then AP can transmit only on the link on which </a:t>
            </a:r>
            <a:r>
              <a:rPr lang="en-US" dirty="0" err="1" smtClean="0">
                <a:solidFill>
                  <a:schemeClr val="tx2"/>
                </a:solidFill>
              </a:rPr>
              <a:t>backoff</a:t>
            </a:r>
            <a:r>
              <a:rPr lang="en-US" dirty="0" smtClean="0">
                <a:solidFill>
                  <a:schemeClr val="tx2"/>
                </a:solidFill>
              </a:rPr>
              <a:t> counter was 0 (link B)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>
                <a:solidFill>
                  <a:schemeClr val="tx2"/>
                </a:solidFill>
              </a:rPr>
              <a:t>Backoff</a:t>
            </a:r>
            <a:r>
              <a:rPr lang="en-US" dirty="0" smtClean="0">
                <a:solidFill>
                  <a:schemeClr val="tx2"/>
                </a:solidFill>
              </a:rPr>
              <a:t> procedure can be resumed on both links after the ML CTS timeout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1648046"/>
            <a:ext cx="4817965" cy="1177075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-188382" y="722486"/>
            <a:ext cx="11963400" cy="6365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Proposal: Multi-link Aggregation Protection for non-STT STAs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80" y="1728247"/>
            <a:ext cx="4780319" cy="1122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9066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6" y="339148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8961" y="1219200"/>
            <a:ext cx="11658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Non-AP STAs </a:t>
            </a:r>
            <a:r>
              <a:rPr lang="en-US" b="0" dirty="0" smtClean="0"/>
              <a:t>indicate STR capability and STT capability to AP</a:t>
            </a:r>
          </a:p>
          <a:p>
            <a:pPr marL="0" indent="0"/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Proposal for multi-link TXOP aggregation protection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Proposal for </a:t>
            </a:r>
            <a:r>
              <a:rPr lang="en-US" b="0" dirty="0"/>
              <a:t>d</a:t>
            </a:r>
            <a:r>
              <a:rPr lang="en-US" b="0" dirty="0" smtClean="0"/>
              <a:t>ownlink multi-link TXOP aggregation protection mechanism for non-STT STAs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Proposal for downlink multi-link TXOP aggregation acknowledgement from non-STT STAs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6" y="339148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85800" y="1371600"/>
            <a:ext cx="11125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tx2"/>
                </a:solidFill>
              </a:rPr>
              <a:t>[1] 11-19/1405, “Multi-link Operation Channel Access Discussion”</a:t>
            </a:r>
          </a:p>
          <a:p>
            <a:pPr marL="0" indent="0"/>
            <a:r>
              <a:rPr lang="en-GB" dirty="0" smtClean="0">
                <a:solidFill>
                  <a:schemeClr val="tx2"/>
                </a:solidFill>
              </a:rPr>
              <a:t>[2] 11-19/1505, “Multi-link TXOP Aggregation Considerations”</a:t>
            </a:r>
          </a:p>
        </p:txBody>
      </p:sp>
    </p:spTree>
    <p:extLst>
      <p:ext uri="{BB962C8B-B14F-4D97-AF65-F5344CB8AC3E}">
        <p14:creationId xmlns:p14="http://schemas.microsoft.com/office/powerpoint/2010/main" val="27439253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85556" y="1147155"/>
            <a:ext cx="12311244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Multi-link Operation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C</a:t>
            </a:r>
            <a:r>
              <a:rPr lang="en-US" sz="2200" dirty="0" smtClean="0"/>
              <a:t>andidate feature being discussed in </a:t>
            </a:r>
            <a:r>
              <a:rPr lang="en-US" sz="2200" dirty="0" err="1" smtClean="0"/>
              <a:t>TGbe</a:t>
            </a:r>
            <a:r>
              <a:rPr lang="en-US" sz="2200" dirty="0" smtClean="0"/>
              <a:t> group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Several aspects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Transmission of frames of a TID over multiple links 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Minimizing negotiation overhead for fast link switching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endParaRPr lang="en-US" sz="2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Multi-link Channel Access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Several discussions on multi-link channel </a:t>
            </a:r>
            <a:r>
              <a:rPr lang="en-US" sz="2200" dirty="0" smtClean="0"/>
              <a:t>access, asynchronous and synchronous operations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A</a:t>
            </a:r>
            <a:r>
              <a:rPr lang="en-US" sz="2200" dirty="0"/>
              <a:t> </a:t>
            </a:r>
            <a:r>
              <a:rPr lang="en-US" sz="2200" dirty="0" smtClean="0"/>
              <a:t>few contributions have considered multi-link operation with single primary channel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Similar to 80 + 80 operation in which all devices perform </a:t>
            </a:r>
            <a:r>
              <a:rPr lang="en-US" sz="2000" dirty="0" err="1" smtClean="0"/>
              <a:t>backoff</a:t>
            </a:r>
            <a:r>
              <a:rPr lang="en-US" sz="2000" dirty="0" smtClean="0"/>
              <a:t> only one link</a:t>
            </a:r>
          </a:p>
          <a:p>
            <a:pPr marL="914400" lvl="2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presentation, we follow up on multi-link channel access discussion presented in October conference call [1,2]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188" lvl="1" indent="0">
              <a:buNone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237642"/>
            <a:ext cx="11920371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Asynchronous multi-link channel access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Per-link </a:t>
            </a:r>
            <a:r>
              <a:rPr lang="en-US" sz="2200" dirty="0" err="1" smtClean="0"/>
              <a:t>backoff</a:t>
            </a:r>
            <a:r>
              <a:rPr lang="en-US" sz="2200" dirty="0" smtClean="0"/>
              <a:t> procedure with no synchronization of multi-link transmissions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Single link STAs and legacy STAs can operate on any link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Simultaneous transmit and receive operation (</a:t>
            </a:r>
            <a:r>
              <a:rPr lang="en-US" sz="2200" b="1" dirty="0"/>
              <a:t>STR</a:t>
            </a:r>
            <a:r>
              <a:rPr lang="en-US" sz="2200" dirty="0"/>
              <a:t>) </a:t>
            </a:r>
            <a:endParaRPr lang="en-US" sz="220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Shall </a:t>
            </a:r>
            <a:r>
              <a:rPr lang="en-US" sz="2200" dirty="0"/>
              <a:t>be the default multi-link access </a:t>
            </a:r>
            <a:r>
              <a:rPr lang="en-US" sz="2200" dirty="0" smtClean="0"/>
              <a:t>mode</a:t>
            </a:r>
          </a:p>
          <a:p>
            <a:pPr marL="457200" lvl="1" indent="0"/>
            <a:endParaRPr lang="en-US" sz="2200" dirty="0"/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Multi-link TXOP Aggregation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Link </a:t>
            </a:r>
            <a:r>
              <a:rPr lang="en-US" sz="2200" dirty="0"/>
              <a:t>with </a:t>
            </a:r>
            <a:r>
              <a:rPr lang="en-US" sz="2200" dirty="0" err="1"/>
              <a:t>backoff</a:t>
            </a:r>
            <a:r>
              <a:rPr lang="en-US" sz="2200" dirty="0"/>
              <a:t> countdown to 0 can aggregate second link if idle (e.g. for PIFS)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Per-link PPDU provides more flexibility due to diverse link conditions</a:t>
            </a:r>
          </a:p>
          <a:p>
            <a:pPr marL="0" indent="0"/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marL="800088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2778855"/>
            <a:ext cx="5128985" cy="1053710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Asynchronous Operation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4960144"/>
            <a:ext cx="6091335" cy="1446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1570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Operation Constraints at non-AP STA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53426" y="1398588"/>
            <a:ext cx="11784632" cy="328834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Simultaneous Transmit-Receive (STR) Constraint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STA may not be capable due to in-device power leakage from insufficient frequency separation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Example: Link A operating in lower 5 GHz and link B operating in upper 5 GHz 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Simultaneous Transmit-Transmit (STT) Constraint 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For some channel combinations, STA may not be capable of </a:t>
            </a:r>
            <a:r>
              <a:rPr lang="en-GB" sz="2200" dirty="0"/>
              <a:t>simultaneous transmission </a:t>
            </a:r>
            <a:r>
              <a:rPr lang="en-GB" sz="2200" dirty="0" smtClean="0"/>
              <a:t>on those channels</a:t>
            </a:r>
            <a:r>
              <a:rPr lang="en-US" sz="2200" dirty="0" smtClean="0"/>
              <a:t> due to issues with </a:t>
            </a:r>
            <a:r>
              <a:rPr lang="en-GB" sz="2200" dirty="0" smtClean="0"/>
              <a:t>intermodulation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For some channel combinations, STA may not be capable of </a:t>
            </a:r>
            <a:r>
              <a:rPr lang="en-GB" sz="2200" dirty="0"/>
              <a:t>simultaneous transmission on those </a:t>
            </a:r>
            <a:r>
              <a:rPr lang="en-GB" sz="2200" dirty="0" smtClean="0"/>
              <a:t>channels with a single antenna</a:t>
            </a:r>
            <a:r>
              <a:rPr lang="en-US" sz="2200" dirty="0" smtClean="0"/>
              <a:t> </a:t>
            </a:r>
            <a:r>
              <a:rPr lang="en-US" sz="2200" dirty="0"/>
              <a:t>due to </a:t>
            </a:r>
            <a:r>
              <a:rPr lang="en-US" sz="2200" dirty="0" smtClean="0"/>
              <a:t>RF limitations</a:t>
            </a:r>
            <a:endParaRPr lang="en-US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Simultaneous Receive-Receive (SRR) Capability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For some channel combinations, STA may not be capable with a single antenna due to RF limitations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Fall back to single link operation without this capability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136827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Non-AP STA Classification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05851" y="1219200"/>
            <a:ext cx="11784632" cy="32883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Multi-link STAs indicate STR and STT capability to AP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kern="0" dirty="0" smtClean="0"/>
              <a:t>Dynamic indication by ML STA based on operating links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sz="2600" kern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kern="0" dirty="0" smtClean="0"/>
              <a:t>In this context, classification of non-AP STAs on a link pair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1" kern="0" dirty="0" smtClean="0"/>
              <a:t>STR STA</a:t>
            </a:r>
            <a:endParaRPr lang="en-US" sz="2200" kern="0" dirty="0" smtClean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kern="0" dirty="0" smtClean="0"/>
              <a:t>ML STA capable of STR, STT and SRR on that link pair</a:t>
            </a:r>
            <a:endParaRPr lang="en-US" sz="2200" kern="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1" kern="0" dirty="0" smtClean="0"/>
              <a:t>Non-STR STA</a:t>
            </a:r>
            <a:endParaRPr lang="en-US" sz="2200" kern="0" dirty="0" smtClean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kern="0" dirty="0" smtClean="0"/>
              <a:t>ML STA not capable of STR </a:t>
            </a:r>
            <a:r>
              <a:rPr lang="en-US" sz="2000" kern="0" dirty="0"/>
              <a:t>but capable of STT and SRR </a:t>
            </a:r>
            <a:r>
              <a:rPr lang="en-US" sz="2000" kern="0" dirty="0" smtClean="0"/>
              <a:t> on that link pair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1" kern="0" dirty="0" smtClean="0"/>
              <a:t>Non-STT STA</a:t>
            </a:r>
          </a:p>
          <a:p>
            <a:pPr marL="1314450" lvl="2" indent="-457200">
              <a:buFont typeface="Wingdings" panose="05000000000000000000" pitchFamily="2" charset="2"/>
              <a:buChar char="§"/>
            </a:pPr>
            <a:r>
              <a:rPr lang="en-US" sz="2000" kern="0" dirty="0" smtClean="0"/>
              <a:t>ML STA not capable of STR, not capable of STT but capable of SRR on that link pair 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200" b="1" kern="0" dirty="0" smtClean="0"/>
              <a:t>Single link STA</a:t>
            </a:r>
            <a:endParaRPr lang="en-US" sz="2200" kern="0" dirty="0" smtClean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kern="0" dirty="0" smtClean="0"/>
              <a:t>STA operating only on one of the links of the link pair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kern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kern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kern="0" dirty="0" smtClean="0"/>
          </a:p>
        </p:txBody>
      </p:sp>
    </p:spTree>
    <p:extLst>
      <p:ext uri="{BB962C8B-B14F-4D97-AF65-F5344CB8AC3E}">
        <p14:creationId xmlns:p14="http://schemas.microsoft.com/office/powerpoint/2010/main" val="11049878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2626222"/>
            <a:ext cx="4191742" cy="1948543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366728"/>
            <a:ext cx="12572999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Recap: Opportunistic </a:t>
            </a:r>
            <a:r>
              <a:rPr lang="en-GB" dirty="0" err="1" smtClean="0"/>
              <a:t>Backoff</a:t>
            </a:r>
            <a:r>
              <a:rPr lang="en-GB" dirty="0" smtClean="0"/>
              <a:t> Countdown Resume at non-STR STA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05466" y="1219200"/>
            <a:ext cx="12080551" cy="575784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>
                <a:solidFill>
                  <a:schemeClr val="tx1"/>
                </a:solidFill>
              </a:rPr>
              <a:t>For </a:t>
            </a:r>
            <a:r>
              <a:rPr lang="en-US" sz="2200" b="0" dirty="0">
                <a:solidFill>
                  <a:schemeClr val="tx1"/>
                </a:solidFill>
              </a:rPr>
              <a:t>certain conditions, non-STR STA </a:t>
            </a:r>
            <a:r>
              <a:rPr lang="en-US" sz="2200" b="0" dirty="0" smtClean="0">
                <a:solidFill>
                  <a:schemeClr val="tx1"/>
                </a:solidFill>
              </a:rPr>
              <a:t>resumes countdown </a:t>
            </a:r>
            <a:r>
              <a:rPr lang="en-US" sz="2200" b="0" dirty="0">
                <a:solidFill>
                  <a:schemeClr val="tx1"/>
                </a:solidFill>
              </a:rPr>
              <a:t>on link B during busy state </a:t>
            </a:r>
            <a:r>
              <a:rPr lang="en-US" sz="2200" b="0" dirty="0" smtClean="0">
                <a:solidFill>
                  <a:schemeClr val="tx1"/>
                </a:solidFill>
              </a:rPr>
              <a:t>on link 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</a:rPr>
              <a:t>S</a:t>
            </a:r>
            <a:r>
              <a:rPr lang="en-US" sz="2200" b="0" dirty="0" smtClean="0">
                <a:solidFill>
                  <a:schemeClr val="tx1"/>
                </a:solidFill>
              </a:rPr>
              <a:t>imilar to 802.11ax SRP-based spatial reuse </a:t>
            </a:r>
            <a:r>
              <a:rPr lang="en-US" sz="2200" b="0" dirty="0" err="1" smtClean="0">
                <a:solidFill>
                  <a:schemeClr val="tx1"/>
                </a:solidFill>
              </a:rPr>
              <a:t>backoff</a:t>
            </a:r>
            <a:r>
              <a:rPr lang="en-US" sz="2200" b="0" dirty="0" smtClean="0">
                <a:solidFill>
                  <a:schemeClr val="tx1"/>
                </a:solidFill>
              </a:rPr>
              <a:t> procedure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Inter-BSS PPDU </a:t>
            </a:r>
            <a:r>
              <a:rPr lang="en-US" sz="2200" b="0" dirty="0" smtClean="0"/>
              <a:t>(e.g. BSS Color)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/>
              <a:t>Backoff</a:t>
            </a:r>
            <a:r>
              <a:rPr lang="en-US" dirty="0" smtClean="0"/>
              <a:t> countdown can be resumed as frame not for non-STR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Intra-BSS Uplink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/>
              <a:t>Backoff</a:t>
            </a:r>
            <a:r>
              <a:rPr lang="en-US" dirty="0" smtClean="0"/>
              <a:t> countdown can be resumed, similar to above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UL/DL bit in HE-SIG-A for HE SU PPDU/ER SU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UL MU identified by HE TB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Intra-BSS Downlink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/>
              <a:t>Backoff</a:t>
            </a:r>
            <a:r>
              <a:rPr lang="en-US" dirty="0" smtClean="0"/>
              <a:t> countdown can be resumed if PPDU identified to be not destined to itself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STA ID in HE-SIG-B for HE MU PPDU or unable to decode HE-SIG-B of HE MU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No STA ID info in PHY preamble for SU PPDU</a:t>
            </a:r>
            <a:r>
              <a:rPr lang="en-US" dirty="0"/>
              <a:t> </a:t>
            </a:r>
            <a:r>
              <a:rPr lang="en-US" dirty="0" smtClean="0"/>
              <a:t>and MAC header decoding can take long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b="1" dirty="0" smtClean="0"/>
              <a:t>Proposal: </a:t>
            </a:r>
            <a:r>
              <a:rPr lang="en-US" sz="2400" dirty="0" smtClean="0"/>
              <a:t>STA ID info in EHT PHY preamble for SU PPDU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2574599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29217" y="339359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Recap: Aggregated link </a:t>
            </a:r>
            <a:r>
              <a:rPr lang="en-GB" dirty="0" err="1" smtClean="0"/>
              <a:t>Backoff</a:t>
            </a:r>
            <a:r>
              <a:rPr lang="en-GB" dirty="0" smtClean="0"/>
              <a:t> Procedure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275864"/>
            <a:ext cx="11478687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 single link operation, CW resets to CW min upon successful 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err="1" smtClean="0"/>
              <a:t>Backoff</a:t>
            </a:r>
            <a:r>
              <a:rPr lang="en-US" b="0" dirty="0" smtClean="0"/>
              <a:t> counter did not reach zero on aggregated link prior to TXOP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Resetting CW to CW min on aggregated link can be unfair to single link STAs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Proposal</a:t>
            </a:r>
            <a:r>
              <a:rPr lang="en-US" dirty="0" smtClean="0"/>
              <a:t>: CW remains same as prior to TXOP on aggregated link and </a:t>
            </a:r>
            <a:r>
              <a:rPr lang="en-US" dirty="0" err="1" smtClean="0"/>
              <a:t>backoff</a:t>
            </a:r>
            <a:r>
              <a:rPr lang="en-US" dirty="0" smtClean="0"/>
              <a:t> counter resumes from value prior to TXOP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Failed transmission case can follow existing </a:t>
            </a:r>
            <a:r>
              <a:rPr lang="en-US" b="0" dirty="0" err="1" smtClean="0"/>
              <a:t>backoff</a:t>
            </a:r>
            <a:r>
              <a:rPr lang="en-US" b="0" dirty="0" smtClean="0"/>
              <a:t> procedure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727570" y="4012116"/>
            <a:ext cx="7590738" cy="1939742"/>
            <a:chOff x="2472816" y="4466300"/>
            <a:chExt cx="7590738" cy="1939742"/>
          </a:xfrm>
        </p:grpSpPr>
        <p:grpSp>
          <p:nvGrpSpPr>
            <p:cNvPr id="10" name="Group 9"/>
            <p:cNvGrpSpPr/>
            <p:nvPr/>
          </p:nvGrpSpPr>
          <p:grpSpPr>
            <a:xfrm>
              <a:off x="2472816" y="5283013"/>
              <a:ext cx="6778164" cy="1123029"/>
              <a:chOff x="1050674" y="5005395"/>
              <a:chExt cx="6778164" cy="1123029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1050674" y="5005398"/>
                <a:ext cx="6778164" cy="1123026"/>
                <a:chOff x="1050673" y="5275086"/>
                <a:chExt cx="6778164" cy="1123026"/>
              </a:xfrm>
            </p:grpSpPr>
            <p:grpSp>
              <p:nvGrpSpPr>
                <p:cNvPr id="15" name="Group 14"/>
                <p:cNvGrpSpPr/>
                <p:nvPr/>
              </p:nvGrpSpPr>
              <p:grpSpPr>
                <a:xfrm>
                  <a:off x="1050673" y="5275086"/>
                  <a:ext cx="6778164" cy="1123026"/>
                  <a:chOff x="1038208" y="1312581"/>
                  <a:chExt cx="7169615" cy="743383"/>
                </a:xfrm>
              </p:grpSpPr>
              <p:sp>
                <p:nvSpPr>
                  <p:cNvPr id="22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1048164" y="1610236"/>
                    <a:ext cx="7159659" cy="360"/>
                  </a:xfrm>
                  <a:prstGeom prst="line">
                    <a:avLst/>
                  </a:prstGeom>
                  <a:noFill/>
                  <a:ln w="25400" cap="rnd">
                    <a:solidFill>
                      <a:srgbClr val="5B9BD5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400"/>
                  </a:p>
                </p:txBody>
              </p:sp>
              <p:sp>
                <p:nvSpPr>
                  <p:cNvPr id="23" name="Line 1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38208" y="2037599"/>
                    <a:ext cx="7159660" cy="18365"/>
                  </a:xfrm>
                  <a:prstGeom prst="line">
                    <a:avLst/>
                  </a:prstGeom>
                  <a:noFill/>
                  <a:ln w="25400" cap="rnd">
                    <a:solidFill>
                      <a:srgbClr val="5B9BD5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400"/>
                  </a:p>
                </p:txBody>
              </p:sp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1104106" y="1333035"/>
                    <a:ext cx="855363" cy="244477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en-US" dirty="0" smtClean="0">
                        <a:solidFill>
                          <a:schemeClr val="tx2"/>
                        </a:solidFill>
                        <a:cs typeface="Neo Sans Intel"/>
                      </a:rPr>
                      <a:t>link A</a:t>
                    </a:r>
                  </a:p>
                </p:txBody>
              </p:sp>
              <p:sp>
                <p:nvSpPr>
                  <p:cNvPr id="25" name="TextBox 24"/>
                  <p:cNvSpPr txBox="1"/>
                  <p:nvPr/>
                </p:nvSpPr>
                <p:spPr>
                  <a:xfrm>
                    <a:off x="1125908" y="1823817"/>
                    <a:ext cx="970771" cy="183358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en-US" dirty="0" smtClean="0">
                        <a:solidFill>
                          <a:schemeClr val="tx2"/>
                        </a:solidFill>
                        <a:cs typeface="Neo Sans Intel"/>
                      </a:rPr>
                      <a:t>link B</a:t>
                    </a:r>
                  </a:p>
                </p:txBody>
              </p:sp>
              <p:sp>
                <p:nvSpPr>
                  <p:cNvPr id="26" name="Rectangle 25"/>
                  <p:cNvSpPr/>
                  <p:nvPr/>
                </p:nvSpPr>
                <p:spPr>
                  <a:xfrm>
                    <a:off x="2060558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27" name="Rectangle 26"/>
                  <p:cNvSpPr/>
                  <p:nvPr/>
                </p:nvSpPr>
                <p:spPr>
                  <a:xfrm>
                    <a:off x="2256615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2</a:t>
                    </a:r>
                  </a:p>
                </p:txBody>
              </p:sp>
              <p:sp>
                <p:nvSpPr>
                  <p:cNvPr id="28" name="Rectangle 27"/>
                  <p:cNvSpPr/>
                  <p:nvPr/>
                </p:nvSpPr>
                <p:spPr>
                  <a:xfrm>
                    <a:off x="2454259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1</a:t>
                    </a:r>
                  </a:p>
                </p:txBody>
              </p:sp>
              <p:sp>
                <p:nvSpPr>
                  <p:cNvPr id="29" name="Rectangle 28"/>
                  <p:cNvSpPr/>
                  <p:nvPr/>
                </p:nvSpPr>
                <p:spPr>
                  <a:xfrm>
                    <a:off x="2649523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0</a:t>
                    </a:r>
                  </a:p>
                </p:txBody>
              </p:sp>
              <p:sp>
                <p:nvSpPr>
                  <p:cNvPr id="30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2853231" y="1312581"/>
                    <a:ext cx="1203859" cy="302494"/>
                  </a:xfrm>
                  <a:prstGeom prst="rect">
                    <a:avLst/>
                  </a:prstGeom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/>
                      <a:t>TXOP</a:t>
                    </a:r>
                  </a:p>
                </p:txBody>
              </p:sp>
              <p:sp>
                <p:nvSpPr>
                  <p:cNvPr id="31" name="Rectangle 30"/>
                  <p:cNvSpPr/>
                  <p:nvPr/>
                </p:nvSpPr>
                <p:spPr>
                  <a:xfrm>
                    <a:off x="4151255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9</a:t>
                    </a:r>
                  </a:p>
                </p:txBody>
              </p:sp>
              <p:sp>
                <p:nvSpPr>
                  <p:cNvPr id="32" name="Rectangle 31"/>
                  <p:cNvSpPr/>
                  <p:nvPr/>
                </p:nvSpPr>
                <p:spPr>
                  <a:xfrm>
                    <a:off x="4347312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8</a:t>
                    </a:r>
                  </a:p>
                </p:txBody>
              </p:sp>
              <p:sp>
                <p:nvSpPr>
                  <p:cNvPr id="33" name="Rectangle 32"/>
                  <p:cNvSpPr/>
                  <p:nvPr/>
                </p:nvSpPr>
                <p:spPr>
                  <a:xfrm>
                    <a:off x="4544956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7</a:t>
                    </a:r>
                  </a:p>
                </p:txBody>
              </p:sp>
              <p:sp>
                <p:nvSpPr>
                  <p:cNvPr id="34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2195502" y="1747361"/>
                    <a:ext cx="1232575" cy="302494"/>
                  </a:xfrm>
                  <a:prstGeom prst="rect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>
                        <a:solidFill>
                          <a:schemeClr val="tx1"/>
                        </a:solidFill>
                      </a:rPr>
                      <a:t>busy</a:t>
                    </a:r>
                  </a:p>
                </p:txBody>
              </p:sp>
              <p:sp>
                <p:nvSpPr>
                  <p:cNvPr id="35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4747929" y="1312581"/>
                    <a:ext cx="787657" cy="302494"/>
                  </a:xfrm>
                  <a:prstGeom prst="rect">
                    <a:avLst/>
                  </a:prstGeom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/>
                      <a:t>TXOP</a:t>
                    </a:r>
                  </a:p>
                </p:txBody>
              </p:sp>
              <p:sp>
                <p:nvSpPr>
                  <p:cNvPr id="36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4734697" y="1737499"/>
                    <a:ext cx="794513" cy="302494"/>
                  </a:xfrm>
                  <a:prstGeom prst="rect">
                    <a:avLst/>
                  </a:prstGeom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/>
                      <a:t>TXOP</a:t>
                    </a:r>
                  </a:p>
                </p:txBody>
              </p:sp>
              <p:sp>
                <p:nvSpPr>
                  <p:cNvPr id="37" name="Rectangle 36"/>
                  <p:cNvSpPr/>
                  <p:nvPr/>
                </p:nvSpPr>
                <p:spPr>
                  <a:xfrm>
                    <a:off x="5632925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6</a:t>
                    </a:r>
                  </a:p>
                </p:txBody>
              </p:sp>
              <p:sp>
                <p:nvSpPr>
                  <p:cNvPr id="38" name="Rectangle 37"/>
                  <p:cNvSpPr/>
                  <p:nvPr/>
                </p:nvSpPr>
                <p:spPr>
                  <a:xfrm>
                    <a:off x="5828983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5</a:t>
                    </a:r>
                  </a:p>
                </p:txBody>
              </p:sp>
              <p:sp>
                <p:nvSpPr>
                  <p:cNvPr id="39" name="Rectangle 38"/>
                  <p:cNvSpPr/>
                  <p:nvPr/>
                </p:nvSpPr>
                <p:spPr>
                  <a:xfrm>
                    <a:off x="6026627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4</a:t>
                    </a:r>
                  </a:p>
                </p:txBody>
              </p:sp>
              <p:sp>
                <p:nvSpPr>
                  <p:cNvPr id="40" name="Rectangle 39"/>
                  <p:cNvSpPr/>
                  <p:nvPr/>
                </p:nvSpPr>
                <p:spPr>
                  <a:xfrm>
                    <a:off x="6221892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41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5698665" y="1733881"/>
                    <a:ext cx="1653895" cy="302494"/>
                  </a:xfrm>
                  <a:prstGeom prst="rect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>
                        <a:solidFill>
                          <a:schemeClr val="tx1"/>
                        </a:solidFill>
                      </a:rPr>
                      <a:t>busy</a:t>
                    </a:r>
                  </a:p>
                </p:txBody>
              </p:sp>
            </p:grpSp>
            <p:sp>
              <p:nvSpPr>
                <p:cNvPr id="16" name="Rectangle 15"/>
                <p:cNvSpPr/>
                <p:nvPr/>
              </p:nvSpPr>
              <p:spPr>
                <a:xfrm>
                  <a:off x="3406965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5</a:t>
                  </a:r>
                </a:p>
              </p:txBody>
            </p:sp>
            <p:sp>
              <p:nvSpPr>
                <p:cNvPr id="17" name="Rectangle 16"/>
                <p:cNvSpPr/>
                <p:nvPr/>
              </p:nvSpPr>
              <p:spPr>
                <a:xfrm>
                  <a:off x="3592318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4</a:t>
                  </a:r>
                </a:p>
              </p:txBody>
            </p:sp>
            <p:sp>
              <p:nvSpPr>
                <p:cNvPr id="18" name="Rectangle 17"/>
                <p:cNvSpPr/>
                <p:nvPr/>
              </p:nvSpPr>
              <p:spPr>
                <a:xfrm>
                  <a:off x="3779171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3</a:t>
                  </a:r>
                </a:p>
              </p:txBody>
            </p:sp>
            <p:sp>
              <p:nvSpPr>
                <p:cNvPr id="19" name="Rectangle 18"/>
                <p:cNvSpPr/>
                <p:nvPr/>
              </p:nvSpPr>
              <p:spPr>
                <a:xfrm>
                  <a:off x="3963774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  <p:sp>
              <p:nvSpPr>
                <p:cNvPr id="20" name="Rectangle 19"/>
                <p:cNvSpPr/>
                <p:nvPr/>
              </p:nvSpPr>
              <p:spPr>
                <a:xfrm>
                  <a:off x="4150235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1</a:t>
                  </a:r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4337088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0</a:t>
                  </a:r>
                </a:p>
              </p:txBody>
            </p:sp>
          </p:grpSp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6141190" y="5005395"/>
                <a:ext cx="1383138" cy="456978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busy</a:t>
                </a:r>
              </a:p>
            </p:txBody>
          </p:sp>
        </p:grpSp>
        <p:cxnSp>
          <p:nvCxnSpPr>
            <p:cNvPr id="11" name="Straight Arrow Connector 10"/>
            <p:cNvCxnSpPr/>
            <p:nvPr/>
          </p:nvCxnSpPr>
          <p:spPr>
            <a:xfrm>
              <a:off x="6822243" y="5073655"/>
              <a:ext cx="0" cy="592749"/>
            </a:xfrm>
            <a:prstGeom prst="straightConnector1">
              <a:avLst/>
            </a:prstGeom>
            <a:ln>
              <a:headEnd type="triangl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6816668" y="4466300"/>
              <a:ext cx="324688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>
                  <a:solidFill>
                    <a:schemeClr val="tx1"/>
                  </a:solidFill>
                </a:rPr>
                <a:t>Backoff</a:t>
              </a:r>
              <a:r>
                <a:rPr lang="en-US" dirty="0" smtClean="0">
                  <a:solidFill>
                    <a:schemeClr val="tx1"/>
                  </a:solidFill>
                </a:rPr>
                <a:t> countdown resumes with same value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958730" y="5095956"/>
            <a:ext cx="706057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cs typeface="Neo Sans Intel"/>
              </a:rPr>
              <a:t>ML</a:t>
            </a:r>
          </a:p>
          <a:p>
            <a:r>
              <a:rPr lang="en-US" sz="2400" b="1" dirty="0" smtClean="0">
                <a:solidFill>
                  <a:schemeClr val="tx2"/>
                </a:solidFill>
                <a:cs typeface="Neo Sans Intel"/>
              </a:rPr>
              <a:t>STA</a:t>
            </a:r>
            <a:endParaRPr lang="en-US" sz="2400" b="1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862822" y="5078866"/>
            <a:ext cx="3870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TXOP: ML STA’s TXOP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Busy: other traffic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3112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10214" y="510412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Proposal for Multi-link TXOP Aggregation Protection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78342" y="1437000"/>
            <a:ext cx="11734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Example snapshot at  a non-STR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Non-STR STA transmits RTS on both 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Link A is the aggregated link in this example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Proposal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0" dirty="0" smtClean="0"/>
              <a:t>If CTS is received on both links, transmission is performed on both links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If CTS received only on the link on which </a:t>
            </a:r>
            <a:r>
              <a:rPr lang="en-US" dirty="0" err="1" smtClean="0"/>
              <a:t>backoff</a:t>
            </a:r>
            <a:r>
              <a:rPr lang="en-US" dirty="0" smtClean="0"/>
              <a:t> counter was 0 (link B), then transmission performed only on that link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0" dirty="0" smtClean="0"/>
              <a:t>If CTS received only on aggregated lin</a:t>
            </a:r>
            <a:r>
              <a:rPr lang="en-US" dirty="0" smtClean="0"/>
              <a:t>k (link A), then no transmission is performed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200" b="0" dirty="0"/>
          </a:p>
          <a:p>
            <a:pPr marL="0" indent="0"/>
            <a:endParaRPr lang="en-US" sz="2200" dirty="0"/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0239" y="1575625"/>
            <a:ext cx="5572903" cy="14384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4300" y="4854652"/>
            <a:ext cx="6131875" cy="11227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284" y="5081554"/>
            <a:ext cx="5725983" cy="910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6969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369625"/>
            <a:ext cx="11227283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Downlink multi-link TXOP Aggregation with STT Constraint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265827" y="1434838"/>
            <a:ext cx="11934134" cy="575784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Non-STT STA</a:t>
            </a:r>
            <a:r>
              <a:rPr lang="en-US" b="0" dirty="0" smtClean="0">
                <a:solidFill>
                  <a:schemeClr val="tx1"/>
                </a:solidFill>
              </a:rPr>
              <a:t>: Non-STR STA with STT constraint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Non-STT STA still benefits from multi-link operation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D</a:t>
            </a:r>
            <a:r>
              <a:rPr lang="en-US" b="0" dirty="0" smtClean="0">
                <a:solidFill>
                  <a:schemeClr val="tx1"/>
                </a:solidFill>
              </a:rPr>
              <a:t>ownlink multi-TXOP aggregation still possible as non-STT STA has simultaneous receive capability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M</a:t>
            </a:r>
            <a:r>
              <a:rPr lang="en-US" dirty="0" smtClean="0">
                <a:solidFill>
                  <a:schemeClr val="tx1"/>
                </a:solidFill>
              </a:rPr>
              <a:t>ulti-link gain observed from medium access on multiple channels even without STT capability</a:t>
            </a:r>
            <a:endParaRPr lang="en-US" b="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Per-link simultaneous acknowledgement is infeasible due to STT constraint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2200" dirty="0" smtClean="0">
              <a:solidFill>
                <a:schemeClr val="tx1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sz="1800" b="0" dirty="0" smtClean="0">
              <a:solidFill>
                <a:schemeClr val="tx1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453" y="3876476"/>
            <a:ext cx="10064376" cy="1751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8806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11-19-1405-00-00be-multi-link-operation-channel-access-discussion</Template>
  <TotalTime>6114</TotalTime>
  <Words>1524</Words>
  <Application>Microsoft Office PowerPoint</Application>
  <PresentationFormat>Widescreen</PresentationFormat>
  <Paragraphs>250</Paragraphs>
  <Slides>13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 Unicode MS</vt:lpstr>
      <vt:lpstr>MS Gothic</vt:lpstr>
      <vt:lpstr>Neo Sans Intel</vt:lpstr>
      <vt:lpstr>Arial</vt:lpstr>
      <vt:lpstr>Courier New</vt:lpstr>
      <vt:lpstr>Times New Roman</vt:lpstr>
      <vt:lpstr>Wingdings</vt:lpstr>
      <vt:lpstr>Office Theme</vt:lpstr>
      <vt:lpstr>Document</vt:lpstr>
      <vt:lpstr>Multi-link Channel Access Discussion Follow-up</vt:lpstr>
      <vt:lpstr>Introduction</vt:lpstr>
      <vt:lpstr>Asynchronous Operation</vt:lpstr>
      <vt:lpstr>Multi-link Operation Constraints at non-AP STA</vt:lpstr>
      <vt:lpstr>Non-AP STA Classification</vt:lpstr>
      <vt:lpstr>Recap: Opportunistic Backoff Countdown Resume at non-STR STA</vt:lpstr>
      <vt:lpstr>Recap: Aggregated link Backoff Procedure</vt:lpstr>
      <vt:lpstr>Proposal for Multi-link TXOP Aggregation Protection</vt:lpstr>
      <vt:lpstr>Downlink multi-link TXOP Aggregation with STT Constraint</vt:lpstr>
      <vt:lpstr>Proposal: Multi-link immediate response from non-STT STAs</vt:lpstr>
      <vt:lpstr>Proposal: Multi-link Aggregation Protection for non-STT STAs</vt:lpstr>
      <vt:lpstr>Summary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Operation Channel Access Discussion</dc:title>
  <dc:creator>Sharan Naribole</dc:creator>
  <cp:lastModifiedBy>Sharan Naribole</cp:lastModifiedBy>
  <cp:revision>223</cp:revision>
  <cp:lastPrinted>1601-01-01T00:00:00Z</cp:lastPrinted>
  <dcterms:created xsi:type="dcterms:W3CDTF">2019-09-09T01:56:09Z</dcterms:created>
  <dcterms:modified xsi:type="dcterms:W3CDTF">2019-11-11T09:39:16Z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_SA">
    <vt:lpwstr>C:\Users\n.sharan\Documents\6 GHz and EHT\EHT internal discussions\Multi-Link Operation\Sep-2019\11-19-1405-00-00be-multi-link-operation-channel-access-discussion.pptx</vt:lpwstr>
  </property>
</Properties>
</file>