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339" r:id="rId3"/>
    <p:sldId id="419" r:id="rId4"/>
    <p:sldId id="418" r:id="rId5"/>
    <p:sldId id="420" r:id="rId6"/>
    <p:sldId id="425" r:id="rId7"/>
    <p:sldId id="421" r:id="rId8"/>
    <p:sldId id="416" r:id="rId9"/>
    <p:sldId id="396" r:id="rId10"/>
    <p:sldId id="424" r:id="rId11"/>
    <p:sldId id="427" r:id="rId12"/>
    <p:sldId id="388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00CCFF"/>
    <a:srgbClr val="FFCC99"/>
    <a:srgbClr val="CCFFCC"/>
    <a:srgbClr val="A4FD03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95" autoAdjust="0"/>
  </p:normalViewPr>
  <p:slideViewPr>
    <p:cSldViewPr>
      <p:cViewPr>
        <p:scale>
          <a:sx n="82" d="100"/>
          <a:sy n="82" d="100"/>
        </p:scale>
        <p:origin x="1382" y="7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802.11-19/1825r0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NGV 20MHz Spectrum Mask: Leftover issues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2019-11-11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1183" y="314681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graphicFrame>
        <p:nvGraphicFramePr>
          <p:cNvPr id="11" name="Object 3">
            <a:extLst>
              <a:ext uri="{FF2B5EF4-FFF2-40B4-BE49-F238E27FC236}">
                <a16:creationId xmlns:a16="http://schemas.microsoft.com/office/drawing/2014/main" id="{A1276305-2313-46F1-A835-24237CCBCD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5732592"/>
              </p:ext>
            </p:extLst>
          </p:nvPr>
        </p:nvGraphicFramePr>
        <p:xfrm>
          <a:off x="627063" y="3698875"/>
          <a:ext cx="8202612" cy="312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45" name="Document" r:id="rId4" imgW="8660564" imgH="3298264" progId="Word.Document.8">
                  <p:embed/>
                </p:oleObj>
              </mc:Choice>
              <mc:Fallback>
                <p:oleObj name="Document" r:id="rId4" imgW="8660564" imgH="329826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7063" y="3698875"/>
                        <a:ext cx="8202612" cy="31257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677987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that to define the new 20MHz class C spectrum mask using?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dirty="0"/>
          </a:p>
          <a:p>
            <a:pPr marL="0" indent="0"/>
            <a:endParaRPr lang="en-US" dirty="0"/>
          </a:p>
          <a:p>
            <a:pPr marL="0" indent="0"/>
            <a:endParaRPr lang="en-US" dirty="0"/>
          </a:p>
          <a:p>
            <a:pPr marL="0" indent="0"/>
            <a:endParaRPr lang="en-US" dirty="0"/>
          </a:p>
          <a:p>
            <a:pPr marL="0" indent="0"/>
            <a:endParaRPr lang="en-US" dirty="0"/>
          </a:p>
          <a:p>
            <a:pPr lvl="5">
              <a:buFont typeface="Arial" panose="020B0604020202020204" pitchFamily="34" charset="0"/>
              <a:buChar char="•"/>
            </a:pPr>
            <a:endParaRPr lang="en-US" b="0" dirty="0"/>
          </a:p>
          <a:p>
            <a:r>
              <a:rPr lang="en-US" sz="2000" b="0" dirty="0"/>
              <a:t>Option 1:</a:t>
            </a:r>
          </a:p>
          <a:p>
            <a:r>
              <a:rPr lang="en-US" sz="2000" b="0" dirty="0"/>
              <a:t>Option 2:</a:t>
            </a:r>
          </a:p>
          <a:p>
            <a:r>
              <a:rPr lang="en-US" sz="2000" b="0" dirty="0"/>
              <a:t>Abstain: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F7900D77-3AD8-455A-A88B-54864860EF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6716921"/>
              </p:ext>
            </p:extLst>
          </p:nvPr>
        </p:nvGraphicFramePr>
        <p:xfrm>
          <a:off x="571497" y="2541737"/>
          <a:ext cx="8496303" cy="271606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3005990391"/>
                    </a:ext>
                  </a:extLst>
                </a:gridCol>
                <a:gridCol w="1143258">
                  <a:extLst>
                    <a:ext uri="{9D8B030D-6E8A-4147-A177-3AD203B41FA5}">
                      <a16:colId xmlns:a16="http://schemas.microsoft.com/office/drawing/2014/main" val="741579716"/>
                    </a:ext>
                  </a:extLst>
                </a:gridCol>
                <a:gridCol w="1161863">
                  <a:extLst>
                    <a:ext uri="{9D8B030D-6E8A-4147-A177-3AD203B41FA5}">
                      <a16:colId xmlns:a16="http://schemas.microsoft.com/office/drawing/2014/main" val="383556547"/>
                    </a:ext>
                  </a:extLst>
                </a:gridCol>
                <a:gridCol w="1316778">
                  <a:extLst>
                    <a:ext uri="{9D8B030D-6E8A-4147-A177-3AD203B41FA5}">
                      <a16:colId xmlns:a16="http://schemas.microsoft.com/office/drawing/2014/main" val="3310192276"/>
                    </a:ext>
                  </a:extLst>
                </a:gridCol>
                <a:gridCol w="1239321">
                  <a:extLst>
                    <a:ext uri="{9D8B030D-6E8A-4147-A177-3AD203B41FA5}">
                      <a16:colId xmlns:a16="http://schemas.microsoft.com/office/drawing/2014/main" val="1735734103"/>
                    </a:ext>
                  </a:extLst>
                </a:gridCol>
                <a:gridCol w="1196684">
                  <a:extLst>
                    <a:ext uri="{9D8B030D-6E8A-4147-A177-3AD203B41FA5}">
                      <a16:colId xmlns:a16="http://schemas.microsoft.com/office/drawing/2014/main" val="2886800692"/>
                    </a:ext>
                  </a:extLst>
                </a:gridCol>
                <a:gridCol w="1219199">
                  <a:extLst>
                    <a:ext uri="{9D8B030D-6E8A-4147-A177-3AD203B41FA5}">
                      <a16:colId xmlns:a16="http://schemas.microsoft.com/office/drawing/2014/main" val="3539927653"/>
                    </a:ext>
                  </a:extLst>
                </a:gridCol>
              </a:tblGrid>
              <a:tr h="430063">
                <a:tc rowSpan="2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Permitted power spectrum density, </a:t>
                      </a:r>
                      <a:r>
                        <a:rPr lang="en-US" sz="1400" dirty="0" err="1"/>
                        <a:t>dBr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5056984"/>
                  </a:ext>
                </a:extLst>
              </a:tr>
              <a:tr h="14558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+/-9.5 MHz offset (+/-f1)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+/-10 MHz offset (+/-f2)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+/-10.5MHz offset (+/-f</a:t>
                      </a:r>
                      <a:r>
                        <a:rPr lang="en-US" altLang="zh-CN" sz="1400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+/-</a:t>
                      </a:r>
                      <a:r>
                        <a:rPr lang="en-US" altLang="zh-CN" sz="1400" dirty="0">
                          <a:solidFill>
                            <a:schemeClr val="tx1"/>
                          </a:solidFill>
                        </a:rPr>
                        <a:t>15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MHz offset (+/-f4)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+/-20MHz offset (+/-f5)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+/-2</a:t>
                      </a:r>
                      <a:r>
                        <a:rPr lang="en-US" altLang="zh-CN" sz="1400" dirty="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MHz offset (+/-f6)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594797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Option 1: Proposal in 0514r1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-26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-32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-40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-50+xdB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-50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8610142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+/-9.5 MHz offset (+/-f1)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+/-10 MHz offset (+/-f2)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+/-11MHz offset (+/-f</a:t>
                      </a:r>
                      <a:r>
                        <a:rPr lang="en-US" altLang="zh-CN" sz="1400" dirty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+/-</a:t>
                      </a:r>
                      <a:r>
                        <a:rPr lang="en-US" altLang="zh-CN" sz="1400" dirty="0">
                          <a:solidFill>
                            <a:srgbClr val="FF0000"/>
                          </a:solidFill>
                        </a:rPr>
                        <a:t>20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MHz offset (+/-f4)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+/-30MHz offset (+/-f5)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349181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Option 2: New proposal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-26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-32-ydB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-50+xdB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-50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92879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39075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677987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that the new 20MHz class C spectrum mask value at +/-f5 (20MHz) shall be defined as?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</a:t>
            </a:r>
            <a:r>
              <a:rPr lang="en-US" altLang="zh-CN" dirty="0"/>
              <a:t>1:</a:t>
            </a:r>
            <a:r>
              <a:rPr lang="zh-CN" altLang="en-US" dirty="0"/>
              <a:t> </a:t>
            </a:r>
            <a:r>
              <a:rPr lang="en-US" altLang="zh-CN" dirty="0"/>
              <a:t>-44dB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2: -42dB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</a:t>
            </a:r>
            <a:r>
              <a:rPr lang="en-US" altLang="zh-CN" dirty="0"/>
              <a:t>3</a:t>
            </a:r>
            <a:r>
              <a:rPr lang="en-US" dirty="0"/>
              <a:t>: -40dB</a:t>
            </a:r>
          </a:p>
          <a:p>
            <a:pPr marL="0" indent="0"/>
            <a:endParaRPr lang="en-US" dirty="0"/>
          </a:p>
          <a:p>
            <a:pPr lvl="5">
              <a:buFont typeface="Arial" panose="020B0604020202020204" pitchFamily="34" charset="0"/>
              <a:buChar char="•"/>
            </a:pPr>
            <a:endParaRPr lang="en-US" b="0" dirty="0"/>
          </a:p>
          <a:p>
            <a:r>
              <a:rPr lang="en-US" sz="2000" b="0" dirty="0"/>
              <a:t>Option 1: </a:t>
            </a:r>
          </a:p>
          <a:p>
            <a:r>
              <a:rPr lang="en-US" sz="2000" b="0" dirty="0"/>
              <a:t>Option 2: </a:t>
            </a:r>
          </a:p>
          <a:p>
            <a:r>
              <a:rPr lang="en-US" sz="2000" b="0" dirty="0"/>
              <a:t>Option 3:</a:t>
            </a:r>
          </a:p>
          <a:p>
            <a:r>
              <a:rPr lang="en-US" sz="2000" b="0" dirty="0"/>
              <a:t>Abstain: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11683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677987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that the new 20MHz class C spectrum mask value at 11MHz shall be defined as?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</a:t>
            </a:r>
            <a:r>
              <a:rPr lang="en-US" altLang="zh-CN" dirty="0"/>
              <a:t>1</a:t>
            </a:r>
            <a:r>
              <a:rPr lang="en-US" dirty="0"/>
              <a:t>: -34dB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2: -36dB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</a:t>
            </a:r>
            <a:r>
              <a:rPr lang="en-US" altLang="zh-CN" dirty="0"/>
              <a:t>3:</a:t>
            </a:r>
            <a:r>
              <a:rPr lang="zh-CN" altLang="en-US" dirty="0"/>
              <a:t> </a:t>
            </a:r>
            <a:r>
              <a:rPr lang="en-US" altLang="zh-CN" dirty="0"/>
              <a:t>-38dB</a:t>
            </a:r>
          </a:p>
          <a:p>
            <a:pPr marL="0" indent="0"/>
            <a:endParaRPr lang="en-US" dirty="0"/>
          </a:p>
          <a:p>
            <a:pPr lvl="5">
              <a:buFont typeface="Arial" panose="020B0604020202020204" pitchFamily="34" charset="0"/>
              <a:buChar char="•"/>
            </a:pPr>
            <a:endParaRPr lang="en-US" b="0" dirty="0"/>
          </a:p>
          <a:p>
            <a:r>
              <a:rPr lang="en-US" sz="2000" b="0" dirty="0"/>
              <a:t>Option 1: </a:t>
            </a:r>
          </a:p>
          <a:p>
            <a:r>
              <a:rPr lang="en-US" sz="2000" b="0" dirty="0"/>
              <a:t>Option 2: </a:t>
            </a:r>
          </a:p>
          <a:p>
            <a:r>
              <a:rPr lang="en-US" sz="2000" b="0" dirty="0"/>
              <a:t>Option 3:</a:t>
            </a:r>
          </a:p>
          <a:p>
            <a:r>
              <a:rPr lang="en-US" sz="2000" b="0" dirty="0"/>
              <a:t>Abstain: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1688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905" y="1600200"/>
            <a:ext cx="7924801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20MHz class C spectrum mask was discussed in previous meetings [1, 2, 3].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Some points in the mask have not reached consensus in last meeting.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re-discuss the spectrum mask @15MHz, 20MHz and 25MHz.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541" y="533400"/>
            <a:ext cx="7770813" cy="1065213"/>
          </a:xfrm>
        </p:spPr>
        <p:txBody>
          <a:bodyPr/>
          <a:lstStyle/>
          <a:p>
            <a:r>
              <a:rPr lang="en-US" dirty="0"/>
              <a:t>New 20MHz Class-C Masks: Recap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23817EA-B3EE-4209-8D34-0A78219BE2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1" y="5638800"/>
            <a:ext cx="8991599" cy="941388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For better adjacent channel operation, similar </a:t>
            </a:r>
            <a:r>
              <a:rPr lang="en-US" dirty="0" err="1"/>
              <a:t>rolloff</a:t>
            </a:r>
            <a:r>
              <a:rPr lang="en-US" dirty="0"/>
              <a:t> as 10MHz class-C mask.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Based on our measurement and</a:t>
            </a:r>
            <a:r>
              <a:rPr lang="zh-CN" altLang="en-US" dirty="0">
                <a:solidFill>
                  <a:schemeClr val="tx1"/>
                </a:solidFill>
              </a:rPr>
              <a:t> </a:t>
            </a:r>
            <a:r>
              <a:rPr lang="en-US" altLang="zh-CN" dirty="0">
                <a:solidFill>
                  <a:schemeClr val="tx1"/>
                </a:solidFill>
              </a:rPr>
              <a:t>Skyworks data: </a:t>
            </a:r>
            <a:r>
              <a:rPr lang="en-US" dirty="0">
                <a:solidFill>
                  <a:schemeClr val="tx1"/>
                </a:solidFill>
              </a:rPr>
              <a:t>x &gt; 6dB.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3B57E58F-D9CF-4981-8901-4B07CE9FD3DA}"/>
              </a:ext>
            </a:extLst>
          </p:cNvPr>
          <p:cNvGrpSpPr/>
          <p:nvPr/>
        </p:nvGrpSpPr>
        <p:grpSpPr>
          <a:xfrm>
            <a:off x="652329" y="1346630"/>
            <a:ext cx="7653471" cy="4368370"/>
            <a:chOff x="652329" y="1524000"/>
            <a:chExt cx="7653471" cy="4368370"/>
          </a:xfrm>
        </p:grpSpPr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613DEBBA-7356-4690-B521-E7547397054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52329" y="1524000"/>
              <a:ext cx="7653471" cy="4368370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BA979A85-0B73-4C30-B2DF-C112FBAF428E}"/>
                </a:ext>
              </a:extLst>
            </p:cNvPr>
            <p:cNvSpPr txBox="1"/>
            <p:nvPr/>
          </p:nvSpPr>
          <p:spPr>
            <a:xfrm>
              <a:off x="5998920" y="3421476"/>
              <a:ext cx="52610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xdB</a:t>
              </a:r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7564B98A-CCF2-43A0-8AE8-6FB761704E2E}"/>
                </a:ext>
              </a:extLst>
            </p:cNvPr>
            <p:cNvCxnSpPr>
              <a:cxnSpLocks/>
              <a:stCxn id="11" idx="2"/>
            </p:cNvCxnSpPr>
            <p:nvPr/>
          </p:nvCxnSpPr>
          <p:spPr bwMode="auto">
            <a:xfrm flipH="1">
              <a:off x="5852979" y="3760030"/>
              <a:ext cx="408994" cy="45703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C112E1E9-1AC5-4678-A98A-C62C0C59CFDB}"/>
                </a:ext>
              </a:extLst>
            </p:cNvPr>
            <p:cNvSpPr/>
            <p:nvPr/>
          </p:nvSpPr>
          <p:spPr bwMode="auto">
            <a:xfrm>
              <a:off x="5760112" y="3956409"/>
              <a:ext cx="91440" cy="9144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C73B6E79-886D-4EB8-853A-78EFDD3EF84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804772" y="4030235"/>
              <a:ext cx="0" cy="381000"/>
            </a:xfrm>
            <a:prstGeom prst="straightConnector1">
              <a:avLst/>
            </a:prstGeom>
            <a:ln w="19050">
              <a:headEnd type="triangle"/>
              <a:tailEnd type="triangle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0A738F65-E688-4303-93FE-9CEC620FEE77}"/>
                </a:ext>
              </a:extLst>
            </p:cNvPr>
            <p:cNvSpPr/>
            <p:nvPr/>
          </p:nvSpPr>
          <p:spPr bwMode="auto">
            <a:xfrm>
              <a:off x="3399471" y="3945141"/>
              <a:ext cx="91440" cy="9144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93765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541" y="533400"/>
            <a:ext cx="7770813" cy="1065213"/>
          </a:xfrm>
        </p:spPr>
        <p:txBody>
          <a:bodyPr/>
          <a:lstStyle/>
          <a:p>
            <a:r>
              <a:rPr lang="en-US" dirty="0"/>
              <a:t>20MHz New Class-C mask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120" name="Content Placeholder 2">
            <a:extLst>
              <a:ext uri="{FF2B5EF4-FFF2-40B4-BE49-F238E27FC236}">
                <a16:creationId xmlns:a16="http://schemas.microsoft.com/office/drawing/2014/main" id="{90B619CD-0187-4EF5-A261-6ABA27925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473256"/>
            <a:ext cx="8534400" cy="142234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Motion 53 in 11-19/0514r10: </a:t>
            </a:r>
            <a:endParaRPr lang="en-US" b="0" dirty="0"/>
          </a:p>
          <a:p>
            <a:pPr lvl="3">
              <a:buFont typeface="Arial" panose="020B0604020202020204" pitchFamily="34" charset="0"/>
              <a:buChar char="•"/>
            </a:pPr>
            <a:endParaRPr lang="en-US" dirty="0"/>
          </a:p>
          <a:p>
            <a:pPr lvl="3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b="0" dirty="0"/>
          </a:p>
          <a:p>
            <a:pPr marL="457200" lvl="1" indent="0"/>
            <a:endParaRPr lang="en-US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Same spectrum roll-off as 10MHz class-C mask at first three points.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TBD Spectrum mask definition @15MHz, 20MHz and 25MHz.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Proposal in 11-19/1473r1 for the last three points: 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b="0" dirty="0"/>
          </a:p>
          <a:p>
            <a:pPr lvl="3">
              <a:buFont typeface="Arial" panose="020B0604020202020204" pitchFamily="34" charset="0"/>
              <a:buChar char="•"/>
            </a:pPr>
            <a:endParaRPr lang="en-US" dirty="0"/>
          </a:p>
          <a:p>
            <a:pPr lvl="3">
              <a:buFont typeface="Arial" panose="020B0604020202020204" pitchFamily="34" charset="0"/>
              <a:buChar char="•"/>
            </a:pPr>
            <a:endParaRPr lang="en-US" b="0" dirty="0"/>
          </a:p>
          <a:p>
            <a:pPr marL="457200" lvl="1" indent="0"/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Concern abou</a:t>
            </a:r>
            <a:r>
              <a:rPr lang="en-US" dirty="0"/>
              <a:t>t the zig-zag mask not matching with PA characteristic.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Some </a:t>
            </a:r>
            <a:r>
              <a:rPr lang="en-US" dirty="0"/>
              <a:t>other points may becomes the new bottleneck.</a:t>
            </a:r>
            <a:endParaRPr lang="en-US" b="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9D92FAC2-B242-45B7-AF3B-EB78E02181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5505334"/>
              </p:ext>
            </p:extLst>
          </p:nvPr>
        </p:nvGraphicFramePr>
        <p:xfrm>
          <a:off x="685800" y="2038817"/>
          <a:ext cx="8001000" cy="1127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300599039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741579716"/>
                    </a:ext>
                  </a:extLst>
                </a:gridCol>
                <a:gridCol w="1337666">
                  <a:extLst>
                    <a:ext uri="{9D8B030D-6E8A-4147-A177-3AD203B41FA5}">
                      <a16:colId xmlns:a16="http://schemas.microsoft.com/office/drawing/2014/main" val="383556547"/>
                    </a:ext>
                  </a:extLst>
                </a:gridCol>
                <a:gridCol w="1240015">
                  <a:extLst>
                    <a:ext uri="{9D8B030D-6E8A-4147-A177-3AD203B41FA5}">
                      <a16:colId xmlns:a16="http://schemas.microsoft.com/office/drawing/2014/main" val="3310192276"/>
                    </a:ext>
                  </a:extLst>
                </a:gridCol>
                <a:gridCol w="1167073">
                  <a:extLst>
                    <a:ext uri="{9D8B030D-6E8A-4147-A177-3AD203B41FA5}">
                      <a16:colId xmlns:a16="http://schemas.microsoft.com/office/drawing/2014/main" val="1735734103"/>
                    </a:ext>
                  </a:extLst>
                </a:gridCol>
                <a:gridCol w="1126922">
                  <a:extLst>
                    <a:ext uri="{9D8B030D-6E8A-4147-A177-3AD203B41FA5}">
                      <a16:colId xmlns:a16="http://schemas.microsoft.com/office/drawing/2014/main" val="2886800692"/>
                    </a:ext>
                  </a:extLst>
                </a:gridCol>
                <a:gridCol w="1148124">
                  <a:extLst>
                    <a:ext uri="{9D8B030D-6E8A-4147-A177-3AD203B41FA5}">
                      <a16:colId xmlns:a16="http://schemas.microsoft.com/office/drawing/2014/main" val="3539927653"/>
                    </a:ext>
                  </a:extLst>
                </a:gridCol>
              </a:tblGrid>
              <a:tr h="247183">
                <a:tc rowSpan="2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Permitted power spectrum density, </a:t>
                      </a:r>
                      <a:r>
                        <a:rPr lang="en-US" sz="1400" dirty="0" err="1"/>
                        <a:t>dBr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5056984"/>
                  </a:ext>
                </a:extLst>
              </a:tr>
              <a:tr h="14558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FF9900"/>
                          </a:solidFill>
                        </a:rPr>
                        <a:t>+/-9.5 MHz offset (+/-f1)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FF9900"/>
                          </a:solidFill>
                        </a:rPr>
                        <a:t>+/-10 MHz offset (+/-f2)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FF9900"/>
                          </a:solidFill>
                        </a:rPr>
                        <a:t>+/-10.5MHz offset (+/-f</a:t>
                      </a:r>
                      <a:r>
                        <a:rPr lang="en-US" altLang="zh-CN" sz="1400" b="1" dirty="0">
                          <a:solidFill>
                            <a:srgbClr val="FF9900"/>
                          </a:solidFill>
                        </a:rPr>
                        <a:t>3</a:t>
                      </a:r>
                      <a:r>
                        <a:rPr lang="en-US" sz="1400" b="1" dirty="0">
                          <a:solidFill>
                            <a:srgbClr val="FF9900"/>
                          </a:solidFill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+/-</a:t>
                      </a:r>
                      <a:r>
                        <a:rPr lang="en-US" altLang="zh-CN" sz="1400" dirty="0"/>
                        <a:t>15</a:t>
                      </a:r>
                      <a:r>
                        <a:rPr lang="en-US" sz="1400" dirty="0"/>
                        <a:t>MHz offset (+/-f4)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+/-20MHz offset (+/-f5)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+/-2</a:t>
                      </a:r>
                      <a:r>
                        <a:rPr lang="en-US" altLang="zh-CN" sz="1400" dirty="0"/>
                        <a:t>5</a:t>
                      </a:r>
                      <a:r>
                        <a:rPr lang="en-US" sz="1400" dirty="0"/>
                        <a:t>MHz offset (+/-f6)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594797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Class 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FF99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FF9900"/>
                          </a:solidFill>
                        </a:rPr>
                        <a:t>-26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FF9900"/>
                          </a:solidFill>
                        </a:rPr>
                        <a:t>-32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TBD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TBD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TBD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8610142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C6E86780-FE78-4407-A188-CD4F25E2DB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9874356"/>
              </p:ext>
            </p:extLst>
          </p:nvPr>
        </p:nvGraphicFramePr>
        <p:xfrm>
          <a:off x="647700" y="4431497"/>
          <a:ext cx="8077200" cy="1127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3005990391"/>
                    </a:ext>
                  </a:extLst>
                </a:gridCol>
                <a:gridCol w="1331524">
                  <a:extLst>
                    <a:ext uri="{9D8B030D-6E8A-4147-A177-3AD203B41FA5}">
                      <a16:colId xmlns:a16="http://schemas.microsoft.com/office/drawing/2014/main" val="741579716"/>
                    </a:ext>
                  </a:extLst>
                </a:gridCol>
                <a:gridCol w="1104551">
                  <a:extLst>
                    <a:ext uri="{9D8B030D-6E8A-4147-A177-3AD203B41FA5}">
                      <a16:colId xmlns:a16="http://schemas.microsoft.com/office/drawing/2014/main" val="383556547"/>
                    </a:ext>
                  </a:extLst>
                </a:gridCol>
                <a:gridCol w="1251824">
                  <a:extLst>
                    <a:ext uri="{9D8B030D-6E8A-4147-A177-3AD203B41FA5}">
                      <a16:colId xmlns:a16="http://schemas.microsoft.com/office/drawing/2014/main" val="3310192276"/>
                    </a:ext>
                  </a:extLst>
                </a:gridCol>
                <a:gridCol w="1178188">
                  <a:extLst>
                    <a:ext uri="{9D8B030D-6E8A-4147-A177-3AD203B41FA5}">
                      <a16:colId xmlns:a16="http://schemas.microsoft.com/office/drawing/2014/main" val="1735734103"/>
                    </a:ext>
                  </a:extLst>
                </a:gridCol>
                <a:gridCol w="1137654">
                  <a:extLst>
                    <a:ext uri="{9D8B030D-6E8A-4147-A177-3AD203B41FA5}">
                      <a16:colId xmlns:a16="http://schemas.microsoft.com/office/drawing/2014/main" val="2886800692"/>
                    </a:ext>
                  </a:extLst>
                </a:gridCol>
                <a:gridCol w="1159059">
                  <a:extLst>
                    <a:ext uri="{9D8B030D-6E8A-4147-A177-3AD203B41FA5}">
                      <a16:colId xmlns:a16="http://schemas.microsoft.com/office/drawing/2014/main" val="3539927653"/>
                    </a:ext>
                  </a:extLst>
                </a:gridCol>
              </a:tblGrid>
              <a:tr h="292903">
                <a:tc rowSpan="2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Permitted power spectrum density, </a:t>
                      </a:r>
                      <a:r>
                        <a:rPr lang="en-US" sz="1400" dirty="0" err="1"/>
                        <a:t>dBr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5056984"/>
                  </a:ext>
                </a:extLst>
              </a:tr>
              <a:tr h="14558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+/-9.5 MHz offset (+/-f1)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+/-10 MHz offset (+/-f2)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+/-10.5MHz offset (+/-f</a:t>
                      </a:r>
                      <a:r>
                        <a:rPr lang="en-US" altLang="zh-CN" sz="1400" dirty="0"/>
                        <a:t>3</a:t>
                      </a:r>
                      <a:r>
                        <a:rPr lang="en-US" sz="14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+/-</a:t>
                      </a:r>
                      <a:r>
                        <a:rPr lang="en-US" altLang="zh-CN" sz="1400" dirty="0"/>
                        <a:t>15</a:t>
                      </a:r>
                      <a:r>
                        <a:rPr lang="en-US" sz="1400" dirty="0"/>
                        <a:t>MHz offset (+/-f4)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+/-20MHz offset (+/-f5)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+/-2</a:t>
                      </a:r>
                      <a:r>
                        <a:rPr lang="en-US" altLang="zh-CN" sz="1400" dirty="0"/>
                        <a:t>5</a:t>
                      </a:r>
                      <a:r>
                        <a:rPr lang="en-US" sz="1400" dirty="0"/>
                        <a:t>MHz offset (+/-f6)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594797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Option 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-26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-32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-40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C00000"/>
                          </a:solidFill>
                        </a:rPr>
                        <a:t>-50+x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C00000"/>
                          </a:solidFill>
                        </a:rPr>
                        <a:t>-50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86101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8675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899" y="533400"/>
            <a:ext cx="7770813" cy="1065213"/>
          </a:xfrm>
        </p:spPr>
        <p:txBody>
          <a:bodyPr/>
          <a:lstStyle/>
          <a:p>
            <a:r>
              <a:rPr lang="en-US" dirty="0"/>
              <a:t>New Proposal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8EADC591-92DC-4E33-855A-417EDC5357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0196500"/>
              </p:ext>
            </p:extLst>
          </p:nvPr>
        </p:nvGraphicFramePr>
        <p:xfrm>
          <a:off x="571497" y="1398737"/>
          <a:ext cx="8496303" cy="271606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3005990391"/>
                    </a:ext>
                  </a:extLst>
                </a:gridCol>
                <a:gridCol w="1143258">
                  <a:extLst>
                    <a:ext uri="{9D8B030D-6E8A-4147-A177-3AD203B41FA5}">
                      <a16:colId xmlns:a16="http://schemas.microsoft.com/office/drawing/2014/main" val="741579716"/>
                    </a:ext>
                  </a:extLst>
                </a:gridCol>
                <a:gridCol w="1161863">
                  <a:extLst>
                    <a:ext uri="{9D8B030D-6E8A-4147-A177-3AD203B41FA5}">
                      <a16:colId xmlns:a16="http://schemas.microsoft.com/office/drawing/2014/main" val="383556547"/>
                    </a:ext>
                  </a:extLst>
                </a:gridCol>
                <a:gridCol w="1316778">
                  <a:extLst>
                    <a:ext uri="{9D8B030D-6E8A-4147-A177-3AD203B41FA5}">
                      <a16:colId xmlns:a16="http://schemas.microsoft.com/office/drawing/2014/main" val="3310192276"/>
                    </a:ext>
                  </a:extLst>
                </a:gridCol>
                <a:gridCol w="1239321">
                  <a:extLst>
                    <a:ext uri="{9D8B030D-6E8A-4147-A177-3AD203B41FA5}">
                      <a16:colId xmlns:a16="http://schemas.microsoft.com/office/drawing/2014/main" val="1735734103"/>
                    </a:ext>
                  </a:extLst>
                </a:gridCol>
                <a:gridCol w="1196684">
                  <a:extLst>
                    <a:ext uri="{9D8B030D-6E8A-4147-A177-3AD203B41FA5}">
                      <a16:colId xmlns:a16="http://schemas.microsoft.com/office/drawing/2014/main" val="2886800692"/>
                    </a:ext>
                  </a:extLst>
                </a:gridCol>
                <a:gridCol w="1219199">
                  <a:extLst>
                    <a:ext uri="{9D8B030D-6E8A-4147-A177-3AD203B41FA5}">
                      <a16:colId xmlns:a16="http://schemas.microsoft.com/office/drawing/2014/main" val="3539927653"/>
                    </a:ext>
                  </a:extLst>
                </a:gridCol>
              </a:tblGrid>
              <a:tr h="430063">
                <a:tc rowSpan="2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Permitted power spectrum density, </a:t>
                      </a:r>
                      <a:r>
                        <a:rPr lang="en-US" sz="1400" dirty="0" err="1"/>
                        <a:t>dBr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5056984"/>
                  </a:ext>
                </a:extLst>
              </a:tr>
              <a:tr h="14558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+/-9.5 MHz offset (+/-f1)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+/-10 MHz offset (+/-f2)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+/-10.5MHz offset (+/-f</a:t>
                      </a:r>
                      <a:r>
                        <a:rPr lang="en-US" altLang="zh-CN" sz="1400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+/-</a:t>
                      </a:r>
                      <a:r>
                        <a:rPr lang="en-US" altLang="zh-CN" sz="1400" dirty="0">
                          <a:solidFill>
                            <a:schemeClr val="tx1"/>
                          </a:solidFill>
                        </a:rPr>
                        <a:t>15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MHz offset (+/-f4)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+/-20MHz offset (+/-f5)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+/-2</a:t>
                      </a:r>
                      <a:r>
                        <a:rPr lang="en-US" altLang="zh-CN" sz="1400" dirty="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MHz offset (+/-f6)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594797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Option 1: Proposal in 0514r1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-26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-32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-40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-50+xdB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-50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8610142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+/-9.5 MHz offset (+/-f1)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+/-10 MHz offset (+/-f2)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+/-11MHz offset (+/-f</a:t>
                      </a:r>
                      <a:r>
                        <a:rPr lang="en-US" altLang="zh-CN" sz="1400" dirty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+/-</a:t>
                      </a:r>
                      <a:r>
                        <a:rPr lang="en-US" altLang="zh-CN" sz="1400" dirty="0">
                          <a:solidFill>
                            <a:srgbClr val="FF0000"/>
                          </a:solidFill>
                        </a:rPr>
                        <a:t>20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MHz offset (+/-f4)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+/-30MHz offset (+/-f5)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349181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Option 2: New proposal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-26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-32-ydB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-50+xdB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-50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9287919"/>
                  </a:ext>
                </a:extLst>
              </a:tr>
            </a:tbl>
          </a:graphicData>
        </a:graphic>
      </p:graphicFrame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AE673EF3-5AA8-4290-87AD-CC3DE0DF75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4495800"/>
            <a:ext cx="8534400" cy="142234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2: New spectrum mask definition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Tighten the mask @11MHz of </a:t>
            </a:r>
            <a:r>
              <a:rPr lang="en-US" dirty="0" err="1"/>
              <a:t>ydB</a:t>
            </a:r>
            <a:r>
              <a:rPr lang="en-US" dirty="0"/>
              <a:t> to maintain ~-32dBc @10.5MHz.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Define the mask @20MHz of </a:t>
            </a:r>
            <a:r>
              <a:rPr lang="en-US" dirty="0" err="1"/>
              <a:t>xdB</a:t>
            </a:r>
            <a:r>
              <a:rPr lang="en-US" dirty="0"/>
              <a:t> as proposal in 0514r1.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Extend</a:t>
            </a:r>
            <a:r>
              <a:rPr lang="en-US" dirty="0"/>
              <a:t> -50dBc to 30MHz as existing 20MHz class C mask.</a:t>
            </a:r>
          </a:p>
        </p:txBody>
      </p:sp>
    </p:spTree>
    <p:extLst>
      <p:ext uri="{BB962C8B-B14F-4D97-AF65-F5344CB8AC3E}">
        <p14:creationId xmlns:p14="http://schemas.microsoft.com/office/powerpoint/2010/main" val="393638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899" y="533400"/>
            <a:ext cx="7770813" cy="1065213"/>
          </a:xfrm>
        </p:spPr>
        <p:txBody>
          <a:bodyPr/>
          <a:lstStyle/>
          <a:p>
            <a:r>
              <a:rPr lang="en-US" dirty="0"/>
              <a:t>New 20MHz </a:t>
            </a:r>
            <a:r>
              <a:rPr lang="en-US" altLang="zh-CN" dirty="0"/>
              <a:t>Class C Mask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2D0BDCB-8F43-4AAD-8129-E28B81D742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5689794"/>
            <a:ext cx="8915400" cy="1092006"/>
          </a:xfrm>
        </p:spPr>
        <p:txBody>
          <a:bodyPr/>
          <a:lstStyle/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-36dBc @11MHz and -44dBc @20MHz.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Smaller adjacent 10MHz channel interference level.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F8B94D5-1B98-4324-827A-635F41250F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934" y="1314419"/>
            <a:ext cx="9702337" cy="5524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8450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8FF0A0-ACE8-4A1B-BB84-D8736B1200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52450"/>
            <a:ext cx="7770813" cy="1065213"/>
          </a:xfrm>
        </p:spPr>
        <p:txBody>
          <a:bodyPr/>
          <a:lstStyle/>
          <a:p>
            <a:r>
              <a:rPr lang="en-US" dirty="0"/>
              <a:t>10MHz ACI </a:t>
            </a:r>
            <a:r>
              <a:rPr lang="en-US" altLang="zh-CN" dirty="0"/>
              <a:t>Analysis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00888F-4B06-4011-823D-DA283630FB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5638800"/>
            <a:ext cx="7772400" cy="965914"/>
          </a:xfrm>
        </p:spPr>
        <p:txBody>
          <a:bodyPr/>
          <a:lstStyle/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dirty="0" err="1"/>
              <a:t>ydB</a:t>
            </a:r>
            <a:r>
              <a:rPr lang="en-US" sz="1600" dirty="0"/>
              <a:t> = 4 or 6, ACI power reduces.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dirty="0" err="1"/>
              <a:t>ydB</a:t>
            </a:r>
            <a:r>
              <a:rPr lang="en-US" sz="1600" dirty="0"/>
              <a:t> = 4 and </a:t>
            </a:r>
            <a:r>
              <a:rPr lang="en-US" sz="1600" dirty="0" err="1"/>
              <a:t>xdB</a:t>
            </a:r>
            <a:r>
              <a:rPr lang="en-US" sz="1600" dirty="0"/>
              <a:t> = 6, i.e. [-36dBc -44dBc] @[11MHz 20MHz] can be a good candidate with good margin. ACI power reduces by 0.5dB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8F20BB-520F-41F2-9925-549D080E186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42565C-93E1-4EEB-95F9-B7E5A2DF26FC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28CA438-D76C-49DF-8688-D8D95E908FBC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B981563-550B-4D80-B99D-CA5450DC0C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371600"/>
            <a:ext cx="9821862" cy="5530123"/>
          </a:xfrm>
          <a:prstGeom prst="rect">
            <a:avLst/>
          </a:prstGeom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74DA9B9E-AECF-4564-B94C-DD9B84FB93FD}"/>
              </a:ext>
            </a:extLst>
          </p:cNvPr>
          <p:cNvSpPr/>
          <p:nvPr/>
        </p:nvSpPr>
        <p:spPr bwMode="auto">
          <a:xfrm>
            <a:off x="5410200" y="3962400"/>
            <a:ext cx="204782" cy="228600"/>
          </a:xfrm>
          <a:prstGeom prst="ellipse">
            <a:avLst/>
          </a:prstGeom>
          <a:solidFill>
            <a:srgbClr val="FFFF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47249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541" y="533400"/>
            <a:ext cx="7770813" cy="1065213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120" name="Content Placeholder 2">
            <a:extLst>
              <a:ext uri="{FF2B5EF4-FFF2-40B4-BE49-F238E27FC236}">
                <a16:creationId xmlns:a16="http://schemas.microsoft.com/office/drawing/2014/main" id="{90B619CD-0187-4EF5-A261-6ABA27925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143000"/>
            <a:ext cx="8230394" cy="3899132"/>
          </a:xfrm>
        </p:spPr>
        <p:txBody>
          <a:bodyPr/>
          <a:lstStyle/>
          <a:p>
            <a:pPr marL="0" indent="0"/>
            <a:r>
              <a:rPr lang="en-US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Two options to define new 20MHz Class-C mask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1: same proposal as in 0514r1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Define </a:t>
            </a:r>
            <a:r>
              <a:rPr lang="en-US" dirty="0" err="1"/>
              <a:t>xdB</a:t>
            </a:r>
            <a:r>
              <a:rPr lang="en-US" dirty="0"/>
              <a:t> </a:t>
            </a:r>
            <a:r>
              <a:rPr lang="en-US" altLang="zh-CN" dirty="0"/>
              <a:t>relaxation @20MHz point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Option 2: new proposal to tighten mask @11MHz and relax @25MHz.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Define </a:t>
            </a:r>
            <a:r>
              <a:rPr lang="en-US" dirty="0" err="1"/>
              <a:t>xdB</a:t>
            </a:r>
            <a:r>
              <a:rPr lang="en-US" dirty="0"/>
              <a:t> </a:t>
            </a:r>
            <a:r>
              <a:rPr lang="en-US" altLang="zh-CN" dirty="0"/>
              <a:t>relaxation @20MHz point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dirty="0"/>
              <a:t>Define </a:t>
            </a:r>
            <a:r>
              <a:rPr lang="en-US" altLang="zh-CN" dirty="0" err="1"/>
              <a:t>ydB</a:t>
            </a:r>
            <a:r>
              <a:rPr lang="en-US" altLang="zh-CN" dirty="0"/>
              <a:t> tightening @11MHz point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dirty="0"/>
              <a:t>Relax the -50dBc mark point from 25MHz to 30MHz 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8744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F0E65-147D-4212-916B-50A28DEFD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9FD9D-DB34-4437-A9C1-E1295A5E46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[1] Rui Cao and etc., “PHY Numerology Discussions”, IEEE 802.11-19/0686.</a:t>
            </a:r>
          </a:p>
          <a:p>
            <a:pPr marL="0" indent="0"/>
            <a:r>
              <a:rPr lang="en-US" dirty="0"/>
              <a:t>[2] Rui Cao and etc., “NGV 20MHz OFDM Numerology Discussions”, IEEE 802.11-19/1072.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A9E27E-DF54-4616-8966-6C654A88A3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971D6E-B660-40CF-92D5-15B0B6A8DAE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083F8C-9D37-4BB1-8E17-6BE902E262A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02037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70405</TotalTime>
  <Words>957</Words>
  <Application>Microsoft Office PowerPoint</Application>
  <PresentationFormat>On-screen Show (4:3)</PresentationFormat>
  <Paragraphs>203</Paragraphs>
  <Slides>12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Times New Roman</vt:lpstr>
      <vt:lpstr>Office Theme</vt:lpstr>
      <vt:lpstr>Document</vt:lpstr>
      <vt:lpstr>NGV 20MHz Spectrum Mask: Leftover issues</vt:lpstr>
      <vt:lpstr>Introduction</vt:lpstr>
      <vt:lpstr>New 20MHz Class-C Masks: Recap</vt:lpstr>
      <vt:lpstr>20MHz New Class-C mask</vt:lpstr>
      <vt:lpstr>New Proposal</vt:lpstr>
      <vt:lpstr>New 20MHz Class C Mask</vt:lpstr>
      <vt:lpstr>10MHz ACI Analysis</vt:lpstr>
      <vt:lpstr>Summary</vt:lpstr>
      <vt:lpstr>Reference</vt:lpstr>
      <vt:lpstr>Straw Poll 1</vt:lpstr>
      <vt:lpstr>Straw Poll 2</vt:lpstr>
      <vt:lpstr>Straw Poll 3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ruicao@marvell.com</dc:creator>
  <cp:lastModifiedBy>Rui Cao</cp:lastModifiedBy>
  <cp:revision>1447</cp:revision>
  <cp:lastPrinted>1601-01-01T00:00:00Z</cp:lastPrinted>
  <dcterms:created xsi:type="dcterms:W3CDTF">2015-10-31T00:33:08Z</dcterms:created>
  <dcterms:modified xsi:type="dcterms:W3CDTF">2019-11-11T01:30:01Z</dcterms:modified>
</cp:coreProperties>
</file>