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419" r:id="rId4"/>
    <p:sldId id="418" r:id="rId5"/>
    <p:sldId id="420" r:id="rId6"/>
    <p:sldId id="425" r:id="rId7"/>
    <p:sldId id="421" r:id="rId8"/>
    <p:sldId id="416" r:id="rId9"/>
    <p:sldId id="396" r:id="rId10"/>
    <p:sldId id="424" r:id="rId11"/>
    <p:sldId id="427" r:id="rId12"/>
    <p:sldId id="38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CCFF"/>
    <a:srgbClr val="FFCC99"/>
    <a:srgbClr val="CCFFCC"/>
    <a:srgbClr val="A4FD03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802.11-19/1825r0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20MHz Spectrum Mask: Leftover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32592"/>
              </p:ext>
            </p:extLst>
          </p:nvPr>
        </p:nvGraphicFramePr>
        <p:xfrm>
          <a:off x="627063" y="3698875"/>
          <a:ext cx="8202612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5" name="Document" r:id="rId4" imgW="8660564" imgH="3298264" progId="Word.Document.8">
                  <p:embed/>
                </p:oleObj>
              </mc:Choice>
              <mc:Fallback>
                <p:oleObj name="Document" r:id="rId4" imgW="8660564" imgH="32982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698875"/>
                        <a:ext cx="8202612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to define the new 20MHz class C spectrum mask using?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lvl="5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Option 1:</a:t>
            </a:r>
          </a:p>
          <a:p>
            <a:r>
              <a:rPr lang="en-US" sz="2000" b="0" dirty="0"/>
              <a:t>Option 2:</a:t>
            </a:r>
          </a:p>
          <a:p>
            <a:r>
              <a:rPr lang="en-US" sz="2000" b="0" dirty="0"/>
              <a:t>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900D77-3AD8-455A-A88B-54864860E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716921"/>
              </p:ext>
            </p:extLst>
          </p:nvPr>
        </p:nvGraphicFramePr>
        <p:xfrm>
          <a:off x="571497" y="2541737"/>
          <a:ext cx="8496303" cy="2716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143258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61863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316778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239321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9668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Permitted power spectrum density, </a:t>
                      </a:r>
                      <a:r>
                        <a:rPr lang="en-US" sz="1400" dirty="0" err="1"/>
                        <a:t>dBr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+/-10.5MHz offset (+/-f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+/-2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1: Proposal in 0514r1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-50+xdB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+/-11MHz offset (+/-f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+/-30MHz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918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2: New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-32-ydB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-50+xdB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87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90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new 20MHz class C spectrum mask value at +/-f5 (20MHz) shall be defined 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altLang="zh-CN" dirty="0"/>
              <a:t>1:</a:t>
            </a:r>
            <a:r>
              <a:rPr lang="zh-CN" altLang="en-US" dirty="0"/>
              <a:t> </a:t>
            </a:r>
            <a:r>
              <a:rPr lang="en-US" altLang="zh-CN" dirty="0"/>
              <a:t>-44dB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-42dB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altLang="zh-CN" dirty="0"/>
              <a:t>3</a:t>
            </a:r>
            <a:r>
              <a:rPr lang="en-US" dirty="0"/>
              <a:t>: -40dB</a:t>
            </a:r>
          </a:p>
          <a:p>
            <a:pPr marL="0" indent="0"/>
            <a:endParaRPr lang="en-US" dirty="0"/>
          </a:p>
          <a:p>
            <a:pPr lvl="5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Option 1: </a:t>
            </a:r>
          </a:p>
          <a:p>
            <a:r>
              <a:rPr lang="en-US" sz="2000" b="0" dirty="0"/>
              <a:t>Option 2: </a:t>
            </a:r>
          </a:p>
          <a:p>
            <a:r>
              <a:rPr lang="en-US" sz="2000" b="0" dirty="0"/>
              <a:t>Option 3:</a:t>
            </a:r>
          </a:p>
          <a:p>
            <a:r>
              <a:rPr lang="en-US" sz="2000" b="0" dirty="0"/>
              <a:t>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16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677987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new 20MHz class C spectrum mask value at 11MHz shall be defined 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altLang="zh-CN" dirty="0"/>
              <a:t>1</a:t>
            </a:r>
            <a:r>
              <a:rPr lang="en-US" dirty="0"/>
              <a:t>: -34dB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-36dB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altLang="zh-CN" dirty="0"/>
              <a:t>3:</a:t>
            </a:r>
            <a:r>
              <a:rPr lang="zh-CN" altLang="en-US" dirty="0"/>
              <a:t> </a:t>
            </a:r>
            <a:r>
              <a:rPr lang="en-US" altLang="zh-CN" dirty="0"/>
              <a:t>-38dB</a:t>
            </a:r>
          </a:p>
          <a:p>
            <a:pPr marL="0" indent="0"/>
            <a:endParaRPr lang="en-US" dirty="0"/>
          </a:p>
          <a:p>
            <a:pPr lvl="5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sz="2000" b="0" dirty="0"/>
              <a:t>Option 1: </a:t>
            </a:r>
          </a:p>
          <a:p>
            <a:r>
              <a:rPr lang="en-US" sz="2000" b="0" dirty="0"/>
              <a:t>Option 2: </a:t>
            </a:r>
          </a:p>
          <a:p>
            <a:r>
              <a:rPr lang="en-US" sz="2000" b="0" dirty="0"/>
              <a:t>Option 3:</a:t>
            </a:r>
          </a:p>
          <a:p>
            <a:r>
              <a:rPr lang="en-US" sz="2000" b="0" dirty="0"/>
              <a:t>Abstain: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600200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20MHz class C spectrum mask was discussed in previous meetings [1, 2, 3].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Some points in the mask have not reached consensus in last meeting.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re-discuss the spectrum mask @15MHz, 20MHz and 25MHz.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New 20MHz Class-C Masks: Recap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23817EA-B3EE-4209-8D34-0A78219B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1" y="5638800"/>
            <a:ext cx="8991599" cy="9413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better adjacent channel operation, similar </a:t>
            </a:r>
            <a:r>
              <a:rPr lang="en-US" dirty="0" err="1"/>
              <a:t>rolloff</a:t>
            </a:r>
            <a:r>
              <a:rPr lang="en-US" dirty="0"/>
              <a:t> as 10MHz class-C mask.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Based on our measurement and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Skyworks data: </a:t>
            </a:r>
            <a:r>
              <a:rPr lang="en-US" dirty="0">
                <a:solidFill>
                  <a:schemeClr val="tx1"/>
                </a:solidFill>
              </a:rPr>
              <a:t>x &gt; 6dB.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57E58F-D9CF-4981-8901-4B07CE9FD3DA}"/>
              </a:ext>
            </a:extLst>
          </p:cNvPr>
          <p:cNvGrpSpPr/>
          <p:nvPr/>
        </p:nvGrpSpPr>
        <p:grpSpPr>
          <a:xfrm>
            <a:off x="652329" y="1346630"/>
            <a:ext cx="7653471" cy="4368370"/>
            <a:chOff x="652329" y="1524000"/>
            <a:chExt cx="7653471" cy="436837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13DEBBA-7356-4690-B521-E75473970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2329" y="1524000"/>
              <a:ext cx="7653471" cy="436837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A979A85-0B73-4C30-B2DF-C112FBAF428E}"/>
                </a:ext>
              </a:extLst>
            </p:cNvPr>
            <p:cNvSpPr txBox="1"/>
            <p:nvPr/>
          </p:nvSpPr>
          <p:spPr>
            <a:xfrm>
              <a:off x="5998920" y="3421476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xdB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564B98A-CCF2-43A0-8AE8-6FB761704E2E}"/>
                </a:ext>
              </a:extLst>
            </p:cNvPr>
            <p:cNvCxnSpPr>
              <a:cxnSpLocks/>
              <a:stCxn id="11" idx="2"/>
            </p:cNvCxnSpPr>
            <p:nvPr/>
          </p:nvCxnSpPr>
          <p:spPr bwMode="auto">
            <a:xfrm flipH="1">
              <a:off x="5852979" y="3760030"/>
              <a:ext cx="408994" cy="45703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112E1E9-1AC5-4678-A98A-C62C0C59CFDB}"/>
                </a:ext>
              </a:extLst>
            </p:cNvPr>
            <p:cNvSpPr/>
            <p:nvPr/>
          </p:nvSpPr>
          <p:spPr bwMode="auto">
            <a:xfrm>
              <a:off x="5760112" y="3956409"/>
              <a:ext cx="91440" cy="9144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73B6E79-886D-4EB8-853A-78EFDD3EF84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04772" y="4030235"/>
              <a:ext cx="0" cy="381000"/>
            </a:xfrm>
            <a:prstGeom prst="straightConnector1">
              <a:avLst/>
            </a:prstGeom>
            <a:ln w="19050">
              <a:headEnd type="triangle"/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A738F65-E688-4303-93FE-9CEC620FEE77}"/>
                </a:ext>
              </a:extLst>
            </p:cNvPr>
            <p:cNvSpPr/>
            <p:nvPr/>
          </p:nvSpPr>
          <p:spPr bwMode="auto">
            <a:xfrm>
              <a:off x="3399471" y="3945141"/>
              <a:ext cx="91440" cy="9144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376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20MHz New Class-C mask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73256"/>
            <a:ext cx="8534400" cy="14223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 53 in 11-19/0514r10: </a:t>
            </a:r>
            <a:endParaRPr lang="en-US" b="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spectrum roll-off as 10MHz class-C mask at first three points.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TBD Spectrum mask definition @15MHz, 20MHz and 25MHz.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 in 11-19/1473r1 for the last three points: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b="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Concern abou</a:t>
            </a:r>
            <a:r>
              <a:rPr lang="en-US" dirty="0"/>
              <a:t>t the zig-zag mask not matching with PA characteristic.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Some </a:t>
            </a:r>
            <a:r>
              <a:rPr lang="en-US" dirty="0"/>
              <a:t>other points may becomes the new bottleneck.</a:t>
            </a:r>
            <a:endParaRPr lang="en-US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D92FAC2-B242-45B7-AF3B-EB78E0218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05334"/>
              </p:ext>
            </p:extLst>
          </p:nvPr>
        </p:nvGraphicFramePr>
        <p:xfrm>
          <a:off x="685800" y="2038817"/>
          <a:ext cx="8001000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337666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240015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167073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26922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148124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24718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Permitted power spectrum density, </a:t>
                      </a:r>
                      <a:r>
                        <a:rPr lang="en-US" sz="1400" dirty="0" err="1"/>
                        <a:t>dBr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+/-10.5MHz offset (+/-f</a:t>
                      </a:r>
                      <a:r>
                        <a:rPr lang="en-US" altLang="zh-CN" sz="1400" b="1" dirty="0">
                          <a:solidFill>
                            <a:srgbClr val="FF9900"/>
                          </a:solidFill>
                        </a:rPr>
                        <a:t>3</a:t>
                      </a:r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</a:t>
                      </a:r>
                      <a:r>
                        <a:rPr lang="en-US" altLang="zh-CN" sz="1400" dirty="0"/>
                        <a:t>15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+/-2</a:t>
                      </a:r>
                      <a:r>
                        <a:rPr lang="en-US" altLang="zh-CN" sz="1400" dirty="0"/>
                        <a:t>5</a:t>
                      </a:r>
                      <a:r>
                        <a:rPr lang="en-US" sz="1400" dirty="0"/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Class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9900"/>
                          </a:solidFill>
                        </a:rPr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6E86780-FE78-4407-A188-CD4F25E2D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874356"/>
              </p:ext>
            </p:extLst>
          </p:nvPr>
        </p:nvGraphicFramePr>
        <p:xfrm>
          <a:off x="647700" y="4431497"/>
          <a:ext cx="8077200" cy="112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331524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04551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251824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178188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3765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15905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292903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Permitted power spectrum density, </a:t>
                      </a:r>
                      <a:r>
                        <a:rPr lang="en-US" sz="1400" dirty="0" err="1"/>
                        <a:t>dBr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+/-10.5MHz offset (+/-f</a:t>
                      </a:r>
                      <a:r>
                        <a:rPr lang="en-US" altLang="zh-CN" sz="1400" dirty="0"/>
                        <a:t>3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</a:t>
                      </a:r>
                      <a:r>
                        <a:rPr lang="en-US" altLang="zh-CN" sz="1400" dirty="0"/>
                        <a:t>15</a:t>
                      </a:r>
                      <a:r>
                        <a:rPr lang="en-US" sz="1400" dirty="0"/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+/-2</a:t>
                      </a:r>
                      <a:r>
                        <a:rPr lang="en-US" altLang="zh-CN" sz="1400" dirty="0"/>
                        <a:t>5</a:t>
                      </a:r>
                      <a:r>
                        <a:rPr lang="en-US" sz="1400" dirty="0"/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00000"/>
                          </a:solidFill>
                        </a:rPr>
                        <a:t>-50+x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6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New 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EADC591-92DC-4E33-855A-417EDC535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96500"/>
              </p:ext>
            </p:extLst>
          </p:nvPr>
        </p:nvGraphicFramePr>
        <p:xfrm>
          <a:off x="571497" y="1398737"/>
          <a:ext cx="8496303" cy="2716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05990391"/>
                    </a:ext>
                  </a:extLst>
                </a:gridCol>
                <a:gridCol w="1143258">
                  <a:extLst>
                    <a:ext uri="{9D8B030D-6E8A-4147-A177-3AD203B41FA5}">
                      <a16:colId xmlns:a16="http://schemas.microsoft.com/office/drawing/2014/main" val="741579716"/>
                    </a:ext>
                  </a:extLst>
                </a:gridCol>
                <a:gridCol w="1161863">
                  <a:extLst>
                    <a:ext uri="{9D8B030D-6E8A-4147-A177-3AD203B41FA5}">
                      <a16:colId xmlns:a16="http://schemas.microsoft.com/office/drawing/2014/main" val="383556547"/>
                    </a:ext>
                  </a:extLst>
                </a:gridCol>
                <a:gridCol w="1316778">
                  <a:extLst>
                    <a:ext uri="{9D8B030D-6E8A-4147-A177-3AD203B41FA5}">
                      <a16:colId xmlns:a16="http://schemas.microsoft.com/office/drawing/2014/main" val="3310192276"/>
                    </a:ext>
                  </a:extLst>
                </a:gridCol>
                <a:gridCol w="1239321">
                  <a:extLst>
                    <a:ext uri="{9D8B030D-6E8A-4147-A177-3AD203B41FA5}">
                      <a16:colId xmlns:a16="http://schemas.microsoft.com/office/drawing/2014/main" val="1735734103"/>
                    </a:ext>
                  </a:extLst>
                </a:gridCol>
                <a:gridCol w="1196684">
                  <a:extLst>
                    <a:ext uri="{9D8B030D-6E8A-4147-A177-3AD203B41FA5}">
                      <a16:colId xmlns:a16="http://schemas.microsoft.com/office/drawing/2014/main" val="288680069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539927653"/>
                    </a:ext>
                  </a:extLst>
                </a:gridCol>
              </a:tblGrid>
              <a:tr h="430063">
                <a:tc rowSpan="2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Permitted power spectrum density, </a:t>
                      </a:r>
                      <a:r>
                        <a:rPr lang="en-US" sz="1400" dirty="0" err="1"/>
                        <a:t>dBr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56984"/>
                  </a:ext>
                </a:extLst>
              </a:tr>
              <a:tr h="14558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+/-10.5MHz offset (+/-f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+/-20MHz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+/-2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MHz offset (+/-f6)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479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1: Proposal in 0514r1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-50+xdB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61014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+/-9.5 MHz offset (+/-f1)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+/-10 MHz offset (+/-f2)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+/-11MHz offset (+/-f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MHz offset (+/-f4)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+/-30MHz offset (+/-f5)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4918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Option 2: New proposal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-32-ydB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-50+xdB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87919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E673EF3-5AA8-4290-87AD-CC3DE0DF7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95800"/>
            <a:ext cx="8534400" cy="14223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New spectrum mask definition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Tighten the mask @11MHz of </a:t>
            </a:r>
            <a:r>
              <a:rPr lang="en-US" dirty="0" err="1"/>
              <a:t>ydB</a:t>
            </a:r>
            <a:r>
              <a:rPr lang="en-US" dirty="0"/>
              <a:t> to maintain ~-32dBc @10.5MHz.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the mask @20MHz of </a:t>
            </a:r>
            <a:r>
              <a:rPr lang="en-US" dirty="0" err="1"/>
              <a:t>xdB</a:t>
            </a:r>
            <a:r>
              <a:rPr lang="en-US" dirty="0"/>
              <a:t> as proposal in 0514r1.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Extend</a:t>
            </a:r>
            <a:r>
              <a:rPr lang="en-US" dirty="0"/>
              <a:t> -50dBc to 30MHz as existing 20MHz class C mask.</a:t>
            </a:r>
          </a:p>
        </p:txBody>
      </p:sp>
    </p:spTree>
    <p:extLst>
      <p:ext uri="{BB962C8B-B14F-4D97-AF65-F5344CB8AC3E}">
        <p14:creationId xmlns:p14="http://schemas.microsoft.com/office/powerpoint/2010/main" val="39363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533400"/>
            <a:ext cx="7770813" cy="1065213"/>
          </a:xfrm>
        </p:spPr>
        <p:txBody>
          <a:bodyPr/>
          <a:lstStyle/>
          <a:p>
            <a:r>
              <a:rPr lang="en-US" dirty="0"/>
              <a:t>New 20MHz </a:t>
            </a:r>
            <a:r>
              <a:rPr lang="en-US" altLang="zh-CN" dirty="0"/>
              <a:t>Class C Mask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D0BDCB-8F43-4AAD-8129-E28B81D74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689794"/>
            <a:ext cx="8915400" cy="1092006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-36dBc @11MHz and -44dBc @20MHz.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Smaller adjacent 10MHz channel interference level.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8B94D5-1B98-4324-827A-635F41250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34" y="1314419"/>
            <a:ext cx="9702337" cy="552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45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FF0A0-ACE8-4A1B-BB84-D8736B12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52450"/>
            <a:ext cx="7770813" cy="1065213"/>
          </a:xfrm>
        </p:spPr>
        <p:txBody>
          <a:bodyPr/>
          <a:lstStyle/>
          <a:p>
            <a:r>
              <a:rPr lang="en-US" dirty="0"/>
              <a:t>10MHz ACI </a:t>
            </a:r>
            <a:r>
              <a:rPr lang="en-US" altLang="zh-CN" dirty="0"/>
              <a:t>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0888F-4B06-4011-823D-DA283630F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638800"/>
            <a:ext cx="7772400" cy="965914"/>
          </a:xfrm>
        </p:spPr>
        <p:txBody>
          <a:bodyPr/>
          <a:lstStyle/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ydB</a:t>
            </a:r>
            <a:r>
              <a:rPr lang="en-US" sz="1600" dirty="0"/>
              <a:t> = 4 or 6, ACI power reduces.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ydB</a:t>
            </a:r>
            <a:r>
              <a:rPr lang="en-US" sz="1600" dirty="0"/>
              <a:t> = 4 and </a:t>
            </a:r>
            <a:r>
              <a:rPr lang="en-US" sz="1600" dirty="0" err="1"/>
              <a:t>xdB</a:t>
            </a:r>
            <a:r>
              <a:rPr lang="en-US" sz="1600" dirty="0"/>
              <a:t> = 6, i.e. [-36dBc -44dBc] @[11MHz 20MHz] can be a good candidate with good margin. ACI power reduces by 0.5dB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F20BB-520F-41F2-9925-549D080E1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2565C-93E1-4EEB-95F9-B7E5A2DF26F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8CA438-D76C-49DF-8688-D8D95E908FB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981563-550B-4D80-B99D-CA5450DC0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1600"/>
            <a:ext cx="9821862" cy="553012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4DA9B9E-AECF-4564-B94C-DD9B84FB93FD}"/>
              </a:ext>
            </a:extLst>
          </p:cNvPr>
          <p:cNvSpPr/>
          <p:nvPr/>
        </p:nvSpPr>
        <p:spPr bwMode="auto">
          <a:xfrm>
            <a:off x="5410200" y="3962400"/>
            <a:ext cx="204782" cy="2286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72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8230394" cy="3899132"/>
          </a:xfrm>
        </p:spPr>
        <p:txBody>
          <a:bodyPr/>
          <a:lstStyle/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Two options to define new 20MHz Class-C mask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same proposal as in 0514r1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Define </a:t>
            </a:r>
            <a:r>
              <a:rPr lang="en-US" dirty="0" err="1"/>
              <a:t>xdB</a:t>
            </a:r>
            <a:r>
              <a:rPr lang="en-US" dirty="0"/>
              <a:t> </a:t>
            </a:r>
            <a:r>
              <a:rPr lang="en-US" altLang="zh-CN" dirty="0"/>
              <a:t>relaxation @20MHz 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Option 2: new proposal to tighten mask @11MHz and relax @25MHz.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Define </a:t>
            </a:r>
            <a:r>
              <a:rPr lang="en-US" dirty="0" err="1"/>
              <a:t>xdB</a:t>
            </a:r>
            <a:r>
              <a:rPr lang="en-US" dirty="0"/>
              <a:t> </a:t>
            </a:r>
            <a:r>
              <a:rPr lang="en-US" altLang="zh-CN" dirty="0"/>
              <a:t>relaxation @20MHz point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Define </a:t>
            </a:r>
            <a:r>
              <a:rPr lang="en-US" altLang="zh-CN" dirty="0" err="1"/>
              <a:t>ydB</a:t>
            </a:r>
            <a:r>
              <a:rPr lang="en-US" altLang="zh-CN" dirty="0"/>
              <a:t> tightening @11MHz point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Relax the -50dBc mark point from 25MHz to 30MHz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7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“PHY Numerology Discussions”, IEEE 802.11-19/0686.</a:t>
            </a:r>
          </a:p>
          <a:p>
            <a:pPr marL="0" indent="0"/>
            <a:r>
              <a:rPr lang="en-US" dirty="0"/>
              <a:t>[2] Rui Cao and etc., “NGV 20MHz OFDM Numerology Discussions”, IEEE 802.11-19/1072.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70405</TotalTime>
  <Words>957</Words>
  <Application>Microsoft Office PowerPoint</Application>
  <PresentationFormat>On-screen Show (4:3)</PresentationFormat>
  <Paragraphs>203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NGV 20MHz Spectrum Mask: Leftover issues</vt:lpstr>
      <vt:lpstr>Introduction</vt:lpstr>
      <vt:lpstr>New 20MHz Class-C Masks: Recap</vt:lpstr>
      <vt:lpstr>20MHz New Class-C mask</vt:lpstr>
      <vt:lpstr>New Proposal</vt:lpstr>
      <vt:lpstr>New 20MHz Class C Mask</vt:lpstr>
      <vt:lpstr>10MHz ACI Analysis</vt:lpstr>
      <vt:lpstr>Summary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1447</cp:revision>
  <cp:lastPrinted>1601-01-01T00:00:00Z</cp:lastPrinted>
  <dcterms:created xsi:type="dcterms:W3CDTF">2015-10-31T00:33:08Z</dcterms:created>
  <dcterms:modified xsi:type="dcterms:W3CDTF">2019-11-11T01:30:01Z</dcterms:modified>
</cp:coreProperties>
</file>