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989" r:id="rId3"/>
    <p:sldId id="997" r:id="rId4"/>
    <p:sldId id="991" r:id="rId5"/>
    <p:sldId id="998" r:id="rId6"/>
    <p:sldId id="999" r:id="rId7"/>
    <p:sldId id="990" r:id="rId8"/>
    <p:sldId id="994" r:id="rId9"/>
    <p:sldId id="996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99" autoAdjust="0"/>
    <p:restoredTop sz="91289" autoAdjust="0"/>
  </p:normalViewPr>
  <p:slideViewPr>
    <p:cSldViewPr>
      <p:cViewPr varScale="1">
        <p:scale>
          <a:sx n="61" d="100"/>
          <a:sy n="61" d="100"/>
        </p:scale>
        <p:origin x="1236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5848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7241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3081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315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802.11-19/1823r2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setup follow up 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581071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framework has been proposed below [1]</a:t>
            </a:r>
          </a:p>
          <a:p>
            <a:r>
              <a:rPr lang="en-US" dirty="0"/>
              <a:t>Multi-link setup also has been discussed [2]</a:t>
            </a:r>
          </a:p>
          <a:p>
            <a:r>
              <a:rPr lang="en-US" dirty="0"/>
              <a:t>We provide follow up to clarify the procedure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43657" y="3578871"/>
            <a:ext cx="5004399" cy="2325037"/>
            <a:chOff x="2644840" y="3778901"/>
            <a:chExt cx="4090746" cy="1512168"/>
          </a:xfrm>
        </p:grpSpPr>
        <p:sp>
          <p:nvSpPr>
            <p:cNvPr id="6" name="Rectangle 5"/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9" name="TextBox 20"/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</a:t>
              </a:r>
            </a:p>
          </p:txBody>
        </p:sp>
        <p:sp>
          <p:nvSpPr>
            <p:cNvPr id="20" name="TextBox 21"/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E77E69D-08D7-4E0D-9195-4289022F6384}"/>
              </a:ext>
            </a:extLst>
          </p:cNvPr>
          <p:cNvGrpSpPr/>
          <p:nvPr/>
        </p:nvGrpSpPr>
        <p:grpSpPr>
          <a:xfrm>
            <a:off x="5580112" y="3762503"/>
            <a:ext cx="2876501" cy="2618824"/>
            <a:chOff x="5580112" y="3321813"/>
            <a:chExt cx="3796778" cy="3059515"/>
          </a:xfrm>
        </p:grpSpPr>
        <p:sp>
          <p:nvSpPr>
            <p:cNvPr id="17" name="Rectangle 16"/>
            <p:cNvSpPr/>
            <p:nvPr/>
          </p:nvSpPr>
          <p:spPr bwMode="auto">
            <a:xfrm>
              <a:off x="7074993" y="3321813"/>
              <a:ext cx="1028426" cy="4024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74993" y="5899349"/>
              <a:ext cx="877014" cy="48197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Non-AP STA1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V="1">
              <a:off x="7293123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7725171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5580112" y="4418308"/>
              <a:ext cx="1568995" cy="617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</a:t>
              </a:r>
              <a:r>
                <a:rPr lang="en-US" sz="1000" dirty="0"/>
                <a:t>t frame for multi-link setup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810246" y="4409632"/>
              <a:ext cx="1566644" cy="62569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Response frame for multi-link setup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027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ADC10-F87C-4EB8-8912-FD756EB0A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Multi-link setup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D177B-1185-45C6-B995-3FF114DDC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Any STA of an non-AP MLD may initiate the multi-link setup in a link with the request frame including the capability and parameters of all the requested links</a:t>
            </a:r>
          </a:p>
          <a:p>
            <a:r>
              <a:rPr lang="en-US" sz="1600" dirty="0"/>
              <a:t>The AP that receives the request frame respond with the response frame including the capability and parameters of all the links that are setup</a:t>
            </a:r>
          </a:p>
          <a:p>
            <a:pPr lvl="1"/>
            <a:r>
              <a:rPr lang="en-US" sz="1200" dirty="0"/>
              <a:t>AP MLD uses  implementation specific criteria to decide which requested links are accepted for multi-link setup or reject the whole multi-link setup</a:t>
            </a:r>
          </a:p>
          <a:p>
            <a:r>
              <a:rPr lang="en-US" sz="1600" dirty="0"/>
              <a:t>After the multi-link setup, AP MLD serves as the interface to the DS for the non-AP MLD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BA56FD-FC7E-4C15-852B-A8049277A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17AAC8-5D92-4D86-A82A-D3AA72790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2CD9C2F8-0595-438B-B605-E95FC602492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84313" y="4221164"/>
            <a:ext cx="6173788" cy="2166938"/>
            <a:chOff x="935" y="2659"/>
            <a:chExt cx="3889" cy="1365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DF1DDB9B-4C08-4D12-9DCA-E2C0D58548D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935" y="2659"/>
              <a:ext cx="3888" cy="1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AD749B4D-FEB7-42D2-BB84-E906F834D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9" y="2940"/>
              <a:ext cx="490" cy="10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098C5190-43AF-4E2D-AD5A-08C13278E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9" y="2940"/>
              <a:ext cx="490" cy="10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230ED9D2-0C8D-4235-9B31-C7E6120D47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4" y="2940"/>
              <a:ext cx="490" cy="7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E9EAAF58-434C-40D8-8374-EFFD1738F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4" y="2940"/>
              <a:ext cx="490" cy="745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874F0BF1-ECEC-4CFF-B7C3-06ABEEDB2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3" y="2988"/>
              <a:ext cx="278" cy="2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3B59FAF5-D2E2-4999-8D07-3E79D256C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3" y="2988"/>
              <a:ext cx="278" cy="236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2394A2BD-8D21-477F-8B48-BAE15ED0C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3" y="3065"/>
              <a:ext cx="10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FD1853E1-566C-482E-AF4B-5ED3A2B6C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2" y="3065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25DF3021-2CD7-49AF-B6AD-E9C086FBF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" y="3366"/>
              <a:ext cx="277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607B4567-CF57-424D-BE54-ED713D9CD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" y="3366"/>
              <a:ext cx="277" cy="23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BE669C91-8716-46E4-B7EA-1F5BE1161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5" y="3445"/>
              <a:ext cx="10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DC34341C-61DD-44E6-98B8-81CAB41DD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445"/>
              <a:ext cx="6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C19383C9-8058-4DA6-BEE8-0D3F7EE59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" y="2818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CAD71EA9-7119-475E-8E88-2A5D90908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7" y="2818"/>
              <a:ext cx="141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B02E112B-2B80-4E10-96CB-461FAE3619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2818"/>
              <a:ext cx="5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FBD01A8C-367B-4A8D-A2C8-71DA1C402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" y="2818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84EB27FF-45A5-4767-B9CF-021C872B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" y="2988"/>
              <a:ext cx="278" cy="2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DD9245D2-DE35-4E9B-8254-356FF576F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" y="2988"/>
              <a:ext cx="278" cy="236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74241A84-8979-4575-90FC-41A713B25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8" y="3027"/>
              <a:ext cx="141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F3524AFE-7D28-4CAC-BBA3-C5E667F7C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5" y="3027"/>
              <a:ext cx="5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6D66D9E3-FB02-4CF2-B78F-455B3CEB8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3027"/>
              <a:ext cx="11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C712A260-4653-41F9-8559-2336FADE6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9" y="3104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4E83BF9C-3EF4-4FC0-B3C0-F98079B0A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7" y="3366"/>
              <a:ext cx="278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3EEDDF95-9488-4C84-A078-85548A9D3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7" y="3366"/>
              <a:ext cx="278" cy="23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C1524972-3C66-4DC8-AAFF-A892623E0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0" y="3407"/>
              <a:ext cx="141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B960375A-2234-41A7-BF57-25A431AEF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7" y="3407"/>
              <a:ext cx="5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4DA1C94B-6D7F-49AA-B7E0-4F6762C22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6" y="3407"/>
              <a:ext cx="11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60D643AC-67CD-49EE-8578-C24B6EDBF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1" y="3481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46132E68-0462-463E-8655-899AF0480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3413"/>
              <a:ext cx="991" cy="1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80281DD4-7122-4E3F-9F73-E72B62DAB8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94" y="3411"/>
              <a:ext cx="995" cy="146"/>
            </a:xfrm>
            <a:custGeom>
              <a:avLst/>
              <a:gdLst>
                <a:gd name="T0" fmla="*/ 12 w 6072"/>
                <a:gd name="T1" fmla="*/ 24 h 888"/>
                <a:gd name="T2" fmla="*/ 0 w 6072"/>
                <a:gd name="T3" fmla="*/ 324 h 888"/>
                <a:gd name="T4" fmla="*/ 0 w 6072"/>
                <a:gd name="T5" fmla="*/ 780 h 888"/>
                <a:gd name="T6" fmla="*/ 216 w 6072"/>
                <a:gd name="T7" fmla="*/ 876 h 888"/>
                <a:gd name="T8" fmla="*/ 492 w 6072"/>
                <a:gd name="T9" fmla="*/ 864 h 888"/>
                <a:gd name="T10" fmla="*/ 612 w 6072"/>
                <a:gd name="T11" fmla="*/ 864 h 888"/>
                <a:gd name="T12" fmla="*/ 612 w 6072"/>
                <a:gd name="T13" fmla="*/ 864 h 888"/>
                <a:gd name="T14" fmla="*/ 888 w 6072"/>
                <a:gd name="T15" fmla="*/ 876 h 888"/>
                <a:gd name="T16" fmla="*/ 1188 w 6072"/>
                <a:gd name="T17" fmla="*/ 888 h 888"/>
                <a:gd name="T18" fmla="*/ 1644 w 6072"/>
                <a:gd name="T19" fmla="*/ 888 h 888"/>
                <a:gd name="T20" fmla="*/ 1944 w 6072"/>
                <a:gd name="T21" fmla="*/ 876 h 888"/>
                <a:gd name="T22" fmla="*/ 2220 w 6072"/>
                <a:gd name="T23" fmla="*/ 864 h 888"/>
                <a:gd name="T24" fmla="*/ 2340 w 6072"/>
                <a:gd name="T25" fmla="*/ 864 h 888"/>
                <a:gd name="T26" fmla="*/ 2340 w 6072"/>
                <a:gd name="T27" fmla="*/ 864 h 888"/>
                <a:gd name="T28" fmla="*/ 2616 w 6072"/>
                <a:gd name="T29" fmla="*/ 876 h 888"/>
                <a:gd name="T30" fmla="*/ 2916 w 6072"/>
                <a:gd name="T31" fmla="*/ 888 h 888"/>
                <a:gd name="T32" fmla="*/ 3372 w 6072"/>
                <a:gd name="T33" fmla="*/ 888 h 888"/>
                <a:gd name="T34" fmla="*/ 3672 w 6072"/>
                <a:gd name="T35" fmla="*/ 876 h 888"/>
                <a:gd name="T36" fmla="*/ 3948 w 6072"/>
                <a:gd name="T37" fmla="*/ 864 h 888"/>
                <a:gd name="T38" fmla="*/ 4068 w 6072"/>
                <a:gd name="T39" fmla="*/ 864 h 888"/>
                <a:gd name="T40" fmla="*/ 4068 w 6072"/>
                <a:gd name="T41" fmla="*/ 864 h 888"/>
                <a:gd name="T42" fmla="*/ 4344 w 6072"/>
                <a:gd name="T43" fmla="*/ 876 h 888"/>
                <a:gd name="T44" fmla="*/ 4644 w 6072"/>
                <a:gd name="T45" fmla="*/ 888 h 888"/>
                <a:gd name="T46" fmla="*/ 5100 w 6072"/>
                <a:gd name="T47" fmla="*/ 888 h 888"/>
                <a:gd name="T48" fmla="*/ 5400 w 6072"/>
                <a:gd name="T49" fmla="*/ 876 h 888"/>
                <a:gd name="T50" fmla="*/ 5676 w 6072"/>
                <a:gd name="T51" fmla="*/ 864 h 888"/>
                <a:gd name="T52" fmla="*/ 5796 w 6072"/>
                <a:gd name="T53" fmla="*/ 864 h 888"/>
                <a:gd name="T54" fmla="*/ 5796 w 6072"/>
                <a:gd name="T55" fmla="*/ 864 h 888"/>
                <a:gd name="T56" fmla="*/ 6060 w 6072"/>
                <a:gd name="T57" fmla="*/ 864 h 888"/>
                <a:gd name="T58" fmla="*/ 6072 w 6072"/>
                <a:gd name="T59" fmla="*/ 564 h 888"/>
                <a:gd name="T60" fmla="*/ 6072 w 6072"/>
                <a:gd name="T61" fmla="*/ 108 h 888"/>
                <a:gd name="T62" fmla="*/ 5856 w 6072"/>
                <a:gd name="T63" fmla="*/ 12 h 888"/>
                <a:gd name="T64" fmla="*/ 5580 w 6072"/>
                <a:gd name="T65" fmla="*/ 24 h 888"/>
                <a:gd name="T66" fmla="*/ 5460 w 6072"/>
                <a:gd name="T67" fmla="*/ 24 h 888"/>
                <a:gd name="T68" fmla="*/ 5460 w 6072"/>
                <a:gd name="T69" fmla="*/ 24 h 888"/>
                <a:gd name="T70" fmla="*/ 5184 w 6072"/>
                <a:gd name="T71" fmla="*/ 12 h 888"/>
                <a:gd name="T72" fmla="*/ 4884 w 6072"/>
                <a:gd name="T73" fmla="*/ 0 h 888"/>
                <a:gd name="T74" fmla="*/ 4428 w 6072"/>
                <a:gd name="T75" fmla="*/ 0 h 888"/>
                <a:gd name="T76" fmla="*/ 4128 w 6072"/>
                <a:gd name="T77" fmla="*/ 12 h 888"/>
                <a:gd name="T78" fmla="*/ 3852 w 6072"/>
                <a:gd name="T79" fmla="*/ 24 h 888"/>
                <a:gd name="T80" fmla="*/ 3732 w 6072"/>
                <a:gd name="T81" fmla="*/ 24 h 888"/>
                <a:gd name="T82" fmla="*/ 3732 w 6072"/>
                <a:gd name="T83" fmla="*/ 24 h 888"/>
                <a:gd name="T84" fmla="*/ 3456 w 6072"/>
                <a:gd name="T85" fmla="*/ 12 h 888"/>
                <a:gd name="T86" fmla="*/ 3156 w 6072"/>
                <a:gd name="T87" fmla="*/ 0 h 888"/>
                <a:gd name="T88" fmla="*/ 2700 w 6072"/>
                <a:gd name="T89" fmla="*/ 0 h 888"/>
                <a:gd name="T90" fmla="*/ 2400 w 6072"/>
                <a:gd name="T91" fmla="*/ 12 h 888"/>
                <a:gd name="T92" fmla="*/ 2124 w 6072"/>
                <a:gd name="T93" fmla="*/ 24 h 888"/>
                <a:gd name="T94" fmla="*/ 2004 w 6072"/>
                <a:gd name="T95" fmla="*/ 24 h 888"/>
                <a:gd name="T96" fmla="*/ 2004 w 6072"/>
                <a:gd name="T97" fmla="*/ 24 h 888"/>
                <a:gd name="T98" fmla="*/ 1728 w 6072"/>
                <a:gd name="T99" fmla="*/ 12 h 888"/>
                <a:gd name="T100" fmla="*/ 1428 w 6072"/>
                <a:gd name="T101" fmla="*/ 0 h 888"/>
                <a:gd name="T102" fmla="*/ 972 w 6072"/>
                <a:gd name="T103" fmla="*/ 0 h 888"/>
                <a:gd name="T104" fmla="*/ 672 w 6072"/>
                <a:gd name="T105" fmla="*/ 12 h 888"/>
                <a:gd name="T106" fmla="*/ 396 w 6072"/>
                <a:gd name="T107" fmla="*/ 24 h 888"/>
                <a:gd name="T108" fmla="*/ 276 w 6072"/>
                <a:gd name="T109" fmla="*/ 24 h 888"/>
                <a:gd name="T110" fmla="*/ 276 w 6072"/>
                <a:gd name="T111" fmla="*/ 24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72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508" y="864"/>
                  </a:moveTo>
                  <a:lnTo>
                    <a:pt x="5676" y="864"/>
                  </a:lnTo>
                  <a:cubicBezTo>
                    <a:pt x="5683" y="864"/>
                    <a:pt x="5688" y="869"/>
                    <a:pt x="5688" y="876"/>
                  </a:cubicBezTo>
                  <a:cubicBezTo>
                    <a:pt x="5688" y="883"/>
                    <a:pt x="5683" y="888"/>
                    <a:pt x="5676" y="888"/>
                  </a:cubicBezTo>
                  <a:lnTo>
                    <a:pt x="5508" y="888"/>
                  </a:lnTo>
                  <a:cubicBezTo>
                    <a:pt x="5502" y="888"/>
                    <a:pt x="5496" y="883"/>
                    <a:pt x="5496" y="876"/>
                  </a:cubicBezTo>
                  <a:cubicBezTo>
                    <a:pt x="5496" y="869"/>
                    <a:pt x="5502" y="864"/>
                    <a:pt x="5508" y="864"/>
                  </a:cubicBezTo>
                  <a:close/>
                  <a:moveTo>
                    <a:pt x="5796" y="864"/>
                  </a:moveTo>
                  <a:lnTo>
                    <a:pt x="5964" y="864"/>
                  </a:lnTo>
                  <a:cubicBezTo>
                    <a:pt x="5971" y="864"/>
                    <a:pt x="5976" y="869"/>
                    <a:pt x="5976" y="876"/>
                  </a:cubicBezTo>
                  <a:cubicBezTo>
                    <a:pt x="5976" y="883"/>
                    <a:pt x="5971" y="888"/>
                    <a:pt x="5964" y="888"/>
                  </a:cubicBezTo>
                  <a:lnTo>
                    <a:pt x="5796" y="888"/>
                  </a:lnTo>
                  <a:cubicBezTo>
                    <a:pt x="5790" y="888"/>
                    <a:pt x="5784" y="883"/>
                    <a:pt x="5784" y="876"/>
                  </a:cubicBezTo>
                  <a:cubicBezTo>
                    <a:pt x="5784" y="869"/>
                    <a:pt x="5790" y="864"/>
                    <a:pt x="5796" y="864"/>
                  </a:cubicBezTo>
                  <a:close/>
                  <a:moveTo>
                    <a:pt x="6048" y="852"/>
                  </a:moveTo>
                  <a:lnTo>
                    <a:pt x="6048" y="684"/>
                  </a:lnTo>
                  <a:cubicBezTo>
                    <a:pt x="6048" y="677"/>
                    <a:pt x="6054" y="672"/>
                    <a:pt x="6060" y="672"/>
                  </a:cubicBezTo>
                  <a:cubicBezTo>
                    <a:pt x="6067" y="672"/>
                    <a:pt x="6072" y="677"/>
                    <a:pt x="6072" y="684"/>
                  </a:cubicBezTo>
                  <a:lnTo>
                    <a:pt x="6072" y="852"/>
                  </a:lnTo>
                  <a:cubicBezTo>
                    <a:pt x="6072" y="859"/>
                    <a:pt x="6067" y="864"/>
                    <a:pt x="6060" y="864"/>
                  </a:cubicBezTo>
                  <a:cubicBezTo>
                    <a:pt x="6054" y="864"/>
                    <a:pt x="6048" y="859"/>
                    <a:pt x="6048" y="852"/>
                  </a:cubicBezTo>
                  <a:close/>
                  <a:moveTo>
                    <a:pt x="6048" y="564"/>
                  </a:moveTo>
                  <a:lnTo>
                    <a:pt x="6048" y="396"/>
                  </a:lnTo>
                  <a:cubicBezTo>
                    <a:pt x="6048" y="389"/>
                    <a:pt x="6054" y="384"/>
                    <a:pt x="6060" y="384"/>
                  </a:cubicBezTo>
                  <a:cubicBezTo>
                    <a:pt x="6067" y="384"/>
                    <a:pt x="6072" y="389"/>
                    <a:pt x="6072" y="396"/>
                  </a:cubicBezTo>
                  <a:lnTo>
                    <a:pt x="6072" y="564"/>
                  </a:lnTo>
                  <a:cubicBezTo>
                    <a:pt x="6072" y="571"/>
                    <a:pt x="6067" y="576"/>
                    <a:pt x="6060" y="576"/>
                  </a:cubicBezTo>
                  <a:cubicBezTo>
                    <a:pt x="6054" y="576"/>
                    <a:pt x="6048" y="571"/>
                    <a:pt x="6048" y="564"/>
                  </a:cubicBezTo>
                  <a:close/>
                  <a:moveTo>
                    <a:pt x="6048" y="276"/>
                  </a:moveTo>
                  <a:lnTo>
                    <a:pt x="6048" y="108"/>
                  </a:lnTo>
                  <a:cubicBezTo>
                    <a:pt x="6048" y="101"/>
                    <a:pt x="6054" y="96"/>
                    <a:pt x="6060" y="96"/>
                  </a:cubicBezTo>
                  <a:cubicBezTo>
                    <a:pt x="6067" y="96"/>
                    <a:pt x="6072" y="101"/>
                    <a:pt x="6072" y="108"/>
                  </a:cubicBezTo>
                  <a:lnTo>
                    <a:pt x="6072" y="276"/>
                  </a:lnTo>
                  <a:cubicBezTo>
                    <a:pt x="6072" y="283"/>
                    <a:pt x="6067" y="288"/>
                    <a:pt x="6060" y="288"/>
                  </a:cubicBezTo>
                  <a:cubicBezTo>
                    <a:pt x="6054" y="288"/>
                    <a:pt x="6048" y="283"/>
                    <a:pt x="6048" y="276"/>
                  </a:cubicBezTo>
                  <a:close/>
                  <a:moveTo>
                    <a:pt x="6036" y="24"/>
                  </a:moveTo>
                  <a:lnTo>
                    <a:pt x="5868" y="24"/>
                  </a:lnTo>
                  <a:cubicBezTo>
                    <a:pt x="5862" y="24"/>
                    <a:pt x="5856" y="19"/>
                    <a:pt x="5856" y="12"/>
                  </a:cubicBezTo>
                  <a:cubicBezTo>
                    <a:pt x="5856" y="5"/>
                    <a:pt x="5862" y="0"/>
                    <a:pt x="5868" y="0"/>
                  </a:cubicBezTo>
                  <a:lnTo>
                    <a:pt x="6036" y="0"/>
                  </a:lnTo>
                  <a:cubicBezTo>
                    <a:pt x="6043" y="0"/>
                    <a:pt x="6048" y="5"/>
                    <a:pt x="6048" y="12"/>
                  </a:cubicBezTo>
                  <a:cubicBezTo>
                    <a:pt x="6048" y="19"/>
                    <a:pt x="6043" y="24"/>
                    <a:pt x="6036" y="24"/>
                  </a:cubicBezTo>
                  <a:close/>
                  <a:moveTo>
                    <a:pt x="5748" y="24"/>
                  </a:moveTo>
                  <a:lnTo>
                    <a:pt x="5580" y="24"/>
                  </a:lnTo>
                  <a:cubicBezTo>
                    <a:pt x="5574" y="24"/>
                    <a:pt x="5568" y="19"/>
                    <a:pt x="5568" y="12"/>
                  </a:cubicBezTo>
                  <a:cubicBezTo>
                    <a:pt x="5568" y="5"/>
                    <a:pt x="5574" y="0"/>
                    <a:pt x="5580" y="0"/>
                  </a:cubicBezTo>
                  <a:lnTo>
                    <a:pt x="5748" y="0"/>
                  </a:lnTo>
                  <a:cubicBezTo>
                    <a:pt x="5755" y="0"/>
                    <a:pt x="5760" y="5"/>
                    <a:pt x="5760" y="12"/>
                  </a:cubicBezTo>
                  <a:cubicBezTo>
                    <a:pt x="5760" y="19"/>
                    <a:pt x="5755" y="24"/>
                    <a:pt x="5748" y="24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CD1DBD54-19AC-48BF-90A7-DB4223356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8" y="3445"/>
              <a:ext cx="15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5080E946-A886-491B-9F85-B573CB736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5" y="3445"/>
              <a:ext cx="6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5E9303A0-5D68-49A6-A4F9-DD31BB80E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1" y="3709"/>
              <a:ext cx="278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FFD2369E-A655-453F-9037-0C9B5A7DD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1" y="3709"/>
              <a:ext cx="278" cy="23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1515394F-7E3E-45B0-B1FA-46FF73F79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1" y="3786"/>
              <a:ext cx="10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5A8A501-0B14-46B2-83E9-7D9495330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0" y="3786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1BFCEB05-C8C7-440A-B324-5DC18DD6E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3039"/>
              <a:ext cx="991" cy="1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2">
              <a:extLst>
                <a:ext uri="{FF2B5EF4-FFF2-40B4-BE49-F238E27FC236}">
                  <a16:creationId xmlns:a16="http://schemas.microsoft.com/office/drawing/2014/main" id="{3840C15D-0234-4E1D-85ED-EF46F18D87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00" y="3037"/>
              <a:ext cx="995" cy="146"/>
            </a:xfrm>
            <a:custGeom>
              <a:avLst/>
              <a:gdLst>
                <a:gd name="T0" fmla="*/ 12 w 6072"/>
                <a:gd name="T1" fmla="*/ 24 h 888"/>
                <a:gd name="T2" fmla="*/ 0 w 6072"/>
                <a:gd name="T3" fmla="*/ 324 h 888"/>
                <a:gd name="T4" fmla="*/ 0 w 6072"/>
                <a:gd name="T5" fmla="*/ 780 h 888"/>
                <a:gd name="T6" fmla="*/ 216 w 6072"/>
                <a:gd name="T7" fmla="*/ 876 h 888"/>
                <a:gd name="T8" fmla="*/ 492 w 6072"/>
                <a:gd name="T9" fmla="*/ 864 h 888"/>
                <a:gd name="T10" fmla="*/ 612 w 6072"/>
                <a:gd name="T11" fmla="*/ 864 h 888"/>
                <a:gd name="T12" fmla="*/ 612 w 6072"/>
                <a:gd name="T13" fmla="*/ 864 h 888"/>
                <a:gd name="T14" fmla="*/ 888 w 6072"/>
                <a:gd name="T15" fmla="*/ 876 h 888"/>
                <a:gd name="T16" fmla="*/ 1188 w 6072"/>
                <a:gd name="T17" fmla="*/ 888 h 888"/>
                <a:gd name="T18" fmla="*/ 1644 w 6072"/>
                <a:gd name="T19" fmla="*/ 888 h 888"/>
                <a:gd name="T20" fmla="*/ 1944 w 6072"/>
                <a:gd name="T21" fmla="*/ 876 h 888"/>
                <a:gd name="T22" fmla="*/ 2220 w 6072"/>
                <a:gd name="T23" fmla="*/ 864 h 888"/>
                <a:gd name="T24" fmla="*/ 2340 w 6072"/>
                <a:gd name="T25" fmla="*/ 864 h 888"/>
                <a:gd name="T26" fmla="*/ 2340 w 6072"/>
                <a:gd name="T27" fmla="*/ 864 h 888"/>
                <a:gd name="T28" fmla="*/ 2616 w 6072"/>
                <a:gd name="T29" fmla="*/ 876 h 888"/>
                <a:gd name="T30" fmla="*/ 2916 w 6072"/>
                <a:gd name="T31" fmla="*/ 888 h 888"/>
                <a:gd name="T32" fmla="*/ 3372 w 6072"/>
                <a:gd name="T33" fmla="*/ 888 h 888"/>
                <a:gd name="T34" fmla="*/ 3672 w 6072"/>
                <a:gd name="T35" fmla="*/ 876 h 888"/>
                <a:gd name="T36" fmla="*/ 3948 w 6072"/>
                <a:gd name="T37" fmla="*/ 864 h 888"/>
                <a:gd name="T38" fmla="*/ 4068 w 6072"/>
                <a:gd name="T39" fmla="*/ 864 h 888"/>
                <a:gd name="T40" fmla="*/ 4068 w 6072"/>
                <a:gd name="T41" fmla="*/ 864 h 888"/>
                <a:gd name="T42" fmla="*/ 4344 w 6072"/>
                <a:gd name="T43" fmla="*/ 876 h 888"/>
                <a:gd name="T44" fmla="*/ 4644 w 6072"/>
                <a:gd name="T45" fmla="*/ 888 h 888"/>
                <a:gd name="T46" fmla="*/ 5100 w 6072"/>
                <a:gd name="T47" fmla="*/ 888 h 888"/>
                <a:gd name="T48" fmla="*/ 5400 w 6072"/>
                <a:gd name="T49" fmla="*/ 876 h 888"/>
                <a:gd name="T50" fmla="*/ 5676 w 6072"/>
                <a:gd name="T51" fmla="*/ 864 h 888"/>
                <a:gd name="T52" fmla="*/ 5796 w 6072"/>
                <a:gd name="T53" fmla="*/ 864 h 888"/>
                <a:gd name="T54" fmla="*/ 5796 w 6072"/>
                <a:gd name="T55" fmla="*/ 864 h 888"/>
                <a:gd name="T56" fmla="*/ 6060 w 6072"/>
                <a:gd name="T57" fmla="*/ 864 h 888"/>
                <a:gd name="T58" fmla="*/ 6072 w 6072"/>
                <a:gd name="T59" fmla="*/ 564 h 888"/>
                <a:gd name="T60" fmla="*/ 6072 w 6072"/>
                <a:gd name="T61" fmla="*/ 108 h 888"/>
                <a:gd name="T62" fmla="*/ 5856 w 6072"/>
                <a:gd name="T63" fmla="*/ 12 h 888"/>
                <a:gd name="T64" fmla="*/ 5580 w 6072"/>
                <a:gd name="T65" fmla="*/ 24 h 888"/>
                <a:gd name="T66" fmla="*/ 5460 w 6072"/>
                <a:gd name="T67" fmla="*/ 24 h 888"/>
                <a:gd name="T68" fmla="*/ 5460 w 6072"/>
                <a:gd name="T69" fmla="*/ 24 h 888"/>
                <a:gd name="T70" fmla="*/ 5184 w 6072"/>
                <a:gd name="T71" fmla="*/ 12 h 888"/>
                <a:gd name="T72" fmla="*/ 4884 w 6072"/>
                <a:gd name="T73" fmla="*/ 0 h 888"/>
                <a:gd name="T74" fmla="*/ 4428 w 6072"/>
                <a:gd name="T75" fmla="*/ 0 h 888"/>
                <a:gd name="T76" fmla="*/ 4128 w 6072"/>
                <a:gd name="T77" fmla="*/ 12 h 888"/>
                <a:gd name="T78" fmla="*/ 3852 w 6072"/>
                <a:gd name="T79" fmla="*/ 24 h 888"/>
                <a:gd name="T80" fmla="*/ 3732 w 6072"/>
                <a:gd name="T81" fmla="*/ 24 h 888"/>
                <a:gd name="T82" fmla="*/ 3732 w 6072"/>
                <a:gd name="T83" fmla="*/ 24 h 888"/>
                <a:gd name="T84" fmla="*/ 3456 w 6072"/>
                <a:gd name="T85" fmla="*/ 12 h 888"/>
                <a:gd name="T86" fmla="*/ 3156 w 6072"/>
                <a:gd name="T87" fmla="*/ 0 h 888"/>
                <a:gd name="T88" fmla="*/ 2700 w 6072"/>
                <a:gd name="T89" fmla="*/ 0 h 888"/>
                <a:gd name="T90" fmla="*/ 2400 w 6072"/>
                <a:gd name="T91" fmla="*/ 12 h 888"/>
                <a:gd name="T92" fmla="*/ 2124 w 6072"/>
                <a:gd name="T93" fmla="*/ 24 h 888"/>
                <a:gd name="T94" fmla="*/ 2004 w 6072"/>
                <a:gd name="T95" fmla="*/ 24 h 888"/>
                <a:gd name="T96" fmla="*/ 2004 w 6072"/>
                <a:gd name="T97" fmla="*/ 24 h 888"/>
                <a:gd name="T98" fmla="*/ 1728 w 6072"/>
                <a:gd name="T99" fmla="*/ 12 h 888"/>
                <a:gd name="T100" fmla="*/ 1428 w 6072"/>
                <a:gd name="T101" fmla="*/ 0 h 888"/>
                <a:gd name="T102" fmla="*/ 972 w 6072"/>
                <a:gd name="T103" fmla="*/ 0 h 888"/>
                <a:gd name="T104" fmla="*/ 672 w 6072"/>
                <a:gd name="T105" fmla="*/ 12 h 888"/>
                <a:gd name="T106" fmla="*/ 396 w 6072"/>
                <a:gd name="T107" fmla="*/ 24 h 888"/>
                <a:gd name="T108" fmla="*/ 276 w 6072"/>
                <a:gd name="T109" fmla="*/ 24 h 888"/>
                <a:gd name="T110" fmla="*/ 276 w 6072"/>
                <a:gd name="T111" fmla="*/ 24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72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508" y="864"/>
                  </a:moveTo>
                  <a:lnTo>
                    <a:pt x="5676" y="864"/>
                  </a:lnTo>
                  <a:cubicBezTo>
                    <a:pt x="5683" y="864"/>
                    <a:pt x="5688" y="869"/>
                    <a:pt x="5688" y="876"/>
                  </a:cubicBezTo>
                  <a:cubicBezTo>
                    <a:pt x="5688" y="883"/>
                    <a:pt x="5683" y="888"/>
                    <a:pt x="5676" y="888"/>
                  </a:cubicBezTo>
                  <a:lnTo>
                    <a:pt x="5508" y="888"/>
                  </a:lnTo>
                  <a:cubicBezTo>
                    <a:pt x="5502" y="888"/>
                    <a:pt x="5496" y="883"/>
                    <a:pt x="5496" y="876"/>
                  </a:cubicBezTo>
                  <a:cubicBezTo>
                    <a:pt x="5496" y="869"/>
                    <a:pt x="5502" y="864"/>
                    <a:pt x="5508" y="864"/>
                  </a:cubicBezTo>
                  <a:close/>
                  <a:moveTo>
                    <a:pt x="5796" y="864"/>
                  </a:moveTo>
                  <a:lnTo>
                    <a:pt x="5964" y="864"/>
                  </a:lnTo>
                  <a:cubicBezTo>
                    <a:pt x="5971" y="864"/>
                    <a:pt x="5976" y="869"/>
                    <a:pt x="5976" y="876"/>
                  </a:cubicBezTo>
                  <a:cubicBezTo>
                    <a:pt x="5976" y="883"/>
                    <a:pt x="5971" y="888"/>
                    <a:pt x="5964" y="888"/>
                  </a:cubicBezTo>
                  <a:lnTo>
                    <a:pt x="5796" y="888"/>
                  </a:lnTo>
                  <a:cubicBezTo>
                    <a:pt x="5790" y="888"/>
                    <a:pt x="5784" y="883"/>
                    <a:pt x="5784" y="876"/>
                  </a:cubicBezTo>
                  <a:cubicBezTo>
                    <a:pt x="5784" y="869"/>
                    <a:pt x="5790" y="864"/>
                    <a:pt x="5796" y="864"/>
                  </a:cubicBezTo>
                  <a:close/>
                  <a:moveTo>
                    <a:pt x="6048" y="852"/>
                  </a:moveTo>
                  <a:lnTo>
                    <a:pt x="6048" y="684"/>
                  </a:lnTo>
                  <a:cubicBezTo>
                    <a:pt x="6048" y="677"/>
                    <a:pt x="6054" y="672"/>
                    <a:pt x="6060" y="672"/>
                  </a:cubicBezTo>
                  <a:cubicBezTo>
                    <a:pt x="6067" y="672"/>
                    <a:pt x="6072" y="677"/>
                    <a:pt x="6072" y="684"/>
                  </a:cubicBezTo>
                  <a:lnTo>
                    <a:pt x="6072" y="852"/>
                  </a:lnTo>
                  <a:cubicBezTo>
                    <a:pt x="6072" y="859"/>
                    <a:pt x="6067" y="864"/>
                    <a:pt x="6060" y="864"/>
                  </a:cubicBezTo>
                  <a:cubicBezTo>
                    <a:pt x="6054" y="864"/>
                    <a:pt x="6048" y="859"/>
                    <a:pt x="6048" y="852"/>
                  </a:cubicBezTo>
                  <a:close/>
                  <a:moveTo>
                    <a:pt x="6048" y="564"/>
                  </a:moveTo>
                  <a:lnTo>
                    <a:pt x="6048" y="396"/>
                  </a:lnTo>
                  <a:cubicBezTo>
                    <a:pt x="6048" y="389"/>
                    <a:pt x="6054" y="384"/>
                    <a:pt x="6060" y="384"/>
                  </a:cubicBezTo>
                  <a:cubicBezTo>
                    <a:pt x="6067" y="384"/>
                    <a:pt x="6072" y="389"/>
                    <a:pt x="6072" y="396"/>
                  </a:cubicBezTo>
                  <a:lnTo>
                    <a:pt x="6072" y="564"/>
                  </a:lnTo>
                  <a:cubicBezTo>
                    <a:pt x="6072" y="571"/>
                    <a:pt x="6067" y="576"/>
                    <a:pt x="6060" y="576"/>
                  </a:cubicBezTo>
                  <a:cubicBezTo>
                    <a:pt x="6054" y="576"/>
                    <a:pt x="6048" y="571"/>
                    <a:pt x="6048" y="564"/>
                  </a:cubicBezTo>
                  <a:close/>
                  <a:moveTo>
                    <a:pt x="6048" y="276"/>
                  </a:moveTo>
                  <a:lnTo>
                    <a:pt x="6048" y="108"/>
                  </a:lnTo>
                  <a:cubicBezTo>
                    <a:pt x="6048" y="101"/>
                    <a:pt x="6054" y="96"/>
                    <a:pt x="6060" y="96"/>
                  </a:cubicBezTo>
                  <a:cubicBezTo>
                    <a:pt x="6067" y="96"/>
                    <a:pt x="6072" y="101"/>
                    <a:pt x="6072" y="108"/>
                  </a:cubicBezTo>
                  <a:lnTo>
                    <a:pt x="6072" y="276"/>
                  </a:lnTo>
                  <a:cubicBezTo>
                    <a:pt x="6072" y="283"/>
                    <a:pt x="6067" y="288"/>
                    <a:pt x="6060" y="288"/>
                  </a:cubicBezTo>
                  <a:cubicBezTo>
                    <a:pt x="6054" y="288"/>
                    <a:pt x="6048" y="283"/>
                    <a:pt x="6048" y="276"/>
                  </a:cubicBezTo>
                  <a:close/>
                  <a:moveTo>
                    <a:pt x="6036" y="24"/>
                  </a:moveTo>
                  <a:lnTo>
                    <a:pt x="5868" y="24"/>
                  </a:lnTo>
                  <a:cubicBezTo>
                    <a:pt x="5862" y="24"/>
                    <a:pt x="5856" y="19"/>
                    <a:pt x="5856" y="12"/>
                  </a:cubicBezTo>
                  <a:cubicBezTo>
                    <a:pt x="5856" y="5"/>
                    <a:pt x="5862" y="0"/>
                    <a:pt x="5868" y="0"/>
                  </a:cubicBezTo>
                  <a:lnTo>
                    <a:pt x="6036" y="0"/>
                  </a:lnTo>
                  <a:cubicBezTo>
                    <a:pt x="6043" y="0"/>
                    <a:pt x="6048" y="5"/>
                    <a:pt x="6048" y="12"/>
                  </a:cubicBezTo>
                  <a:cubicBezTo>
                    <a:pt x="6048" y="19"/>
                    <a:pt x="6043" y="24"/>
                    <a:pt x="6036" y="24"/>
                  </a:cubicBezTo>
                  <a:close/>
                  <a:moveTo>
                    <a:pt x="5748" y="24"/>
                  </a:moveTo>
                  <a:lnTo>
                    <a:pt x="5580" y="24"/>
                  </a:lnTo>
                  <a:cubicBezTo>
                    <a:pt x="5574" y="24"/>
                    <a:pt x="5568" y="19"/>
                    <a:pt x="5568" y="12"/>
                  </a:cubicBezTo>
                  <a:cubicBezTo>
                    <a:pt x="5568" y="5"/>
                    <a:pt x="5574" y="0"/>
                    <a:pt x="5580" y="0"/>
                  </a:cubicBezTo>
                  <a:lnTo>
                    <a:pt x="5748" y="0"/>
                  </a:lnTo>
                  <a:cubicBezTo>
                    <a:pt x="5755" y="0"/>
                    <a:pt x="5760" y="5"/>
                    <a:pt x="5760" y="12"/>
                  </a:cubicBezTo>
                  <a:cubicBezTo>
                    <a:pt x="5760" y="19"/>
                    <a:pt x="5755" y="24"/>
                    <a:pt x="5748" y="24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1E6E1244-89B2-4FCE-9FAC-5531E0E38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4" y="3070"/>
              <a:ext cx="150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44DD5E1B-7977-4690-8222-551F2AAAC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1" y="3070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Line 45">
              <a:extLst>
                <a:ext uri="{FF2B5EF4-FFF2-40B4-BE49-F238E27FC236}">
                  <a16:creationId xmlns:a16="http://schemas.microsoft.com/office/drawing/2014/main" id="{C0662DD4-E39F-4985-B111-A101FC1D5E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824"/>
              <a:ext cx="0" cy="120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6">
              <a:extLst>
                <a:ext uri="{FF2B5EF4-FFF2-40B4-BE49-F238E27FC236}">
                  <a16:creationId xmlns:a16="http://schemas.microsoft.com/office/drawing/2014/main" id="{B4113128-E93C-433E-BF55-D4918940D9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9" y="2814"/>
              <a:ext cx="0" cy="1201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07718A3-C4DB-4AD2-8EB6-8B872CB90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883"/>
              <a:ext cx="1061" cy="29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35FA8C81-4C48-421D-A7F9-7274372B8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3152"/>
              <a:ext cx="21" cy="33"/>
            </a:xfrm>
            <a:custGeom>
              <a:avLst/>
              <a:gdLst>
                <a:gd name="T0" fmla="*/ 0 w 21"/>
                <a:gd name="T1" fmla="*/ 33 h 33"/>
                <a:gd name="T2" fmla="*/ 21 w 21"/>
                <a:gd name="T3" fmla="*/ 21 h 33"/>
                <a:gd name="T4" fmla="*/ 9 w 21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3">
                  <a:moveTo>
                    <a:pt x="0" y="33"/>
                  </a:moveTo>
                  <a:lnTo>
                    <a:pt x="21" y="21"/>
                  </a:lnTo>
                  <a:lnTo>
                    <a:pt x="9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852D6CC7-5A3C-4329-8374-29CFB8592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2675"/>
              <a:ext cx="14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DD87A337-52FB-45B4-912F-4A71C75F2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" y="2675"/>
              <a:ext cx="5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1">
              <a:extLst>
                <a:ext uri="{FF2B5EF4-FFF2-40B4-BE49-F238E27FC236}">
                  <a16:creationId xmlns:a16="http://schemas.microsoft.com/office/drawing/2014/main" id="{4317795C-80C8-4BCE-A840-B476DE300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3" y="2675"/>
              <a:ext cx="11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7293A10-D932-48F1-9515-9F61507A0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" y="2675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6935B432-9F74-46AC-B5CB-672FCEE86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" y="2677"/>
              <a:ext cx="11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>
              <a:extLst>
                <a:ext uri="{FF2B5EF4-FFF2-40B4-BE49-F238E27FC236}">
                  <a16:creationId xmlns:a16="http://schemas.microsoft.com/office/drawing/2014/main" id="{6829B0D2-C688-46E4-98BD-F1DD39515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677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55">
              <a:extLst>
                <a:ext uri="{FF2B5EF4-FFF2-40B4-BE49-F238E27FC236}">
                  <a16:creationId xmlns:a16="http://schemas.microsoft.com/office/drawing/2014/main" id="{EFE86D9C-F407-4F2C-A420-9983B19330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5" y="3551"/>
              <a:ext cx="1058" cy="391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041A026A-F075-4C84-8E7B-69F47FA1D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" y="3920"/>
              <a:ext cx="22" cy="32"/>
            </a:xfrm>
            <a:custGeom>
              <a:avLst/>
              <a:gdLst>
                <a:gd name="T0" fmla="*/ 10 w 22"/>
                <a:gd name="T1" fmla="*/ 0 h 32"/>
                <a:gd name="T2" fmla="*/ 0 w 22"/>
                <a:gd name="T3" fmla="*/ 22 h 32"/>
                <a:gd name="T4" fmla="*/ 22 w 22"/>
                <a:gd name="T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32">
                  <a:moveTo>
                    <a:pt x="10" y="0"/>
                  </a:moveTo>
                  <a:lnTo>
                    <a:pt x="0" y="22"/>
                  </a:lnTo>
                  <a:lnTo>
                    <a:pt x="22" y="3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57">
              <a:extLst>
                <a:ext uri="{FF2B5EF4-FFF2-40B4-BE49-F238E27FC236}">
                  <a16:creationId xmlns:a16="http://schemas.microsoft.com/office/drawing/2014/main" id="{A614E1F0-66B5-4854-912E-1D954D426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1" y="2718"/>
              <a:ext cx="548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Request frame with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>
              <a:extLst>
                <a:ext uri="{FF2B5EF4-FFF2-40B4-BE49-F238E27FC236}">
                  <a16:creationId xmlns:a16="http://schemas.microsoft.com/office/drawing/2014/main" id="{D0A14A46-FF33-4267-B358-FB6276AFA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2794"/>
              <a:ext cx="44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capabilities and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6935F345-AD30-4AE0-8AAC-56745B2F1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5" y="2868"/>
              <a:ext cx="514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parameters of 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1894018F-9936-45CF-8BC8-75BF29A65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7" y="2868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A2F46D3B-065F-410A-9779-45CAFF517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9" y="2868"/>
              <a:ext cx="6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,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ACE086F3-7953-4BF2-B81F-905DA96C4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" y="2868"/>
              <a:ext cx="139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BC859DE7-22F7-4282-896B-65DC8DD84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3" y="2944"/>
              <a:ext cx="81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4A5BEBA5-7191-4C85-9BD3-DCC8B5D0E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" y="2944"/>
              <a:ext cx="23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and link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5">
              <a:extLst>
                <a:ext uri="{FF2B5EF4-FFF2-40B4-BE49-F238E27FC236}">
                  <a16:creationId xmlns:a16="http://schemas.microsoft.com/office/drawing/2014/main" id="{54BAC55C-65C7-44B4-97D0-9E6A6D040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0" y="2944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F23C0EB9-CBD3-4A4B-8E37-EFC97877B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" y="3477"/>
              <a:ext cx="587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 frame with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7">
              <a:extLst>
                <a:ext uri="{FF2B5EF4-FFF2-40B4-BE49-F238E27FC236}">
                  <a16:creationId xmlns:a16="http://schemas.microsoft.com/office/drawing/2014/main" id="{31770046-9F90-45E5-A5E3-6DF2112F0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" y="3553"/>
              <a:ext cx="443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capabilities and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0D445ABF-520A-43C6-943C-D86D9827D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" y="3627"/>
              <a:ext cx="514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parameters of 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9">
              <a:extLst>
                <a:ext uri="{FF2B5EF4-FFF2-40B4-BE49-F238E27FC236}">
                  <a16:creationId xmlns:a16="http://schemas.microsoft.com/office/drawing/2014/main" id="{4DE1AFDE-5661-485B-B622-1731DDEF6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7" y="3627"/>
              <a:ext cx="8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0">
              <a:extLst>
                <a:ext uri="{FF2B5EF4-FFF2-40B4-BE49-F238E27FC236}">
                  <a16:creationId xmlns:a16="http://schemas.microsoft.com/office/drawing/2014/main" id="{84BCF05E-2864-4360-8975-F88280C3A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3" y="3627"/>
              <a:ext cx="14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and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1">
              <a:extLst>
                <a:ext uri="{FF2B5EF4-FFF2-40B4-BE49-F238E27FC236}">
                  <a16:creationId xmlns:a16="http://schemas.microsoft.com/office/drawing/2014/main" id="{0F83D144-B380-42A1-98CF-41762DB7B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704"/>
              <a:ext cx="138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2">
              <a:extLst>
                <a:ext uri="{FF2B5EF4-FFF2-40B4-BE49-F238E27FC236}">
                  <a16:creationId xmlns:a16="http://schemas.microsoft.com/office/drawing/2014/main" id="{FE23D808-6FB9-4169-9875-8429407A1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4" y="3704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Freeform 73">
              <a:extLst>
                <a:ext uri="{FF2B5EF4-FFF2-40B4-BE49-F238E27FC236}">
                  <a16:creationId xmlns:a16="http://schemas.microsoft.com/office/drawing/2014/main" id="{5FEEE0BB-C186-497B-942C-57066E51B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3" y="3246"/>
              <a:ext cx="312" cy="250"/>
            </a:xfrm>
            <a:custGeom>
              <a:avLst/>
              <a:gdLst>
                <a:gd name="T0" fmla="*/ 0 w 312"/>
                <a:gd name="T1" fmla="*/ 173 h 250"/>
                <a:gd name="T2" fmla="*/ 0 w 312"/>
                <a:gd name="T3" fmla="*/ 55 h 250"/>
                <a:gd name="T4" fmla="*/ 188 w 312"/>
                <a:gd name="T5" fmla="*/ 55 h 250"/>
                <a:gd name="T6" fmla="*/ 188 w 312"/>
                <a:gd name="T7" fmla="*/ 0 h 250"/>
                <a:gd name="T8" fmla="*/ 312 w 312"/>
                <a:gd name="T9" fmla="*/ 124 h 250"/>
                <a:gd name="T10" fmla="*/ 186 w 312"/>
                <a:gd name="T11" fmla="*/ 250 h 250"/>
                <a:gd name="T12" fmla="*/ 186 w 312"/>
                <a:gd name="T13" fmla="*/ 193 h 250"/>
                <a:gd name="T14" fmla="*/ 0 w 312"/>
                <a:gd name="T15" fmla="*/ 19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2" h="250">
                  <a:moveTo>
                    <a:pt x="0" y="173"/>
                  </a:moveTo>
                  <a:lnTo>
                    <a:pt x="0" y="55"/>
                  </a:lnTo>
                  <a:lnTo>
                    <a:pt x="188" y="55"/>
                  </a:lnTo>
                  <a:lnTo>
                    <a:pt x="188" y="0"/>
                  </a:lnTo>
                  <a:lnTo>
                    <a:pt x="312" y="124"/>
                  </a:lnTo>
                  <a:lnTo>
                    <a:pt x="186" y="250"/>
                  </a:lnTo>
                  <a:lnTo>
                    <a:pt x="186" y="193"/>
                  </a:lnTo>
                  <a:lnTo>
                    <a:pt x="0" y="19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859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setup and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Association is a term used in the current spec for setup between one AP and one non-AP STA</a:t>
            </a:r>
          </a:p>
          <a:p>
            <a:r>
              <a:rPr lang="en-US" sz="1800" dirty="0"/>
              <a:t>Multi-link setup extends the concept for setup between on </a:t>
            </a:r>
            <a:r>
              <a:rPr lang="en-US" sz="1800"/>
              <a:t>AP MLD </a:t>
            </a:r>
            <a:r>
              <a:rPr lang="en-US" sz="1800" dirty="0"/>
              <a:t>and one </a:t>
            </a:r>
            <a:r>
              <a:rPr lang="en-US" sz="1800"/>
              <a:t>non-AP MLD</a:t>
            </a:r>
            <a:endParaRPr lang="en-US" sz="1800" dirty="0"/>
          </a:p>
          <a:p>
            <a:pPr lvl="1"/>
            <a:r>
              <a:rPr lang="en-US" sz="1400" dirty="0"/>
              <a:t>Multi-link setup can be called multi-link association if we reuse association request/response frame. Multi-link setup needs to be called a different name from association if we use a new management frame for request/response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We continue to use multi-link setup until the container for request/response frame is decided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111938BD-9ED5-403F-859D-5B0CB6C60F5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52600" y="3860800"/>
            <a:ext cx="5122863" cy="2076450"/>
            <a:chOff x="1104" y="2432"/>
            <a:chExt cx="3227" cy="1308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2266E36F-3202-4ED0-9000-F287D85AD50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04" y="2432"/>
              <a:ext cx="3227" cy="1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0E2B1CB3-B393-4034-B8B7-002660493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" y="2714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854B5D96-BD00-4EAD-B444-CEBBC1D5B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" y="2714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6688D397-FD1D-4C78-A344-227DE0BE3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" y="2793"/>
              <a:ext cx="10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E96E9A1C-D852-482E-A5AD-B7EC17E2B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" y="2793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74CCFE06-6178-4898-BB5B-D01C2BC08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2710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42EBFA25-CEDA-49F6-9D25-E3E9426FB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2710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147E519C-25B1-46B8-A36D-F40F26B2B5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9" y="2750"/>
              <a:ext cx="161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66D5D105-1681-4337-A64A-61F138053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2750"/>
              <a:ext cx="5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5EC5B70D-A8BA-4D94-ABBC-9203E751E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750"/>
              <a:ext cx="13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0880B339-CF6C-4230-8F13-8718F33AA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2" y="2829"/>
              <a:ext cx="6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79C6E1F5-3F8A-4585-9E9B-FA8E5450C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" y="2449"/>
              <a:ext cx="429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485B4C16-BF49-4490-8C43-B596C189BF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14" y="2762"/>
              <a:ext cx="554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F322D6C9-5DAD-459F-B506-9B3C50215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4" y="2744"/>
              <a:ext cx="17" cy="35"/>
            </a:xfrm>
            <a:custGeom>
              <a:avLst/>
              <a:gdLst>
                <a:gd name="T0" fmla="*/ 17 w 17"/>
                <a:gd name="T1" fmla="*/ 0 h 35"/>
                <a:gd name="T2" fmla="*/ 0 w 17"/>
                <a:gd name="T3" fmla="*/ 18 h 35"/>
                <a:gd name="T4" fmla="*/ 17 w 17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35">
                  <a:moveTo>
                    <a:pt x="17" y="0"/>
                  </a:moveTo>
                  <a:lnTo>
                    <a:pt x="0" y="18"/>
                  </a:lnTo>
                  <a:lnTo>
                    <a:pt x="17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8">
              <a:extLst>
                <a:ext uri="{FF2B5EF4-FFF2-40B4-BE49-F238E27FC236}">
                  <a16:creationId xmlns:a16="http://schemas.microsoft.com/office/drawing/2014/main" id="{CF198EA1-DE90-4527-ACC9-722A4CCE50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6" y="2871"/>
              <a:ext cx="55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51768DB6-B83F-4ED3-951B-816C52F916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6" y="2853"/>
              <a:ext cx="18" cy="35"/>
            </a:xfrm>
            <a:custGeom>
              <a:avLst/>
              <a:gdLst>
                <a:gd name="T0" fmla="*/ 0 w 18"/>
                <a:gd name="T1" fmla="*/ 35 h 35"/>
                <a:gd name="T2" fmla="*/ 18 w 18"/>
                <a:gd name="T3" fmla="*/ 18 h 35"/>
                <a:gd name="T4" fmla="*/ 0 w 18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5">
                  <a:moveTo>
                    <a:pt x="0" y="35"/>
                  </a:moveTo>
                  <a:lnTo>
                    <a:pt x="18" y="1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185F5CD0-6EC8-4229-A671-A851EE132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2647"/>
              <a:ext cx="548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Association request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C7ED8081-A769-457F-AF3B-9C36A6803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06"/>
              <a:ext cx="599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Association 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2ED2DD7B-B3DA-46BD-8321-6522F2454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6" y="2678"/>
              <a:ext cx="500" cy="10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35B21289-20A0-4D8D-8E69-4D2E4D29B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6" y="2678"/>
              <a:ext cx="500" cy="106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8ABE49C-F10D-4254-9C95-DBE4F67ED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1" y="2684"/>
              <a:ext cx="500" cy="7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FCAD60B1-647C-472E-B630-AADE590D1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1" y="2684"/>
              <a:ext cx="500" cy="760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EA979793-A5B1-4F97-B8D6-1A2FE2B59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" y="2726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1866B007-A6E2-4994-BD4F-3BE5DB0BC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" y="2726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66F6457E-5D95-40BE-946C-6193574969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4" y="2805"/>
              <a:ext cx="10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F639ECF5-AADE-4C79-9D23-BF71E165D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4" y="2805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2077B7CC-272A-4FD2-A457-836695DF0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4" y="3112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398477F8-600C-4B6B-B96B-33D8E3385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4" y="3112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257CF367-FCA9-4ABF-99B6-16B86B037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" y="3191"/>
              <a:ext cx="11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A03F167D-2BA7-4DDE-BEFD-D5DBB1DB0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3191"/>
              <a:ext cx="7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313CEB24-1100-434A-96AF-1F0215513D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5" y="2553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AE11991F-7CA0-4B20-97E9-F43885843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5" y="2559"/>
              <a:ext cx="145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932C95BB-B3F1-4E98-9FE5-8FC34A090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" y="2559"/>
              <a:ext cx="54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2A6070D7-47D3-42BD-B9A3-96FD7DE2E6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4" y="2559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39BB6206-6051-4100-AC16-2054FFB5A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732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6A680935-1EDF-4389-BAD5-CC2A86393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732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88F89BFF-B905-451D-A20A-0C2445B77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8" y="2772"/>
              <a:ext cx="16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2A0D9360-3C0F-4CA0-95F7-3441F230F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772"/>
              <a:ext cx="5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63CF1200-4010-4C61-8E13-DA725448F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" y="2772"/>
              <a:ext cx="13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3055838E-B0E6-4EA4-A455-3567AA7F0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1" y="2851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3E77258C-AA61-4437-8DED-6ECC03463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118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D1934777-CB9A-4581-8EE3-0899EE040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118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1A413F84-451C-4331-B758-C27A43137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0" y="3160"/>
              <a:ext cx="144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7">
              <a:extLst>
                <a:ext uri="{FF2B5EF4-FFF2-40B4-BE49-F238E27FC236}">
                  <a16:creationId xmlns:a16="http://schemas.microsoft.com/office/drawing/2014/main" id="{0A945BF6-833D-4B1B-953B-DDA551A62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9" y="3160"/>
              <a:ext cx="53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8">
              <a:extLst>
                <a:ext uri="{FF2B5EF4-FFF2-40B4-BE49-F238E27FC236}">
                  <a16:creationId xmlns:a16="http://schemas.microsoft.com/office/drawing/2014/main" id="{CF71BA1C-91D5-4B6B-A2D4-0A77AC2CD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8" y="3160"/>
              <a:ext cx="12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471DAF8D-7991-4F02-A0C7-8DCDF73D5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3" y="3237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0816296F-7A44-4581-A88B-671338028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0" y="3462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51">
              <a:extLst>
                <a:ext uri="{FF2B5EF4-FFF2-40B4-BE49-F238E27FC236}">
                  <a16:creationId xmlns:a16="http://schemas.microsoft.com/office/drawing/2014/main" id="{B4A88A97-17CE-4813-94F6-541CF5B6B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0" y="3462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8532E519-9AE3-490F-9711-30E92A12B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3541"/>
              <a:ext cx="10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A8C6A170-5DCB-41DB-AC58-D891F73C0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3541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54">
              <a:extLst>
                <a:ext uri="{FF2B5EF4-FFF2-40B4-BE49-F238E27FC236}">
                  <a16:creationId xmlns:a16="http://schemas.microsoft.com/office/drawing/2014/main" id="{1764BABC-EFF6-489E-83B3-65599F625F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7" y="2805"/>
              <a:ext cx="554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6323EB47-DEA9-47E9-BB23-822F84EC5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7" y="2788"/>
              <a:ext cx="18" cy="35"/>
            </a:xfrm>
            <a:custGeom>
              <a:avLst/>
              <a:gdLst>
                <a:gd name="T0" fmla="*/ 18 w 18"/>
                <a:gd name="T1" fmla="*/ 0 h 35"/>
                <a:gd name="T2" fmla="*/ 0 w 18"/>
                <a:gd name="T3" fmla="*/ 17 h 35"/>
                <a:gd name="T4" fmla="*/ 18 w 18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5">
                  <a:moveTo>
                    <a:pt x="18" y="0"/>
                  </a:moveTo>
                  <a:lnTo>
                    <a:pt x="0" y="17"/>
                  </a:lnTo>
                  <a:lnTo>
                    <a:pt x="18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56">
              <a:extLst>
                <a:ext uri="{FF2B5EF4-FFF2-40B4-BE49-F238E27FC236}">
                  <a16:creationId xmlns:a16="http://schemas.microsoft.com/office/drawing/2014/main" id="{E7490EF7-17C6-463B-A4A2-B48586CAA7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0" y="2914"/>
              <a:ext cx="557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7">
              <a:extLst>
                <a:ext uri="{FF2B5EF4-FFF2-40B4-BE49-F238E27FC236}">
                  <a16:creationId xmlns:a16="http://schemas.microsoft.com/office/drawing/2014/main" id="{8956583C-E088-4CEC-8E80-E23AD35A0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" y="2896"/>
              <a:ext cx="17" cy="35"/>
            </a:xfrm>
            <a:custGeom>
              <a:avLst/>
              <a:gdLst>
                <a:gd name="T0" fmla="*/ 0 w 17"/>
                <a:gd name="T1" fmla="*/ 35 h 35"/>
                <a:gd name="T2" fmla="*/ 17 w 17"/>
                <a:gd name="T3" fmla="*/ 18 h 35"/>
                <a:gd name="T4" fmla="*/ 0 w 17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35">
                  <a:moveTo>
                    <a:pt x="0" y="35"/>
                  </a:moveTo>
                  <a:lnTo>
                    <a:pt x="17" y="1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58">
              <a:extLst>
                <a:ext uri="{FF2B5EF4-FFF2-40B4-BE49-F238E27FC236}">
                  <a16:creationId xmlns:a16="http://schemas.microsoft.com/office/drawing/2014/main" id="{A9DA0A4D-3A3D-4CF3-B7F7-76A6E5DB3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9" y="2653"/>
              <a:ext cx="176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FF27ACA0-BB32-4FE6-86AD-2839255F1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2653"/>
              <a:ext cx="54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69CBE523-42BC-40EE-898F-241AC6D36B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8" y="2653"/>
              <a:ext cx="305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5B2D2BFA-9D30-414B-A836-E83B9A475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4" y="2730"/>
              <a:ext cx="236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request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D0D293B0-D6AE-4F79-824E-01212DC93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8" y="2909"/>
              <a:ext cx="176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C00B6EC8-5AC4-4FA4-B896-27185C19F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7" y="2909"/>
              <a:ext cx="5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0EB91A79-EA16-41BF-9C63-DE3C49B3C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7" y="2909"/>
              <a:ext cx="30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5">
              <a:extLst>
                <a:ext uri="{FF2B5EF4-FFF2-40B4-BE49-F238E27FC236}">
                  <a16:creationId xmlns:a16="http://schemas.microsoft.com/office/drawing/2014/main" id="{1E2B4A9B-E9E8-4ADD-8A90-8CE3D8107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2986"/>
              <a:ext cx="30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D7907F6D-2E1A-41E9-A8BF-243F74394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459"/>
              <a:ext cx="22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7">
              <a:extLst>
                <a:ext uri="{FF2B5EF4-FFF2-40B4-BE49-F238E27FC236}">
                  <a16:creationId xmlns:a16="http://schemas.microsoft.com/office/drawing/2014/main" id="{0AE9178A-52C1-4285-B2BB-8F9C98D5B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4" y="2459"/>
              <a:ext cx="67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F9B397C4-684F-47E5-ABD6-289E3CC26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" y="2459"/>
              <a:ext cx="369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087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7CF9B-5665-47EC-8F53-12A14702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additional mechanism to teardown the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F1C83-A107-4B67-B8DF-EECBEA786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association between an AP and a non-AP STA, we have disassociation to teardown the setup</a:t>
            </a:r>
          </a:p>
          <a:p>
            <a:r>
              <a:rPr lang="en-US" dirty="0"/>
              <a:t>For the multi-link setup between an AP MLD and an non-AP MLD, we expect that multi-link teardown is also required for a non-AP MLD or AP MLD to teardown the setup links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E6263-0BDE-4E6D-9785-74B7D6FE4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3CEA0F-6388-4042-B080-658880373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0ACB1486-D4BD-4C0A-8131-25DC7E109C4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14363" y="4292600"/>
            <a:ext cx="8062913" cy="2159000"/>
            <a:chOff x="387" y="2704"/>
            <a:chExt cx="5079" cy="1360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09D68E22-FFB2-464A-97D2-4AC46F68D53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87" y="2704"/>
              <a:ext cx="5078" cy="1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6B8202A1-5982-40F7-8F6A-9ADDD3E84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" y="3010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5994F4ED-F8D9-4F38-8B19-2456C5190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" y="3010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79758087-1D34-4413-B5B3-22EC29B93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" y="3090"/>
              <a:ext cx="11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4B7B3B16-94A8-4C9D-94D7-D9778D606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" y="3090"/>
              <a:ext cx="7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B84BC51-51F4-4BC2-9134-102E28BE8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" y="3006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46A7DD6F-3A06-4A6F-BC3E-08B5388E9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" y="3006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5BDE2EDD-A360-4F48-B091-7C35ECEA8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" y="3048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34BA7671-0181-487E-BB5F-A425F1444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" y="3048"/>
              <a:ext cx="6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998936DC-42C6-4CE1-B666-096317FB7E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8" y="3048"/>
              <a:ext cx="13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4DFEADFD-3315-4566-813A-C0677000D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1" y="3127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3B3A96B8-F7F9-48C1-91EA-8AD8F9BC2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" y="2740"/>
              <a:ext cx="51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61CD11C8-5F9E-4E0F-8809-1C0182627E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4" y="3125"/>
              <a:ext cx="567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CB2207-0A9D-418B-BCCE-883412B4C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" y="3107"/>
              <a:ext cx="18" cy="35"/>
            </a:xfrm>
            <a:custGeom>
              <a:avLst/>
              <a:gdLst>
                <a:gd name="T0" fmla="*/ 18 w 18"/>
                <a:gd name="T1" fmla="*/ 0 h 35"/>
                <a:gd name="T2" fmla="*/ 0 w 18"/>
                <a:gd name="T3" fmla="*/ 18 h 35"/>
                <a:gd name="T4" fmla="*/ 18 w 18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5">
                  <a:moveTo>
                    <a:pt x="18" y="0"/>
                  </a:moveTo>
                  <a:lnTo>
                    <a:pt x="0" y="18"/>
                  </a:lnTo>
                  <a:lnTo>
                    <a:pt x="18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E5E19817-0DEA-4292-960E-8866F2466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" y="3006"/>
              <a:ext cx="4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Disassocaition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D2F87444-060D-46AD-A43E-A26C4B52A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" y="2973"/>
              <a:ext cx="511" cy="10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B47EBB4C-FB73-4B0A-9A6E-AAE1525BA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" y="2973"/>
              <a:ext cx="511" cy="108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BA7B3DD7-9CB5-4C30-9102-665228CAC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0" y="2979"/>
              <a:ext cx="512" cy="7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782A583A-76E8-4E22-B757-4100643D9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0" y="2979"/>
              <a:ext cx="512" cy="779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0635FE90-3915-4B1A-8B28-73F847E2B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" y="3022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240ABF13-C9DF-4D46-BBBC-4913A5F86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" y="3022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86B0E56D-EE97-450D-8138-C967FE2B3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9" y="3104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122C0788-4EC3-4189-8A22-3C5ABBC80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1" y="3104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0ADEA8F8-2F6D-4933-BA3E-9E083FAAE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3418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41CCDD3E-7BD8-4201-A756-B3401D0CE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3418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1DD305F6-8B78-48E1-8B82-C4559A1CF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1" y="3498"/>
              <a:ext cx="11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8BCC7B8D-ADC4-4481-AC65-98AA5BB7C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" y="3498"/>
              <a:ext cx="7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9834A92E-3B3C-4717-974B-54F9101DA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9" y="2844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40B57449-816E-4E3E-ABD2-A88261654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6" y="2849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6B55D0B7-A8D3-43EB-9881-DB95F9B33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2849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D5F142EE-439D-4763-9320-828AC4A44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8" y="2849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0A48EDAF-4480-4B7C-8B69-CBCFB6000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3028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02B3EB7D-5FB5-4D05-921B-1A2742D88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3028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A8BF5E14-5BCF-4BCA-8D31-ACB4DA845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0" y="3069"/>
              <a:ext cx="15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7B28E7BD-F9AC-4EF6-A1F0-213196E13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" y="3069"/>
              <a:ext cx="61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5EABEA09-C409-4EDF-A744-855074539E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2" y="3069"/>
              <a:ext cx="131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240C5588-2851-4AE5-85B1-64119955A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5" y="3150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AAC59C9C-666B-4A0E-9729-486146701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3424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065581D-1231-4627-8086-092D988FD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3424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322B4362-4620-4DA9-B31A-C3BAFF753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" y="3466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40B1CA5E-8C08-4521-90E8-CA11C6261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4" y="3466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1BEF5BCA-51D0-4194-AC22-C495F5D55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4" y="3466"/>
              <a:ext cx="13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CA378BAB-9DD9-48A6-A547-E61AE01F8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3545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7">
              <a:extLst>
                <a:ext uri="{FF2B5EF4-FFF2-40B4-BE49-F238E27FC236}">
                  <a16:creationId xmlns:a16="http://schemas.microsoft.com/office/drawing/2014/main" id="{0525AEEB-03AB-40A3-8FD7-1E0466A7C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4" y="3776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8">
              <a:extLst>
                <a:ext uri="{FF2B5EF4-FFF2-40B4-BE49-F238E27FC236}">
                  <a16:creationId xmlns:a16="http://schemas.microsoft.com/office/drawing/2014/main" id="{B29A1F47-9C6F-4867-91E6-2C156BEDA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4" y="3776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D13C847B-910C-4F77-B9A1-76940685E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" y="3858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F4FB1313-D8DB-4CC4-A2BB-C45620080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9" y="3858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Line 51">
              <a:extLst>
                <a:ext uri="{FF2B5EF4-FFF2-40B4-BE49-F238E27FC236}">
                  <a16:creationId xmlns:a16="http://schemas.microsoft.com/office/drawing/2014/main" id="{F0146226-67B9-435D-858F-15AADEC484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51" y="3103"/>
              <a:ext cx="56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2">
              <a:extLst>
                <a:ext uri="{FF2B5EF4-FFF2-40B4-BE49-F238E27FC236}">
                  <a16:creationId xmlns:a16="http://schemas.microsoft.com/office/drawing/2014/main" id="{F26325E7-E7D3-4554-A598-E902C9E0A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1" y="3085"/>
              <a:ext cx="18" cy="36"/>
            </a:xfrm>
            <a:custGeom>
              <a:avLst/>
              <a:gdLst>
                <a:gd name="T0" fmla="*/ 18 w 18"/>
                <a:gd name="T1" fmla="*/ 0 h 36"/>
                <a:gd name="T2" fmla="*/ 0 w 18"/>
                <a:gd name="T3" fmla="*/ 18 h 36"/>
                <a:gd name="T4" fmla="*/ 18 w 18"/>
                <a:gd name="T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6">
                  <a:moveTo>
                    <a:pt x="18" y="0"/>
                  </a:moveTo>
                  <a:lnTo>
                    <a:pt x="0" y="18"/>
                  </a:lnTo>
                  <a:lnTo>
                    <a:pt x="18" y="3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EC8B0549-F78F-4700-A11B-8EC7BD7A8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9" y="2986"/>
              <a:ext cx="19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>
              <a:extLst>
                <a:ext uri="{FF2B5EF4-FFF2-40B4-BE49-F238E27FC236}">
                  <a16:creationId xmlns:a16="http://schemas.microsoft.com/office/drawing/2014/main" id="{57AA9B1F-D709-4571-A631-CB9640A61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2" y="2986"/>
              <a:ext cx="6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5">
              <a:extLst>
                <a:ext uri="{FF2B5EF4-FFF2-40B4-BE49-F238E27FC236}">
                  <a16:creationId xmlns:a16="http://schemas.microsoft.com/office/drawing/2014/main" id="{F865B3C0-EAC3-43B9-8DA2-1510B3677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2" y="2986"/>
              <a:ext cx="43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teardown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6">
              <a:extLst>
                <a:ext uri="{FF2B5EF4-FFF2-40B4-BE49-F238E27FC236}">
                  <a16:creationId xmlns:a16="http://schemas.microsoft.com/office/drawing/2014/main" id="{528A4B60-D1DC-4CF8-94FD-3E595779D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" y="2723"/>
              <a:ext cx="2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7">
              <a:extLst>
                <a:ext uri="{FF2B5EF4-FFF2-40B4-BE49-F238E27FC236}">
                  <a16:creationId xmlns:a16="http://schemas.microsoft.com/office/drawing/2014/main" id="{0B1F8551-4DF6-4336-B675-FB003CE32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9" y="2723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>
              <a:extLst>
                <a:ext uri="{FF2B5EF4-FFF2-40B4-BE49-F238E27FC236}">
                  <a16:creationId xmlns:a16="http://schemas.microsoft.com/office/drawing/2014/main" id="{59187421-A829-4EA2-ABB7-BB5B9A3C2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723"/>
              <a:ext cx="50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teardown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3F82367A-B884-42D1-8126-A71D59905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" y="3467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26C62F9B-C015-47B0-B90B-EFC19E957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" y="3467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304DF962-581B-4D72-BCF9-BBA07AFCE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" y="3549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C530A6E4-C63C-4B30-BCEF-3186233C0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" y="3549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F63243AA-9909-4E9B-BE5E-983D52E29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463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B6783DCE-B07C-4DFC-8E77-ACDFBECCA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463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65">
              <a:extLst>
                <a:ext uri="{FF2B5EF4-FFF2-40B4-BE49-F238E27FC236}">
                  <a16:creationId xmlns:a16="http://schemas.microsoft.com/office/drawing/2014/main" id="{6E319736-63E4-4923-A626-A82136B95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" y="3505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F6273C16-4BB6-49A7-A82C-4EFA12291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" y="3505"/>
              <a:ext cx="6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7">
              <a:extLst>
                <a:ext uri="{FF2B5EF4-FFF2-40B4-BE49-F238E27FC236}">
                  <a16:creationId xmlns:a16="http://schemas.microsoft.com/office/drawing/2014/main" id="{7C552152-F314-4FEC-B733-2F92BD455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1" y="3505"/>
              <a:ext cx="13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760B9572-3551-49B6-9C0B-1055E9A60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" y="3584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Line 69">
              <a:extLst>
                <a:ext uri="{FF2B5EF4-FFF2-40B4-BE49-F238E27FC236}">
                  <a16:creationId xmlns:a16="http://schemas.microsoft.com/office/drawing/2014/main" id="{6C0793E7-4852-4AC0-8847-D70190F191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4" y="3601"/>
              <a:ext cx="598" cy="3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0">
              <a:extLst>
                <a:ext uri="{FF2B5EF4-FFF2-40B4-BE49-F238E27FC236}">
                  <a16:creationId xmlns:a16="http://schemas.microsoft.com/office/drawing/2014/main" id="{06D8A5CB-A6AC-4F3C-A564-7B460FFFFB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4" y="3583"/>
              <a:ext cx="18" cy="36"/>
            </a:xfrm>
            <a:custGeom>
              <a:avLst/>
              <a:gdLst>
                <a:gd name="T0" fmla="*/ 0 w 18"/>
                <a:gd name="T1" fmla="*/ 36 h 36"/>
                <a:gd name="T2" fmla="*/ 18 w 18"/>
                <a:gd name="T3" fmla="*/ 18 h 36"/>
                <a:gd name="T4" fmla="*/ 0 w 18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6">
                  <a:moveTo>
                    <a:pt x="0" y="36"/>
                  </a:moveTo>
                  <a:lnTo>
                    <a:pt x="18" y="1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71">
              <a:extLst>
                <a:ext uri="{FF2B5EF4-FFF2-40B4-BE49-F238E27FC236}">
                  <a16:creationId xmlns:a16="http://schemas.microsoft.com/office/drawing/2014/main" id="{0080B362-B69D-4893-BEC8-097EA1E0C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" y="3465"/>
              <a:ext cx="4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Disassocaition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2">
              <a:extLst>
                <a:ext uri="{FF2B5EF4-FFF2-40B4-BE49-F238E27FC236}">
                  <a16:creationId xmlns:a16="http://schemas.microsoft.com/office/drawing/2014/main" id="{191B5414-8E89-4DD9-B249-AED1A68E5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" y="2976"/>
              <a:ext cx="512" cy="10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73">
              <a:extLst>
                <a:ext uri="{FF2B5EF4-FFF2-40B4-BE49-F238E27FC236}">
                  <a16:creationId xmlns:a16="http://schemas.microsoft.com/office/drawing/2014/main" id="{65B41FE4-1626-4F38-9282-F57A8C938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" y="2976"/>
              <a:ext cx="512" cy="108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4">
              <a:extLst>
                <a:ext uri="{FF2B5EF4-FFF2-40B4-BE49-F238E27FC236}">
                  <a16:creationId xmlns:a16="http://schemas.microsoft.com/office/drawing/2014/main" id="{0F66E411-8114-4223-B49F-D16AEE697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" y="2982"/>
              <a:ext cx="512" cy="7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75">
              <a:extLst>
                <a:ext uri="{FF2B5EF4-FFF2-40B4-BE49-F238E27FC236}">
                  <a16:creationId xmlns:a16="http://schemas.microsoft.com/office/drawing/2014/main" id="{F7483BF5-D221-42B0-83F5-D1974BA58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" y="2982"/>
              <a:ext cx="512" cy="779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6">
              <a:extLst>
                <a:ext uri="{FF2B5EF4-FFF2-40B4-BE49-F238E27FC236}">
                  <a16:creationId xmlns:a16="http://schemas.microsoft.com/office/drawing/2014/main" id="{88E62E0A-75EC-48B3-A13E-360F75B1C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" y="3026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77">
              <a:extLst>
                <a:ext uri="{FF2B5EF4-FFF2-40B4-BE49-F238E27FC236}">
                  <a16:creationId xmlns:a16="http://schemas.microsoft.com/office/drawing/2014/main" id="{CCA54D32-2160-4412-86C4-7012A4D8B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" y="3026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78">
              <a:extLst>
                <a:ext uri="{FF2B5EF4-FFF2-40B4-BE49-F238E27FC236}">
                  <a16:creationId xmlns:a16="http://schemas.microsoft.com/office/drawing/2014/main" id="{7797EA61-9995-4362-9BC6-F423E906D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3" y="3107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9">
              <a:extLst>
                <a:ext uri="{FF2B5EF4-FFF2-40B4-BE49-F238E27FC236}">
                  <a16:creationId xmlns:a16="http://schemas.microsoft.com/office/drawing/2014/main" id="{79253E6C-8EC3-40CA-819E-AE31F1F9A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5" y="3107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0">
              <a:extLst>
                <a:ext uri="{FF2B5EF4-FFF2-40B4-BE49-F238E27FC236}">
                  <a16:creationId xmlns:a16="http://schemas.microsoft.com/office/drawing/2014/main" id="{D1A8B001-AFA4-433A-9E96-AD240FBE1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2" y="3421"/>
              <a:ext cx="290" cy="2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81">
              <a:extLst>
                <a:ext uri="{FF2B5EF4-FFF2-40B4-BE49-F238E27FC236}">
                  <a16:creationId xmlns:a16="http://schemas.microsoft.com/office/drawing/2014/main" id="{02AF4306-CB77-4050-9C7F-E2373DC4F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2" y="3421"/>
              <a:ext cx="290" cy="24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82">
              <a:extLst>
                <a:ext uri="{FF2B5EF4-FFF2-40B4-BE49-F238E27FC236}">
                  <a16:creationId xmlns:a16="http://schemas.microsoft.com/office/drawing/2014/main" id="{BCB92E4D-C0E1-4335-B342-DA37273BB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6" y="3503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83">
              <a:extLst>
                <a:ext uri="{FF2B5EF4-FFF2-40B4-BE49-F238E27FC236}">
                  <a16:creationId xmlns:a16="http://schemas.microsoft.com/office/drawing/2014/main" id="{76A676EC-D789-4279-AD4E-0ADC74470C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" y="3503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84">
              <a:extLst>
                <a:ext uri="{FF2B5EF4-FFF2-40B4-BE49-F238E27FC236}">
                  <a16:creationId xmlns:a16="http://schemas.microsoft.com/office/drawing/2014/main" id="{E0076CC7-9A27-427F-BE3D-21EA6E3B9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3" y="2848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5">
              <a:extLst>
                <a:ext uri="{FF2B5EF4-FFF2-40B4-BE49-F238E27FC236}">
                  <a16:creationId xmlns:a16="http://schemas.microsoft.com/office/drawing/2014/main" id="{C6B4E342-7AAE-475A-A6A9-6F183BD1F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0" y="2854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6">
              <a:extLst>
                <a:ext uri="{FF2B5EF4-FFF2-40B4-BE49-F238E27FC236}">
                  <a16:creationId xmlns:a16="http://schemas.microsoft.com/office/drawing/2014/main" id="{47220854-0498-4908-B73D-91D33CCDC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2" y="2854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7">
              <a:extLst>
                <a:ext uri="{FF2B5EF4-FFF2-40B4-BE49-F238E27FC236}">
                  <a16:creationId xmlns:a16="http://schemas.microsoft.com/office/drawing/2014/main" id="{27A44CAC-83A7-4ED5-91D7-A8324D2BDA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2" y="2854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88">
              <a:extLst>
                <a:ext uri="{FF2B5EF4-FFF2-40B4-BE49-F238E27FC236}">
                  <a16:creationId xmlns:a16="http://schemas.microsoft.com/office/drawing/2014/main" id="{39F315F1-D111-45F6-BB49-16C9E75EA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0" y="3032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89">
              <a:extLst>
                <a:ext uri="{FF2B5EF4-FFF2-40B4-BE49-F238E27FC236}">
                  <a16:creationId xmlns:a16="http://schemas.microsoft.com/office/drawing/2014/main" id="{E64DB346-0935-44A0-918F-BC062D833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0" y="3032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0">
              <a:extLst>
                <a:ext uri="{FF2B5EF4-FFF2-40B4-BE49-F238E27FC236}">
                  <a16:creationId xmlns:a16="http://schemas.microsoft.com/office/drawing/2014/main" id="{2CA04635-4C97-4245-B1E0-88BCA8725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4" y="3074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91">
              <a:extLst>
                <a:ext uri="{FF2B5EF4-FFF2-40B4-BE49-F238E27FC236}">
                  <a16:creationId xmlns:a16="http://schemas.microsoft.com/office/drawing/2014/main" id="{50EC9857-3CDF-4C51-A382-D4078DE53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6" y="3074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92">
              <a:extLst>
                <a:ext uri="{FF2B5EF4-FFF2-40B4-BE49-F238E27FC236}">
                  <a16:creationId xmlns:a16="http://schemas.microsoft.com/office/drawing/2014/main" id="{FB219CF1-E35D-4CFD-AD38-C62DF121F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6" y="3074"/>
              <a:ext cx="13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93">
              <a:extLst>
                <a:ext uri="{FF2B5EF4-FFF2-40B4-BE49-F238E27FC236}">
                  <a16:creationId xmlns:a16="http://schemas.microsoft.com/office/drawing/2014/main" id="{CC5BDE87-5A27-4C62-A856-1F0C7B8E1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9" y="3153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94">
              <a:extLst>
                <a:ext uri="{FF2B5EF4-FFF2-40B4-BE49-F238E27FC236}">
                  <a16:creationId xmlns:a16="http://schemas.microsoft.com/office/drawing/2014/main" id="{7CD1A64A-540C-4C0D-BAE1-E0D5D8B86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3427"/>
              <a:ext cx="290" cy="2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95">
              <a:extLst>
                <a:ext uri="{FF2B5EF4-FFF2-40B4-BE49-F238E27FC236}">
                  <a16:creationId xmlns:a16="http://schemas.microsoft.com/office/drawing/2014/main" id="{E45D39A1-1746-4A23-B6AE-EBD4B2948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3427"/>
              <a:ext cx="290" cy="24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96">
              <a:extLst>
                <a:ext uri="{FF2B5EF4-FFF2-40B4-BE49-F238E27FC236}">
                  <a16:creationId xmlns:a16="http://schemas.microsoft.com/office/drawing/2014/main" id="{7EAFBB96-68A2-4B96-BA7B-09103F408F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6" y="3470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97">
              <a:extLst>
                <a:ext uri="{FF2B5EF4-FFF2-40B4-BE49-F238E27FC236}">
                  <a16:creationId xmlns:a16="http://schemas.microsoft.com/office/drawing/2014/main" id="{770F413B-9C7B-44D9-B82E-03EFBF7BD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8" y="3470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98">
              <a:extLst>
                <a:ext uri="{FF2B5EF4-FFF2-40B4-BE49-F238E27FC236}">
                  <a16:creationId xmlns:a16="http://schemas.microsoft.com/office/drawing/2014/main" id="{0933C7C3-3C7B-4848-8F6D-CEE334EED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8" y="3470"/>
              <a:ext cx="13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99">
              <a:extLst>
                <a:ext uri="{FF2B5EF4-FFF2-40B4-BE49-F238E27FC236}">
                  <a16:creationId xmlns:a16="http://schemas.microsoft.com/office/drawing/2014/main" id="{2B0F9E55-D6D5-43CA-93B9-8B26F32DB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2" y="3549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100">
              <a:extLst>
                <a:ext uri="{FF2B5EF4-FFF2-40B4-BE49-F238E27FC236}">
                  <a16:creationId xmlns:a16="http://schemas.microsoft.com/office/drawing/2014/main" id="{A2488041-0FAC-4E67-BCF2-7EF43D6AE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8" y="3780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101">
              <a:extLst>
                <a:ext uri="{FF2B5EF4-FFF2-40B4-BE49-F238E27FC236}">
                  <a16:creationId xmlns:a16="http://schemas.microsoft.com/office/drawing/2014/main" id="{480F73AA-E88D-431A-A32A-0F376436F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8" y="3780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102">
              <a:extLst>
                <a:ext uri="{FF2B5EF4-FFF2-40B4-BE49-F238E27FC236}">
                  <a16:creationId xmlns:a16="http://schemas.microsoft.com/office/drawing/2014/main" id="{C1F2F893-8CB3-43F7-9763-D3A46D717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3860"/>
              <a:ext cx="11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103">
              <a:extLst>
                <a:ext uri="{FF2B5EF4-FFF2-40B4-BE49-F238E27FC236}">
                  <a16:creationId xmlns:a16="http://schemas.microsoft.com/office/drawing/2014/main" id="{69718DC8-DE0F-42E9-961F-DC5CF6447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3" y="3860"/>
              <a:ext cx="7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Line 104">
              <a:extLst>
                <a:ext uri="{FF2B5EF4-FFF2-40B4-BE49-F238E27FC236}">
                  <a16:creationId xmlns:a16="http://schemas.microsoft.com/office/drawing/2014/main" id="{1DE5D98D-3345-4873-B640-1F2822780D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7" y="3137"/>
              <a:ext cx="58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5">
              <a:extLst>
                <a:ext uri="{FF2B5EF4-FFF2-40B4-BE49-F238E27FC236}">
                  <a16:creationId xmlns:a16="http://schemas.microsoft.com/office/drawing/2014/main" id="{020EF355-B7B0-48B8-9C63-DC67358199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" y="3119"/>
              <a:ext cx="18" cy="36"/>
            </a:xfrm>
            <a:custGeom>
              <a:avLst/>
              <a:gdLst>
                <a:gd name="T0" fmla="*/ 0 w 18"/>
                <a:gd name="T1" fmla="*/ 36 h 36"/>
                <a:gd name="T2" fmla="*/ 18 w 18"/>
                <a:gd name="T3" fmla="*/ 18 h 36"/>
                <a:gd name="T4" fmla="*/ 0 w 18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6">
                  <a:moveTo>
                    <a:pt x="0" y="36"/>
                  </a:moveTo>
                  <a:lnTo>
                    <a:pt x="18" y="1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Rectangle 106">
              <a:extLst>
                <a:ext uri="{FF2B5EF4-FFF2-40B4-BE49-F238E27FC236}">
                  <a16:creationId xmlns:a16="http://schemas.microsoft.com/office/drawing/2014/main" id="{2057CD0A-ED5C-43E9-9C8A-29809BE64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4" y="2990"/>
              <a:ext cx="1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07">
              <a:extLst>
                <a:ext uri="{FF2B5EF4-FFF2-40B4-BE49-F238E27FC236}">
                  <a16:creationId xmlns:a16="http://schemas.microsoft.com/office/drawing/2014/main" id="{E498843D-ED92-48BE-8926-62A1D265A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7" y="2990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08">
              <a:extLst>
                <a:ext uri="{FF2B5EF4-FFF2-40B4-BE49-F238E27FC236}">
                  <a16:creationId xmlns:a16="http://schemas.microsoft.com/office/drawing/2014/main" id="{34A553C4-102B-4F7F-817D-364967830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7" y="2990"/>
              <a:ext cx="43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teardown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03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D8E2A-4B1A-40EE-BC17-0D8F7BC7D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Multi-link teardown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1EFEC-0164-4294-8A2F-37F965BE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expect that </a:t>
            </a:r>
          </a:p>
          <a:p>
            <a:pPr lvl="1"/>
            <a:r>
              <a:rPr lang="en-US" dirty="0"/>
              <a:t>if association request/response is reused for multi-link setup, then disassociation can also be reused for multi-link teardown</a:t>
            </a:r>
          </a:p>
          <a:p>
            <a:pPr lvl="1"/>
            <a:r>
              <a:rPr lang="en-US" dirty="0"/>
              <a:t>if new request/response is designed for multi-link setup, then new teardown frame is designed for multi-link teardown</a:t>
            </a:r>
          </a:p>
          <a:p>
            <a:r>
              <a:rPr lang="en-US" dirty="0"/>
              <a:t>We think that the frames to do multi-link setup and multi-link teardown should be discussed together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7C680-31F2-4A35-9F3C-8C45BBD2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A6A6B-278A-48DE-AB2F-D27172B4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5788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provide the detailed procedure for multi-link setup</a:t>
            </a:r>
          </a:p>
          <a:p>
            <a:pPr lvl="1"/>
            <a:r>
              <a:rPr lang="en-US" dirty="0"/>
              <a:t>Non-AP MLD requests the links to be setup</a:t>
            </a:r>
          </a:p>
          <a:p>
            <a:pPr lvl="1"/>
            <a:r>
              <a:rPr lang="en-US" dirty="0"/>
              <a:t>AP MLD accepts one or more links among the links requested by non-AP MLLE for setup or rejects with whatever reason</a:t>
            </a:r>
          </a:p>
          <a:p>
            <a:pPr lvl="1"/>
            <a:r>
              <a:rPr lang="en-US" dirty="0"/>
              <a:t>The link selection above should be implementation specific</a:t>
            </a:r>
          </a:p>
          <a:p>
            <a:r>
              <a:rPr lang="en-US" dirty="0"/>
              <a:t>We discuss the need for multi-link teardown</a:t>
            </a:r>
          </a:p>
          <a:p>
            <a:r>
              <a:rPr lang="en-US" dirty="0"/>
              <a:t>We discuss the container for multi-link setup and multi-link teardown</a:t>
            </a:r>
          </a:p>
          <a:p>
            <a:pPr lvl="1"/>
            <a:r>
              <a:rPr lang="en-US" dirty="0"/>
              <a:t>Reuse association request/response and disassociation frame or</a:t>
            </a:r>
          </a:p>
          <a:p>
            <a:pPr lvl="1"/>
            <a:r>
              <a:rPr lang="en-US" dirty="0"/>
              <a:t>Have new management frames for the purpose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707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Do you support 11be shall define a mechanism to teardown an existing multi-link setup agreement?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24</a:t>
            </a:r>
          </a:p>
          <a:p>
            <a:r>
              <a:rPr lang="en-US" dirty="0"/>
              <a:t>N: 2</a:t>
            </a:r>
          </a:p>
          <a:p>
            <a:r>
              <a:rPr lang="en-US" dirty="0"/>
              <a:t>A: 21</a:t>
            </a:r>
          </a:p>
          <a:p>
            <a:pPr lvl="1" indent="-342900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1164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01B29-A7DD-4027-81F3-4211A6A0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1E4AC-44C6-4DFB-9201-3ED8D0AF9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19/0822r9 Extremely efficient multi-band operation</a:t>
            </a:r>
          </a:p>
          <a:p>
            <a:r>
              <a:rPr lang="en-US" dirty="0"/>
              <a:t>[2] 19/0773r8 Multi-link operation framework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8154C-8D2B-4542-8DBD-6619B85F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4F0F7-44A4-445D-99BB-7EB97E29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88005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58344</TotalTime>
  <Words>814</Words>
  <Application>Microsoft Office PowerPoint</Application>
  <PresentationFormat>On-screen Show (4:3)</PresentationFormat>
  <Paragraphs>257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setup follow up </vt:lpstr>
      <vt:lpstr>Background</vt:lpstr>
      <vt:lpstr>Detailed Multi-link setup procedure</vt:lpstr>
      <vt:lpstr>Multi-link setup and association</vt:lpstr>
      <vt:lpstr>Need for additional mechanism to teardown the setup</vt:lpstr>
      <vt:lpstr>Container for Multi-link teardown</vt:lpstr>
      <vt:lpstr>Conclusion</vt:lpstr>
      <vt:lpstr>Straw poll #1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2260</cp:revision>
  <cp:lastPrinted>1998-02-10T13:28:06Z</cp:lastPrinted>
  <dcterms:created xsi:type="dcterms:W3CDTF">2004-12-02T14:01:45Z</dcterms:created>
  <dcterms:modified xsi:type="dcterms:W3CDTF">2020-01-15T04:17:40Z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2020-01-15 04:17:40Z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