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1018" r:id="rId3"/>
    <p:sldId id="1019" r:id="rId4"/>
    <p:sldId id="1020" r:id="rId5"/>
    <p:sldId id="1021" r:id="rId6"/>
    <p:sldId id="1022" r:id="rId7"/>
    <p:sldId id="1023" r:id="rId8"/>
    <p:sldId id="1024" r:id="rId9"/>
    <p:sldId id="988" r:id="rId10"/>
    <p:sldId id="1025" r:id="rId11"/>
    <p:sldId id="1013" r:id="rId12"/>
    <p:sldId id="1012" r:id="rId13"/>
    <p:sldId id="1026" r:id="rId14"/>
    <p:sldId id="1027" r:id="rId15"/>
    <p:sldId id="1028"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2" autoAdjust="0"/>
    <p:restoredTop sz="91289" autoAdjust="0"/>
  </p:normalViewPr>
  <p:slideViewPr>
    <p:cSldViewPr>
      <p:cViewPr varScale="1">
        <p:scale>
          <a:sx n="61" d="100"/>
          <a:sy n="61" d="100"/>
        </p:scale>
        <p:origin x="1244"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5BBD4055-202F-46DB-9486-BD49C6FC6D52}" type="slidenum">
              <a:rPr lang="en-GB" altLang="en-US" smtClean="0"/>
              <a:pPr>
                <a:spcBef>
                  <a:spcPct val="0"/>
                </a:spcBef>
              </a:pPr>
              <a:t>1</a:t>
            </a:fld>
            <a:endParaRPr lang="en-GB" altLang="en-US" dirty="0"/>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09579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3510790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Oct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dirty="0"/>
              <a:t>Slide </a:t>
            </a:r>
            <a:fld id="{54724FB4-94AE-4750-B841-108DEBC86DEF}" type="slidenum">
              <a:rPr lang="en-GB" altLang="en-US"/>
              <a:pPr>
                <a:defRPr/>
              </a:pPr>
              <a:t>‹#›</a:t>
            </a:fld>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dirty="0"/>
              <a:t>Sameer </a:t>
            </a:r>
            <a:r>
              <a:rPr lang="en-GB" dirty="0" err="1"/>
              <a:t>Vermani</a:t>
            </a:r>
            <a:r>
              <a:rPr lang="en-GB" dirty="0"/>
              <a:t>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Oct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dirty="0"/>
              <a:t>Slide </a:t>
            </a:r>
            <a:fld id="{B49C4EAE-3D00-4EB7-8462-25329E061374}" type="slidenum">
              <a:rPr lang="en-GB" altLang="en-US"/>
              <a:pPr>
                <a:defRPr/>
              </a:pPr>
              <a:t>‹#›</a:t>
            </a:fld>
            <a:endParaRPr lang="en-GB" alt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802.11-19/1822r2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9B20EFD3-9F87-4CC4-BE12-53B84810E182}" type="slidenum">
              <a:rPr lang="en-GB" altLang="en-US" sz="1200" b="0" smtClean="0"/>
              <a:pPr>
                <a:spcBef>
                  <a:spcPct val="0"/>
                </a:spcBef>
                <a:buFontTx/>
                <a:buNone/>
              </a:pPr>
              <a:t>1</a:t>
            </a:fld>
            <a:endParaRPr lang="en-GB" altLang="en-US" sz="1200" b="0" dirty="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solidFill>
                  <a:schemeClr val="tx1"/>
                </a:solidFill>
              </a:rPr>
              <a:t>Multi-link </a:t>
            </a:r>
            <a:r>
              <a:rPr lang="en-GB" altLang="en-US" dirty="0"/>
              <a:t>Security Consideration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2019-11-5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9003703"/>
              </p:ext>
            </p:extLst>
          </p:nvPr>
        </p:nvGraphicFramePr>
        <p:xfrm>
          <a:off x="1152525" y="2998720"/>
          <a:ext cx="7391400" cy="28078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Ouzieli Ido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Bravo Daniel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Epstein Avner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Schreiber Ofer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40359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16690"/>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dirty="0"/>
              <a:t>Po-Kai Huang (Intel)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68EE-74C9-47D5-B978-A6F7D91A31C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B3A3835-36AD-4A6E-9B00-F8CDB61A220D}"/>
              </a:ext>
            </a:extLst>
          </p:cNvPr>
          <p:cNvSpPr>
            <a:spLocks noGrp="1"/>
          </p:cNvSpPr>
          <p:nvPr>
            <p:ph idx="1"/>
          </p:nvPr>
        </p:nvSpPr>
        <p:spPr/>
        <p:txBody>
          <a:bodyPr/>
          <a:lstStyle/>
          <a:p>
            <a:r>
              <a:rPr lang="en-US" dirty="0"/>
              <a:t>We propose to have different GTK/IGTK/BIGTK across links to avoid replay attack across links, enable separate security domain, and simplify implementation</a:t>
            </a:r>
          </a:p>
          <a:p>
            <a:pPr lvl="1"/>
            <a:r>
              <a:rPr lang="en-US" dirty="0"/>
              <a:t>Have one 4-way handshake or group key handshake to deliver the different keys across links</a:t>
            </a:r>
          </a:p>
          <a:p>
            <a:r>
              <a:rPr lang="en-US" dirty="0"/>
              <a:t>We propose to have PTK and PN space across links to accompany the design of having one receive reordering buffer across links</a:t>
            </a:r>
          </a:p>
          <a:p>
            <a:pPr lvl="1"/>
            <a:r>
              <a:rPr lang="en-US" dirty="0"/>
              <a:t>Use the MLD address to compute the PMK and PTK</a:t>
            </a:r>
          </a:p>
          <a:p>
            <a:endParaRPr lang="en-US" dirty="0"/>
          </a:p>
        </p:txBody>
      </p:sp>
      <p:sp>
        <p:nvSpPr>
          <p:cNvPr id="4" name="Footer Placeholder 3">
            <a:extLst>
              <a:ext uri="{FF2B5EF4-FFF2-40B4-BE49-F238E27FC236}">
                <a16:creationId xmlns:a16="http://schemas.microsoft.com/office/drawing/2014/main" id="{358FBE58-EBA5-43ED-8938-2F5EA38788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69B627-3C45-48F6-A3F7-91C59A1A3C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Tree>
    <p:extLst>
      <p:ext uri="{BB962C8B-B14F-4D97-AF65-F5344CB8AC3E}">
        <p14:creationId xmlns:p14="http://schemas.microsoft.com/office/powerpoint/2010/main" val="134371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F949-2AE0-4CD8-979C-F8BCE38B40F9}"/>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68FA0BB-1F0F-4A4A-92EA-E0D268498234}"/>
              </a:ext>
            </a:extLst>
          </p:cNvPr>
          <p:cNvSpPr>
            <a:spLocks noGrp="1"/>
          </p:cNvSpPr>
          <p:nvPr>
            <p:ph idx="1"/>
          </p:nvPr>
        </p:nvSpPr>
        <p:spPr/>
        <p:txBody>
          <a:bodyPr/>
          <a:lstStyle/>
          <a:p>
            <a:r>
              <a:rPr lang="en-US" dirty="0"/>
              <a:t>After multi-link setup between two MLDs, do you support to use different GTK/IGTK/BIGTK in different links with different PN space?</a:t>
            </a:r>
          </a:p>
          <a:p>
            <a:pPr lvl="1"/>
            <a:r>
              <a:rPr lang="en-US" dirty="0"/>
              <a:t>GTK/IGTK/BIGTK in different links are delivered in one 4-way handshake</a:t>
            </a:r>
          </a:p>
          <a:p>
            <a:endParaRPr lang="en-US" dirty="0"/>
          </a:p>
        </p:txBody>
      </p:sp>
      <p:sp>
        <p:nvSpPr>
          <p:cNvPr id="4" name="Footer Placeholder 3">
            <a:extLst>
              <a:ext uri="{FF2B5EF4-FFF2-40B4-BE49-F238E27FC236}">
                <a16:creationId xmlns:a16="http://schemas.microsoft.com/office/drawing/2014/main" id="{594C2FDB-E608-4F01-993B-CEAC4A0DCED7}"/>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F7DB1583-EEAA-4CF5-B8F9-5D5C8057EF14}"/>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23874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820B-6ADC-4BAB-9D07-42E2D2D49C7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E918349-3C15-49EE-9046-915B0DC5AC09}"/>
              </a:ext>
            </a:extLst>
          </p:cNvPr>
          <p:cNvSpPr>
            <a:spLocks noGrp="1"/>
          </p:cNvSpPr>
          <p:nvPr>
            <p:ph idx="1"/>
          </p:nvPr>
        </p:nvSpPr>
        <p:spPr/>
        <p:txBody>
          <a:bodyPr/>
          <a:lstStyle/>
          <a:p>
            <a:r>
              <a:rPr lang="en-US" dirty="0"/>
              <a:t>After multi-link setup between two MLDs, do you support to use same PMK and PTK across links with same PN space and use the MLD MAC addresses to compute PMK and PTK?</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93F31006-B664-46F5-8BD8-2F375BD3A4C1}"/>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7FE2EF3B-8881-48EF-BEA7-CABC2418994A}"/>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261948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C8CB0-D2DA-4646-AB19-9E8F18A7594C}"/>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97D34B7E-D6AD-4749-A0D3-1C13E62D52E5}"/>
              </a:ext>
            </a:extLst>
          </p:cNvPr>
          <p:cNvSpPr>
            <a:spLocks noGrp="1"/>
          </p:cNvSpPr>
          <p:nvPr>
            <p:ph idx="1"/>
          </p:nvPr>
        </p:nvSpPr>
        <p:spPr/>
        <p:txBody>
          <a:bodyPr/>
          <a:lstStyle/>
          <a:p>
            <a:r>
              <a:rPr lang="en-US" dirty="0"/>
              <a:t>[1] 19/773r8 Multi-link Operation Framework</a:t>
            </a:r>
          </a:p>
          <a:p>
            <a:r>
              <a:rPr lang="en-US" dirty="0"/>
              <a:t>[2] 19/822r9 Extremely Efficient Multi-band Operation</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941B0FE-1EC8-4B25-975D-A7336864632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003C96A-5CC2-48EF-9345-A74D0FB4D0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Tree>
    <p:extLst>
      <p:ext uri="{BB962C8B-B14F-4D97-AF65-F5344CB8AC3E}">
        <p14:creationId xmlns:p14="http://schemas.microsoft.com/office/powerpoint/2010/main" val="224921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D0F99-173C-4FFF-B521-11BA28F46D5C}"/>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F4DD4796-51DD-4C0C-B9C3-0592C74E1DDF}"/>
              </a:ext>
            </a:extLst>
          </p:cNvPr>
          <p:cNvSpPr>
            <a:spLocks noGrp="1"/>
          </p:cNvSpPr>
          <p:nvPr>
            <p:ph idx="1"/>
          </p:nvPr>
        </p:nvSpPr>
        <p:spPr/>
        <p:txBody>
          <a:bodyPr/>
          <a:lstStyle/>
          <a:p>
            <a:r>
              <a:rPr lang="en-US" sz="1800" i="1" dirty="0"/>
              <a:t>pairwise master key security association (PMKSA): </a:t>
            </a:r>
            <a:r>
              <a:rPr lang="en-US" sz="1800" b="0" i="1" dirty="0"/>
              <a:t>The context resulting from a successful IEEE 802.1X authentication exchange between the peer and Authentication Server (AS) or from a </a:t>
            </a:r>
            <a:r>
              <a:rPr lang="en-US" sz="1800" b="0" i="1" dirty="0" err="1"/>
              <a:t>preshared</a:t>
            </a:r>
            <a:r>
              <a:rPr lang="en-US" sz="1800" b="0" i="1" dirty="0"/>
              <a:t> key (PSK).</a:t>
            </a:r>
          </a:p>
          <a:p>
            <a:r>
              <a:rPr lang="en-US" sz="1800" i="1" dirty="0"/>
              <a:t>pairwise master key (PMK): </a:t>
            </a:r>
            <a:r>
              <a:rPr lang="en-US" sz="1800" b="0" i="1" dirty="0"/>
              <a:t>The key derived from a key generated by an Extensible Authentication Protocol (EAP) method or obtained directly from a </a:t>
            </a:r>
            <a:r>
              <a:rPr lang="en-US" sz="1800" b="0" i="1" dirty="0" err="1"/>
              <a:t>preshared</a:t>
            </a:r>
            <a:r>
              <a:rPr lang="en-US" sz="1800" b="0" i="1" dirty="0"/>
              <a:t> key (PSK). </a:t>
            </a:r>
          </a:p>
          <a:p>
            <a:r>
              <a:rPr lang="en-US" sz="1800" i="1" dirty="0"/>
              <a:t>pairwise transient key security association (PTKSA): </a:t>
            </a:r>
            <a:r>
              <a:rPr lang="en-US" sz="1800" b="0" i="1" dirty="0"/>
              <a:t>The context resulting from a successful 4-way handshake between a peer and Authenticator or from a successful fast initial link setup (FILS) authentication.</a:t>
            </a:r>
            <a:r>
              <a:rPr lang="en-US" sz="1800" i="1" dirty="0"/>
              <a:t> </a:t>
            </a:r>
          </a:p>
          <a:p>
            <a:r>
              <a:rPr lang="en-US" sz="1800" i="1" dirty="0"/>
              <a:t>pairwise transient key (PTK): </a:t>
            </a:r>
            <a:r>
              <a:rPr lang="en-US" sz="1800" b="0" i="1" dirty="0"/>
              <a:t>A concatenation of session keys derived from the pairwise master key (PMK) or from the PMK-R1. Its components are a key confirmation key (KCK), a key encryption key (KEK), and a temporal key (TK), which is used to protect information exchanged over the link.</a:t>
            </a:r>
            <a:r>
              <a:rPr lang="en-US" sz="1800" i="1" dirty="0"/>
              <a:t> </a:t>
            </a:r>
            <a:br>
              <a:rPr lang="en-US" sz="1800" dirty="0"/>
            </a:br>
            <a:endParaRPr lang="en-US" sz="1800" dirty="0"/>
          </a:p>
        </p:txBody>
      </p:sp>
      <p:sp>
        <p:nvSpPr>
          <p:cNvPr id="4" name="Footer Placeholder 3">
            <a:extLst>
              <a:ext uri="{FF2B5EF4-FFF2-40B4-BE49-F238E27FC236}">
                <a16:creationId xmlns:a16="http://schemas.microsoft.com/office/drawing/2014/main" id="{AA8F3611-5A4E-48BB-8984-829E80D1D75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D7AF92C-CC3C-46B8-900A-7172BAB6B7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dirty="0"/>
          </a:p>
        </p:txBody>
      </p:sp>
    </p:spTree>
    <p:extLst>
      <p:ext uri="{BB962C8B-B14F-4D97-AF65-F5344CB8AC3E}">
        <p14:creationId xmlns:p14="http://schemas.microsoft.com/office/powerpoint/2010/main" val="1977594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52F9E-2BA5-4890-8233-198403B5515E}"/>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F11B7B72-5B89-4305-9E4A-708C74FF966E}"/>
              </a:ext>
            </a:extLst>
          </p:cNvPr>
          <p:cNvSpPr>
            <a:spLocks noGrp="1"/>
          </p:cNvSpPr>
          <p:nvPr>
            <p:ph idx="1"/>
          </p:nvPr>
        </p:nvSpPr>
        <p:spPr/>
        <p:txBody>
          <a:bodyPr/>
          <a:lstStyle/>
          <a:p>
            <a:r>
              <a:rPr lang="en-US" sz="1400" i="1" dirty="0"/>
              <a:t>12.5.3.3.7 CCM originator processing </a:t>
            </a:r>
            <a:endParaRPr lang="en-US" sz="1400" b="0" i="1" dirty="0"/>
          </a:p>
          <a:p>
            <a:r>
              <a:rPr lang="en-US" sz="1400" b="0" i="1" dirty="0"/>
              <a:t>The PN values sequentially number each MPDU. Each transmitter shall maintain a single PN (48-bit counter) for each PTKSA and GTKSA(#59). </a:t>
            </a:r>
          </a:p>
          <a:p>
            <a:r>
              <a:rPr lang="en-US" sz="1400" i="1" dirty="0"/>
              <a:t>12.5.5.3.6 GCM originator processing </a:t>
            </a:r>
          </a:p>
          <a:p>
            <a:r>
              <a:rPr lang="en-US" sz="1400" b="0" i="1" dirty="0"/>
              <a:t>The PN values sequentially number each MPDU. Each transmitter shall maintain a single PN (48-bit counter) for each PTKSA and GTKSA(#59). </a:t>
            </a:r>
          </a:p>
          <a:p>
            <a:r>
              <a:rPr lang="en-US" sz="1400" i="1" dirty="0"/>
              <a:t>12.6.1.1.6 PTKSA </a:t>
            </a:r>
            <a:br>
              <a:rPr lang="en-US" sz="1400" i="1" dirty="0"/>
            </a:br>
            <a:r>
              <a:rPr lang="en-US" sz="1400" b="0" i="1" dirty="0"/>
              <a:t>The PTKSA consists of the following:</a:t>
            </a:r>
            <a:br>
              <a:rPr lang="en-US" sz="1400" b="0" i="1" dirty="0"/>
            </a:br>
            <a:r>
              <a:rPr lang="en-US" sz="1400" b="0" i="1" dirty="0"/>
              <a:t>— PTK</a:t>
            </a:r>
            <a:r>
              <a:rPr lang="en-US" sz="1400" i="1" dirty="0"/>
              <a:t> </a:t>
            </a:r>
          </a:p>
          <a:p>
            <a:r>
              <a:rPr lang="en-US" sz="1400" b="0" i="1" dirty="0"/>
              <a:t>— Pairwise cipher suite selector</a:t>
            </a:r>
            <a:br>
              <a:rPr lang="en-US" sz="1400" b="0" i="1" dirty="0"/>
            </a:br>
            <a:r>
              <a:rPr lang="en-US" sz="1400" b="0" i="1" dirty="0"/>
              <a:t>— Supplicant MAC address or STA’s MAC address</a:t>
            </a:r>
            <a:br>
              <a:rPr lang="en-US" sz="1400" b="0" i="1" dirty="0"/>
            </a:br>
            <a:r>
              <a:rPr lang="en-US" sz="1400" b="0" i="1" dirty="0"/>
              <a:t>— Authenticator MAC address or BSSID</a:t>
            </a:r>
            <a:br>
              <a:rPr lang="en-US" sz="1400" b="0" i="1" dirty="0"/>
            </a:br>
            <a:r>
              <a:rPr lang="en-US" sz="1400" b="0" i="1" dirty="0"/>
              <a:t>— Key ID</a:t>
            </a:r>
            <a:br>
              <a:rPr lang="en-US" sz="1400" b="0" i="1" dirty="0"/>
            </a:br>
            <a:r>
              <a:rPr lang="en-US" sz="1400" b="0" i="1" dirty="0"/>
              <a:t>— If FT key hierarchy is used,</a:t>
            </a:r>
            <a:br>
              <a:rPr lang="en-US" sz="1400" b="0" i="1" dirty="0"/>
            </a:br>
            <a:r>
              <a:rPr lang="en-US" sz="1400" b="0" i="1" dirty="0"/>
              <a:t>— R1KH-ID</a:t>
            </a:r>
            <a:br>
              <a:rPr lang="en-US" sz="1400" b="0" i="1" dirty="0"/>
            </a:br>
            <a:r>
              <a:rPr lang="en-US" sz="1400" b="0" i="1" dirty="0"/>
              <a:t>— S1KH-ID</a:t>
            </a:r>
            <a:br>
              <a:rPr lang="en-US" sz="1400" b="0" i="1" dirty="0"/>
            </a:br>
            <a:r>
              <a:rPr lang="en-US" sz="1400" b="0" i="1" dirty="0"/>
              <a:t>— </a:t>
            </a:r>
            <a:r>
              <a:rPr lang="en-US" sz="1400" b="0" i="1" dirty="0" err="1"/>
              <a:t>PTKName</a:t>
            </a:r>
            <a:r>
              <a:rPr lang="en-US" sz="1400" i="1" dirty="0"/>
              <a:t> </a:t>
            </a:r>
            <a:br>
              <a:rPr lang="en-US" sz="1400" i="1" dirty="0"/>
            </a:br>
            <a:br>
              <a:rPr lang="en-US" i="1" dirty="0"/>
            </a:br>
            <a:br>
              <a:rPr lang="en-US" dirty="0"/>
            </a:br>
            <a:endParaRPr lang="en-US" dirty="0"/>
          </a:p>
        </p:txBody>
      </p:sp>
      <p:sp>
        <p:nvSpPr>
          <p:cNvPr id="4" name="Footer Placeholder 3">
            <a:extLst>
              <a:ext uri="{FF2B5EF4-FFF2-40B4-BE49-F238E27FC236}">
                <a16:creationId xmlns:a16="http://schemas.microsoft.com/office/drawing/2014/main" id="{46B301C1-A3F1-4BB1-943E-18679CE3DFB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3290A25-DA16-4353-92F9-5882FC4440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dirty="0"/>
          </a:p>
        </p:txBody>
      </p:sp>
    </p:spTree>
    <p:extLst>
      <p:ext uri="{BB962C8B-B14F-4D97-AF65-F5344CB8AC3E}">
        <p14:creationId xmlns:p14="http://schemas.microsoft.com/office/powerpoint/2010/main" val="233128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B1C0B-2EAB-4626-8E29-329FB8D1BDF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82EB8A0-4488-4177-8207-7EDDA17BC9CA}"/>
              </a:ext>
            </a:extLst>
          </p:cNvPr>
          <p:cNvSpPr>
            <a:spLocks noGrp="1"/>
          </p:cNvSpPr>
          <p:nvPr>
            <p:ph idx="1"/>
          </p:nvPr>
        </p:nvSpPr>
        <p:spPr/>
        <p:txBody>
          <a:bodyPr/>
          <a:lstStyle/>
          <a:p>
            <a:r>
              <a:rPr lang="en-US" dirty="0"/>
              <a:t>Multi-link framework and setup has been discussed [1,2]</a:t>
            </a:r>
          </a:p>
          <a:p>
            <a:r>
              <a:rPr lang="en-US" dirty="0"/>
              <a:t>We discuss the security consideration in this presentation</a:t>
            </a:r>
          </a:p>
          <a:p>
            <a:endParaRPr lang="en-US" dirty="0"/>
          </a:p>
        </p:txBody>
      </p:sp>
      <p:sp>
        <p:nvSpPr>
          <p:cNvPr id="4" name="Footer Placeholder 3">
            <a:extLst>
              <a:ext uri="{FF2B5EF4-FFF2-40B4-BE49-F238E27FC236}">
                <a16:creationId xmlns:a16="http://schemas.microsoft.com/office/drawing/2014/main" id="{89FF3D9F-8DD6-4871-A8B6-B5D110515C8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8543FD-B20D-4A2B-A434-04886C7229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grpSp>
        <p:nvGrpSpPr>
          <p:cNvPr id="6" name="Group 5">
            <a:extLst>
              <a:ext uri="{FF2B5EF4-FFF2-40B4-BE49-F238E27FC236}">
                <a16:creationId xmlns:a16="http://schemas.microsoft.com/office/drawing/2014/main" id="{E634D362-CFE0-4B9F-A808-35A556FED3B4}"/>
              </a:ext>
            </a:extLst>
          </p:cNvPr>
          <p:cNvGrpSpPr/>
          <p:nvPr/>
        </p:nvGrpSpPr>
        <p:grpSpPr>
          <a:xfrm>
            <a:off x="435508" y="3506864"/>
            <a:ext cx="5004399" cy="2325037"/>
            <a:chOff x="2644840" y="3778901"/>
            <a:chExt cx="4090746" cy="1512168"/>
          </a:xfrm>
        </p:grpSpPr>
        <p:sp>
          <p:nvSpPr>
            <p:cNvPr id="7" name="Rectangle 6">
              <a:extLst>
                <a:ext uri="{FF2B5EF4-FFF2-40B4-BE49-F238E27FC236}">
                  <a16:creationId xmlns:a16="http://schemas.microsoft.com/office/drawing/2014/main" id="{7602593B-541E-4046-ACAC-C34BA3FDE632}"/>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4D4FA05-5189-496C-A948-A471CE93B818}"/>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9DA052E1-D7AC-4D0A-8AFD-2AD290BB14AA}"/>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F0AB86D4-F7AA-4EA9-9885-197BBB0733A0}"/>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6BA42A66-1671-48FA-88A1-0BDD2F41050C}"/>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F2144115-9EB6-4F55-A0F1-BDB882686BB7}"/>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F50EAA49-97EB-4736-9872-983336881F6F}"/>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E47B62B1-DC0C-4F52-86D0-F0C42356DEC5}"/>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F1D645CE-2909-4145-878B-2337C933C5D7}"/>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74A8394C-F7F0-4175-A230-06A3BC46BC37}"/>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grpSp>
        <p:nvGrpSpPr>
          <p:cNvPr id="17" name="Group 16">
            <a:extLst>
              <a:ext uri="{FF2B5EF4-FFF2-40B4-BE49-F238E27FC236}">
                <a16:creationId xmlns:a16="http://schemas.microsoft.com/office/drawing/2014/main" id="{BDB329A1-3F3B-4437-9557-5497E8A725F1}"/>
              </a:ext>
            </a:extLst>
          </p:cNvPr>
          <p:cNvGrpSpPr/>
          <p:nvPr/>
        </p:nvGrpSpPr>
        <p:grpSpPr>
          <a:xfrm>
            <a:off x="5871963" y="3690496"/>
            <a:ext cx="2876501" cy="2618824"/>
            <a:chOff x="5580112" y="3321813"/>
            <a:chExt cx="3796778" cy="3059515"/>
          </a:xfrm>
        </p:grpSpPr>
        <p:sp>
          <p:nvSpPr>
            <p:cNvPr id="18" name="Rectangle 17">
              <a:extLst>
                <a:ext uri="{FF2B5EF4-FFF2-40B4-BE49-F238E27FC236}">
                  <a16:creationId xmlns:a16="http://schemas.microsoft.com/office/drawing/2014/main" id="{C4187176-B0BB-4611-806C-1F869B1FC31A}"/>
                </a:ext>
              </a:extLst>
            </p:cNvPr>
            <p:cNvSpPr/>
            <p:nvPr/>
          </p:nvSpPr>
          <p:spPr bwMode="auto">
            <a:xfrm>
              <a:off x="7074993" y="3321813"/>
              <a:ext cx="1028426" cy="40246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AP1</a:t>
              </a:r>
            </a:p>
          </p:txBody>
        </p:sp>
        <p:sp>
          <p:nvSpPr>
            <p:cNvPr id="19" name="Rectangle 18">
              <a:extLst>
                <a:ext uri="{FF2B5EF4-FFF2-40B4-BE49-F238E27FC236}">
                  <a16:creationId xmlns:a16="http://schemas.microsoft.com/office/drawing/2014/main" id="{1375EB36-E398-4086-B6BF-FBAC17CB2DED}"/>
                </a:ext>
              </a:extLst>
            </p:cNvPr>
            <p:cNvSpPr/>
            <p:nvPr/>
          </p:nvSpPr>
          <p:spPr bwMode="auto">
            <a:xfrm>
              <a:off x="7074993" y="5899349"/>
              <a:ext cx="877014" cy="4819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Non-AP STA1</a:t>
              </a:r>
            </a:p>
          </p:txBody>
        </p:sp>
        <p:cxnSp>
          <p:nvCxnSpPr>
            <p:cNvPr id="20" name="Straight Arrow Connector 19">
              <a:extLst>
                <a:ext uri="{FF2B5EF4-FFF2-40B4-BE49-F238E27FC236}">
                  <a16:creationId xmlns:a16="http://schemas.microsoft.com/office/drawing/2014/main" id="{C3E549D1-0282-4C72-BB8D-EBFE0EB6B942}"/>
                </a:ext>
              </a:extLst>
            </p:cNvPr>
            <p:cNvCxnSpPr/>
            <p:nvPr/>
          </p:nvCxnSpPr>
          <p:spPr bwMode="auto">
            <a:xfrm flipV="1">
              <a:off x="7293123"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a:extLst>
                <a:ext uri="{FF2B5EF4-FFF2-40B4-BE49-F238E27FC236}">
                  <a16:creationId xmlns:a16="http://schemas.microsoft.com/office/drawing/2014/main" id="{3F1A3F33-E5B7-4899-A509-7A8C12319161}"/>
                </a:ext>
              </a:extLst>
            </p:cNvPr>
            <p:cNvCxnSpPr/>
            <p:nvPr/>
          </p:nvCxnSpPr>
          <p:spPr bwMode="auto">
            <a:xfrm>
              <a:off x="7725171"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Rectangle 21">
              <a:extLst>
                <a:ext uri="{FF2B5EF4-FFF2-40B4-BE49-F238E27FC236}">
                  <a16:creationId xmlns:a16="http://schemas.microsoft.com/office/drawing/2014/main" id="{4D1DD8DF-8D72-44E3-97C8-2D01834CB36D}"/>
                </a:ext>
              </a:extLst>
            </p:cNvPr>
            <p:cNvSpPr/>
            <p:nvPr/>
          </p:nvSpPr>
          <p:spPr bwMode="auto">
            <a:xfrm>
              <a:off x="5580112" y="4418308"/>
              <a:ext cx="1568995" cy="6170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Reques</a:t>
              </a:r>
              <a:r>
                <a:rPr lang="en-US" sz="1000" dirty="0"/>
                <a:t>t frame for multi-link setup</a:t>
              </a:r>
              <a:endParaRPr kumimoji="0" lang="en-US" sz="10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D387E3D-74D3-425E-BE55-CBE518C4F844}"/>
                </a:ext>
              </a:extLst>
            </p:cNvPr>
            <p:cNvSpPr/>
            <p:nvPr/>
          </p:nvSpPr>
          <p:spPr bwMode="auto">
            <a:xfrm>
              <a:off x="7810246" y="4409632"/>
              <a:ext cx="1566644" cy="6256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dirty="0">
                  <a:ln>
                    <a:noFill/>
                  </a:ln>
                  <a:solidFill>
                    <a:schemeClr val="tx1"/>
                  </a:solidFill>
                  <a:effectLst/>
                  <a:latin typeface="Times New Roman" pitchFamily="18" charset="0"/>
                </a:rPr>
                <a:t>Response frame for multi-link setup</a:t>
              </a:r>
            </a:p>
          </p:txBody>
        </p:sp>
      </p:grpSp>
    </p:spTree>
    <p:extLst>
      <p:ext uri="{BB962C8B-B14F-4D97-AF65-F5344CB8AC3E}">
        <p14:creationId xmlns:p14="http://schemas.microsoft.com/office/powerpoint/2010/main" val="71029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DE5D8-EECA-4154-860A-6CF77F71CDA5}"/>
              </a:ext>
            </a:extLst>
          </p:cNvPr>
          <p:cNvSpPr>
            <a:spLocks noGrp="1"/>
          </p:cNvSpPr>
          <p:nvPr>
            <p:ph type="title"/>
          </p:nvPr>
        </p:nvSpPr>
        <p:spPr/>
        <p:txBody>
          <a:bodyPr/>
          <a:lstStyle/>
          <a:p>
            <a:r>
              <a:rPr lang="en-US" dirty="0"/>
              <a:t>Scope of Multi-link Security Consideration </a:t>
            </a:r>
          </a:p>
        </p:txBody>
      </p:sp>
      <p:sp>
        <p:nvSpPr>
          <p:cNvPr id="3" name="Content Placeholder 2">
            <a:extLst>
              <a:ext uri="{FF2B5EF4-FFF2-40B4-BE49-F238E27FC236}">
                <a16:creationId xmlns:a16="http://schemas.microsoft.com/office/drawing/2014/main" id="{DDDEE48C-F0F3-4C16-B928-D4C285073CA4}"/>
              </a:ext>
            </a:extLst>
          </p:cNvPr>
          <p:cNvSpPr>
            <a:spLocks noGrp="1"/>
          </p:cNvSpPr>
          <p:nvPr>
            <p:ph idx="1"/>
          </p:nvPr>
        </p:nvSpPr>
        <p:spPr/>
        <p:txBody>
          <a:bodyPr/>
          <a:lstStyle/>
          <a:p>
            <a:r>
              <a:rPr lang="en-US" dirty="0"/>
              <a:t>Expect that 4-way handshake or group key handshake will be reused</a:t>
            </a:r>
          </a:p>
          <a:p>
            <a:r>
              <a:rPr lang="en-US" dirty="0"/>
              <a:t>The discussion points are:</a:t>
            </a:r>
          </a:p>
          <a:p>
            <a:pPr lvl="1"/>
            <a:r>
              <a:rPr lang="en-US" dirty="0"/>
              <a:t>GTK/IGTK/BIGTK</a:t>
            </a:r>
          </a:p>
          <a:p>
            <a:pPr lvl="2"/>
            <a:r>
              <a:rPr lang="en-US" dirty="0"/>
              <a:t>Same key or different key for different links</a:t>
            </a:r>
          </a:p>
          <a:p>
            <a:pPr lvl="2"/>
            <a:r>
              <a:rPr lang="en-US" dirty="0"/>
              <a:t>Key generation method</a:t>
            </a:r>
          </a:p>
          <a:p>
            <a:pPr lvl="1"/>
            <a:r>
              <a:rPr lang="en-US" dirty="0"/>
              <a:t>PTK</a:t>
            </a:r>
          </a:p>
          <a:p>
            <a:pPr lvl="2"/>
            <a:r>
              <a:rPr lang="en-US" dirty="0"/>
              <a:t>Same key or different key for different links</a:t>
            </a:r>
          </a:p>
          <a:p>
            <a:pPr lvl="2"/>
            <a:r>
              <a:rPr lang="en-US" dirty="0"/>
              <a:t>Key generation method</a:t>
            </a:r>
          </a:p>
          <a:p>
            <a:pPr lvl="1"/>
            <a:endParaRPr lang="en-US" dirty="0"/>
          </a:p>
        </p:txBody>
      </p:sp>
      <p:sp>
        <p:nvSpPr>
          <p:cNvPr id="4" name="Footer Placeholder 3">
            <a:extLst>
              <a:ext uri="{FF2B5EF4-FFF2-40B4-BE49-F238E27FC236}">
                <a16:creationId xmlns:a16="http://schemas.microsoft.com/office/drawing/2014/main" id="{8FE137E8-6035-4A9E-A8CE-C43ACCF9C1F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5F7AA9-536A-4448-90CF-796F7B5B4F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10266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FBCD-5352-4A56-A532-5A132FCD9EBA}"/>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C73377C2-5234-48B2-BD45-0D69D54A98E9}"/>
              </a:ext>
            </a:extLst>
          </p:cNvPr>
          <p:cNvSpPr>
            <a:spLocks noGrp="1"/>
          </p:cNvSpPr>
          <p:nvPr>
            <p:ph idx="1"/>
          </p:nvPr>
        </p:nvSpPr>
        <p:spPr/>
        <p:txBody>
          <a:bodyPr/>
          <a:lstStyle/>
          <a:p>
            <a:r>
              <a:rPr lang="en-US" sz="1600" dirty="0"/>
              <a:t>We think that replay attack of group addressed data frame, group addressed management frame, or beacon frame across links shall be avoided</a:t>
            </a:r>
          </a:p>
          <a:p>
            <a:pPr lvl="1"/>
            <a:r>
              <a:rPr lang="en-US" sz="1400" dirty="0"/>
              <a:t>Replaying group addressed data frame sent in one link in another link messes up the replay counter used by the legacy STAs to receive group addressed data frame</a:t>
            </a:r>
          </a:p>
          <a:p>
            <a:pPr lvl="1"/>
            <a:r>
              <a:rPr lang="en-US" sz="1400" dirty="0"/>
              <a:t>Replaying group addressed management frame like disassociation frame sent in one link in another link messes up the BSS operation for legacy STAs</a:t>
            </a:r>
          </a:p>
          <a:p>
            <a:pPr lvl="1"/>
            <a:r>
              <a:rPr lang="en-US" sz="1400" dirty="0"/>
              <a:t>Replaying Beacon frame sent in one link in another link may mess up the capability and TSF indication</a:t>
            </a:r>
          </a:p>
          <a:p>
            <a:r>
              <a:rPr lang="en-US" sz="1800" dirty="0"/>
              <a:t>Replay attack across links may happen if AP MLD uses same MAC addresses and same GTK/IGTK/BIGTK across links</a:t>
            </a:r>
          </a:p>
        </p:txBody>
      </p:sp>
      <p:sp>
        <p:nvSpPr>
          <p:cNvPr id="4" name="Footer Placeholder 3">
            <a:extLst>
              <a:ext uri="{FF2B5EF4-FFF2-40B4-BE49-F238E27FC236}">
                <a16:creationId xmlns:a16="http://schemas.microsoft.com/office/drawing/2014/main" id="{334AA769-3365-4448-A9BD-4AC7797D772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BA5AE82-3DCB-48EC-8D5E-6E47DB98B45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grpSp>
        <p:nvGrpSpPr>
          <p:cNvPr id="7" name="Group 4">
            <a:extLst>
              <a:ext uri="{FF2B5EF4-FFF2-40B4-BE49-F238E27FC236}">
                <a16:creationId xmlns:a16="http://schemas.microsoft.com/office/drawing/2014/main" id="{755EEA38-93CF-43A0-A187-285D6B2BD476}"/>
              </a:ext>
            </a:extLst>
          </p:cNvPr>
          <p:cNvGrpSpPr>
            <a:grpSpLocks noChangeAspect="1"/>
          </p:cNvGrpSpPr>
          <p:nvPr/>
        </p:nvGrpSpPr>
        <p:grpSpPr bwMode="auto">
          <a:xfrm>
            <a:off x="1939925" y="4518025"/>
            <a:ext cx="5265738" cy="1981200"/>
            <a:chOff x="1222" y="2846"/>
            <a:chExt cx="3317" cy="1248"/>
          </a:xfrm>
        </p:grpSpPr>
        <p:sp>
          <p:nvSpPr>
            <p:cNvPr id="8" name="AutoShape 3">
              <a:extLst>
                <a:ext uri="{FF2B5EF4-FFF2-40B4-BE49-F238E27FC236}">
                  <a16:creationId xmlns:a16="http://schemas.microsoft.com/office/drawing/2014/main" id="{030110C9-18A3-49D7-94EB-F2AEB4515EA4}"/>
                </a:ext>
              </a:extLst>
            </p:cNvPr>
            <p:cNvSpPr>
              <a:spLocks noChangeAspect="1" noChangeArrowheads="1" noTextEdit="1"/>
            </p:cNvSpPr>
            <p:nvPr/>
          </p:nvSpPr>
          <p:spPr bwMode="auto">
            <a:xfrm>
              <a:off x="1222" y="2846"/>
              <a:ext cx="3316"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5">
              <a:extLst>
                <a:ext uri="{FF2B5EF4-FFF2-40B4-BE49-F238E27FC236}">
                  <a16:creationId xmlns:a16="http://schemas.microsoft.com/office/drawing/2014/main" id="{84B008D1-6451-417E-82F8-B1D1A6CC48B5}"/>
                </a:ext>
              </a:extLst>
            </p:cNvPr>
            <p:cNvSpPr>
              <a:spLocks noChangeArrowheads="1"/>
            </p:cNvSpPr>
            <p:nvPr/>
          </p:nvSpPr>
          <p:spPr bwMode="auto">
            <a:xfrm>
              <a:off x="1223" y="3016"/>
              <a:ext cx="600" cy="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6">
              <a:extLst>
                <a:ext uri="{FF2B5EF4-FFF2-40B4-BE49-F238E27FC236}">
                  <a16:creationId xmlns:a16="http://schemas.microsoft.com/office/drawing/2014/main" id="{FE54104C-FD41-403F-8D8C-78115CD365BA}"/>
                </a:ext>
              </a:extLst>
            </p:cNvPr>
            <p:cNvSpPr>
              <a:spLocks noChangeArrowheads="1"/>
            </p:cNvSpPr>
            <p:nvPr/>
          </p:nvSpPr>
          <p:spPr bwMode="auto">
            <a:xfrm>
              <a:off x="1223" y="3016"/>
              <a:ext cx="600" cy="9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52F127B4-651B-4123-AACF-8EA61704AC9A}"/>
                </a:ext>
              </a:extLst>
            </p:cNvPr>
            <p:cNvSpPr>
              <a:spLocks noChangeArrowheads="1"/>
            </p:cNvSpPr>
            <p:nvPr/>
          </p:nvSpPr>
          <p:spPr bwMode="auto">
            <a:xfrm>
              <a:off x="3938" y="3029"/>
              <a:ext cx="601" cy="8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8">
              <a:extLst>
                <a:ext uri="{FF2B5EF4-FFF2-40B4-BE49-F238E27FC236}">
                  <a16:creationId xmlns:a16="http://schemas.microsoft.com/office/drawing/2014/main" id="{55B913EF-5FFD-42A0-8CB3-4392312E2A6A}"/>
                </a:ext>
              </a:extLst>
            </p:cNvPr>
            <p:cNvSpPr>
              <a:spLocks noChangeArrowheads="1"/>
            </p:cNvSpPr>
            <p:nvPr/>
          </p:nvSpPr>
          <p:spPr bwMode="auto">
            <a:xfrm>
              <a:off x="3938" y="3029"/>
              <a:ext cx="601" cy="899"/>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9">
              <a:extLst>
                <a:ext uri="{FF2B5EF4-FFF2-40B4-BE49-F238E27FC236}">
                  <a16:creationId xmlns:a16="http://schemas.microsoft.com/office/drawing/2014/main" id="{ABF39017-FADE-4B86-BAF1-871EFD4907BF}"/>
                </a:ext>
              </a:extLst>
            </p:cNvPr>
            <p:cNvSpPr>
              <a:spLocks noChangeArrowheads="1"/>
            </p:cNvSpPr>
            <p:nvPr/>
          </p:nvSpPr>
          <p:spPr bwMode="auto">
            <a:xfrm>
              <a:off x="1339" y="3074"/>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0">
              <a:extLst>
                <a:ext uri="{FF2B5EF4-FFF2-40B4-BE49-F238E27FC236}">
                  <a16:creationId xmlns:a16="http://schemas.microsoft.com/office/drawing/2014/main" id="{A9AFD2D0-9B5D-4A9F-B546-6BC5E60A18B9}"/>
                </a:ext>
              </a:extLst>
            </p:cNvPr>
            <p:cNvSpPr>
              <a:spLocks noChangeArrowheads="1"/>
            </p:cNvSpPr>
            <p:nvPr/>
          </p:nvSpPr>
          <p:spPr bwMode="auto">
            <a:xfrm>
              <a:off x="1339" y="3074"/>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1">
              <a:extLst>
                <a:ext uri="{FF2B5EF4-FFF2-40B4-BE49-F238E27FC236}">
                  <a16:creationId xmlns:a16="http://schemas.microsoft.com/office/drawing/2014/main" id="{0763F80B-92B1-49FB-9C43-E40B7FEEDB5A}"/>
                </a:ext>
              </a:extLst>
            </p:cNvPr>
            <p:cNvSpPr>
              <a:spLocks noChangeArrowheads="1"/>
            </p:cNvSpPr>
            <p:nvPr/>
          </p:nvSpPr>
          <p:spPr bwMode="auto">
            <a:xfrm>
              <a:off x="1448" y="3170"/>
              <a:ext cx="132"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2">
              <a:extLst>
                <a:ext uri="{FF2B5EF4-FFF2-40B4-BE49-F238E27FC236}">
                  <a16:creationId xmlns:a16="http://schemas.microsoft.com/office/drawing/2014/main" id="{DE3B095F-92C8-4293-BFEB-A668C5F24FF2}"/>
                </a:ext>
              </a:extLst>
            </p:cNvPr>
            <p:cNvSpPr>
              <a:spLocks noChangeArrowheads="1"/>
            </p:cNvSpPr>
            <p:nvPr/>
          </p:nvSpPr>
          <p:spPr bwMode="auto">
            <a:xfrm>
              <a:off x="1533" y="3170"/>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3">
              <a:extLst>
                <a:ext uri="{FF2B5EF4-FFF2-40B4-BE49-F238E27FC236}">
                  <a16:creationId xmlns:a16="http://schemas.microsoft.com/office/drawing/2014/main" id="{7299538F-9DE2-4AA9-B72E-3E7A26CF55C9}"/>
                </a:ext>
              </a:extLst>
            </p:cNvPr>
            <p:cNvSpPr>
              <a:spLocks noChangeArrowheads="1"/>
            </p:cNvSpPr>
            <p:nvPr/>
          </p:nvSpPr>
          <p:spPr bwMode="auto">
            <a:xfrm>
              <a:off x="1353" y="3538"/>
              <a:ext cx="340" cy="2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4">
              <a:extLst>
                <a:ext uri="{FF2B5EF4-FFF2-40B4-BE49-F238E27FC236}">
                  <a16:creationId xmlns:a16="http://schemas.microsoft.com/office/drawing/2014/main" id="{A9D3BA9B-D035-4757-A310-D8002EA2F25B}"/>
                </a:ext>
              </a:extLst>
            </p:cNvPr>
            <p:cNvSpPr>
              <a:spLocks noChangeArrowheads="1"/>
            </p:cNvSpPr>
            <p:nvPr/>
          </p:nvSpPr>
          <p:spPr bwMode="auto">
            <a:xfrm>
              <a:off x="1353" y="3538"/>
              <a:ext cx="340" cy="291"/>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15">
              <a:extLst>
                <a:ext uri="{FF2B5EF4-FFF2-40B4-BE49-F238E27FC236}">
                  <a16:creationId xmlns:a16="http://schemas.microsoft.com/office/drawing/2014/main" id="{39E6F710-6D76-4831-898D-128B9D78CE59}"/>
                </a:ext>
              </a:extLst>
            </p:cNvPr>
            <p:cNvSpPr>
              <a:spLocks noChangeArrowheads="1"/>
            </p:cNvSpPr>
            <p:nvPr/>
          </p:nvSpPr>
          <p:spPr bwMode="auto">
            <a:xfrm>
              <a:off x="1463" y="3634"/>
              <a:ext cx="13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6">
              <a:extLst>
                <a:ext uri="{FF2B5EF4-FFF2-40B4-BE49-F238E27FC236}">
                  <a16:creationId xmlns:a16="http://schemas.microsoft.com/office/drawing/2014/main" id="{CF64ADC9-B1E3-46EE-B581-B8C29E800E51}"/>
                </a:ext>
              </a:extLst>
            </p:cNvPr>
            <p:cNvSpPr>
              <a:spLocks noChangeArrowheads="1"/>
            </p:cNvSpPr>
            <p:nvPr/>
          </p:nvSpPr>
          <p:spPr bwMode="auto">
            <a:xfrm>
              <a:off x="1547" y="3634"/>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7">
              <a:extLst>
                <a:ext uri="{FF2B5EF4-FFF2-40B4-BE49-F238E27FC236}">
                  <a16:creationId xmlns:a16="http://schemas.microsoft.com/office/drawing/2014/main" id="{4593C32F-8AC9-4496-98D6-A3684E8C3DBA}"/>
                </a:ext>
              </a:extLst>
            </p:cNvPr>
            <p:cNvSpPr>
              <a:spLocks noChangeArrowheads="1"/>
            </p:cNvSpPr>
            <p:nvPr/>
          </p:nvSpPr>
          <p:spPr bwMode="auto">
            <a:xfrm>
              <a:off x="1389" y="2865"/>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8">
              <a:extLst>
                <a:ext uri="{FF2B5EF4-FFF2-40B4-BE49-F238E27FC236}">
                  <a16:creationId xmlns:a16="http://schemas.microsoft.com/office/drawing/2014/main" id="{CAC07B1B-ACCE-4B09-B34D-BE03AF377A99}"/>
                </a:ext>
              </a:extLst>
            </p:cNvPr>
            <p:cNvSpPr>
              <a:spLocks noChangeArrowheads="1"/>
            </p:cNvSpPr>
            <p:nvPr/>
          </p:nvSpPr>
          <p:spPr bwMode="auto">
            <a:xfrm>
              <a:off x="4027" y="2878"/>
              <a:ext cx="17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9">
              <a:extLst>
                <a:ext uri="{FF2B5EF4-FFF2-40B4-BE49-F238E27FC236}">
                  <a16:creationId xmlns:a16="http://schemas.microsoft.com/office/drawing/2014/main" id="{EF3F6E6A-8903-442E-A08A-1F965B68C7DF}"/>
                </a:ext>
              </a:extLst>
            </p:cNvPr>
            <p:cNvSpPr>
              <a:spLocks noChangeArrowheads="1"/>
            </p:cNvSpPr>
            <p:nvPr/>
          </p:nvSpPr>
          <p:spPr bwMode="auto">
            <a:xfrm>
              <a:off x="4158" y="2878"/>
              <a:ext cx="68"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0">
              <a:extLst>
                <a:ext uri="{FF2B5EF4-FFF2-40B4-BE49-F238E27FC236}">
                  <a16:creationId xmlns:a16="http://schemas.microsoft.com/office/drawing/2014/main" id="{B70FE7FA-FB6A-4CBD-85F5-85357C7D12A8}"/>
                </a:ext>
              </a:extLst>
            </p:cNvPr>
            <p:cNvSpPr>
              <a:spLocks noChangeArrowheads="1"/>
            </p:cNvSpPr>
            <p:nvPr/>
          </p:nvSpPr>
          <p:spPr bwMode="auto">
            <a:xfrm>
              <a:off x="4182" y="2878"/>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21">
              <a:extLst>
                <a:ext uri="{FF2B5EF4-FFF2-40B4-BE49-F238E27FC236}">
                  <a16:creationId xmlns:a16="http://schemas.microsoft.com/office/drawing/2014/main" id="{452524B9-2ACB-4CED-942D-4B0F192E35D3}"/>
                </a:ext>
              </a:extLst>
            </p:cNvPr>
            <p:cNvSpPr>
              <a:spLocks noChangeArrowheads="1"/>
            </p:cNvSpPr>
            <p:nvPr/>
          </p:nvSpPr>
          <p:spPr bwMode="auto">
            <a:xfrm>
              <a:off x="4050" y="3087"/>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2">
              <a:extLst>
                <a:ext uri="{FF2B5EF4-FFF2-40B4-BE49-F238E27FC236}">
                  <a16:creationId xmlns:a16="http://schemas.microsoft.com/office/drawing/2014/main" id="{A0B04F7E-D551-495F-A46B-2B40D14BCF0A}"/>
                </a:ext>
              </a:extLst>
            </p:cNvPr>
            <p:cNvSpPr>
              <a:spLocks noChangeArrowheads="1"/>
            </p:cNvSpPr>
            <p:nvPr/>
          </p:nvSpPr>
          <p:spPr bwMode="auto">
            <a:xfrm>
              <a:off x="4050" y="3087"/>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3">
              <a:extLst>
                <a:ext uri="{FF2B5EF4-FFF2-40B4-BE49-F238E27FC236}">
                  <a16:creationId xmlns:a16="http://schemas.microsoft.com/office/drawing/2014/main" id="{0902F223-65F1-40E3-A59D-4C5D894D66B1}"/>
                </a:ext>
              </a:extLst>
            </p:cNvPr>
            <p:cNvSpPr>
              <a:spLocks noChangeArrowheads="1"/>
            </p:cNvSpPr>
            <p:nvPr/>
          </p:nvSpPr>
          <p:spPr bwMode="auto">
            <a:xfrm>
              <a:off x="4102" y="3136"/>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4">
              <a:extLst>
                <a:ext uri="{FF2B5EF4-FFF2-40B4-BE49-F238E27FC236}">
                  <a16:creationId xmlns:a16="http://schemas.microsoft.com/office/drawing/2014/main" id="{202F35D8-A02F-490C-97B9-9B66AB69A32B}"/>
                </a:ext>
              </a:extLst>
            </p:cNvPr>
            <p:cNvSpPr>
              <a:spLocks noChangeArrowheads="1"/>
            </p:cNvSpPr>
            <p:nvPr/>
          </p:nvSpPr>
          <p:spPr bwMode="auto">
            <a:xfrm>
              <a:off x="4233" y="3136"/>
              <a:ext cx="6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5">
              <a:extLst>
                <a:ext uri="{FF2B5EF4-FFF2-40B4-BE49-F238E27FC236}">
                  <a16:creationId xmlns:a16="http://schemas.microsoft.com/office/drawing/2014/main" id="{FBC0FD08-0B51-4FEC-90DC-2B21FCA24309}"/>
                </a:ext>
              </a:extLst>
            </p:cNvPr>
            <p:cNvSpPr>
              <a:spLocks noChangeArrowheads="1"/>
            </p:cNvSpPr>
            <p:nvPr/>
          </p:nvSpPr>
          <p:spPr bwMode="auto">
            <a:xfrm>
              <a:off x="4257" y="3136"/>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26">
              <a:extLst>
                <a:ext uri="{FF2B5EF4-FFF2-40B4-BE49-F238E27FC236}">
                  <a16:creationId xmlns:a16="http://schemas.microsoft.com/office/drawing/2014/main" id="{C84E13DF-1CB0-4074-AE03-6D780FFD11CF}"/>
                </a:ext>
              </a:extLst>
            </p:cNvPr>
            <p:cNvSpPr>
              <a:spLocks noChangeArrowheads="1"/>
            </p:cNvSpPr>
            <p:nvPr/>
          </p:nvSpPr>
          <p:spPr bwMode="auto">
            <a:xfrm>
              <a:off x="4202" y="322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7">
              <a:extLst>
                <a:ext uri="{FF2B5EF4-FFF2-40B4-BE49-F238E27FC236}">
                  <a16:creationId xmlns:a16="http://schemas.microsoft.com/office/drawing/2014/main" id="{34D97D46-81BD-485B-B6B9-673E8ABF5455}"/>
                </a:ext>
              </a:extLst>
            </p:cNvPr>
            <p:cNvSpPr>
              <a:spLocks noChangeArrowheads="1"/>
            </p:cNvSpPr>
            <p:nvPr/>
          </p:nvSpPr>
          <p:spPr bwMode="auto">
            <a:xfrm>
              <a:off x="4065" y="3551"/>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28">
              <a:extLst>
                <a:ext uri="{FF2B5EF4-FFF2-40B4-BE49-F238E27FC236}">
                  <a16:creationId xmlns:a16="http://schemas.microsoft.com/office/drawing/2014/main" id="{6F588F03-BB96-4DB1-A8D1-B6D5264FC2D8}"/>
                </a:ext>
              </a:extLst>
            </p:cNvPr>
            <p:cNvSpPr>
              <a:spLocks noChangeArrowheads="1"/>
            </p:cNvSpPr>
            <p:nvPr/>
          </p:nvSpPr>
          <p:spPr bwMode="auto">
            <a:xfrm>
              <a:off x="4065" y="3551"/>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a:extLst>
                <a:ext uri="{FF2B5EF4-FFF2-40B4-BE49-F238E27FC236}">
                  <a16:creationId xmlns:a16="http://schemas.microsoft.com/office/drawing/2014/main" id="{CF21CB5B-E0AE-4838-8AF8-1D3EFEF914A6}"/>
                </a:ext>
              </a:extLst>
            </p:cNvPr>
            <p:cNvSpPr>
              <a:spLocks noChangeArrowheads="1"/>
            </p:cNvSpPr>
            <p:nvPr/>
          </p:nvSpPr>
          <p:spPr bwMode="auto">
            <a:xfrm>
              <a:off x="4117" y="3599"/>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30">
              <a:extLst>
                <a:ext uri="{FF2B5EF4-FFF2-40B4-BE49-F238E27FC236}">
                  <a16:creationId xmlns:a16="http://schemas.microsoft.com/office/drawing/2014/main" id="{7729DB42-4B10-4E3D-86BA-2C98E3902770}"/>
                </a:ext>
              </a:extLst>
            </p:cNvPr>
            <p:cNvSpPr>
              <a:spLocks noChangeArrowheads="1"/>
            </p:cNvSpPr>
            <p:nvPr/>
          </p:nvSpPr>
          <p:spPr bwMode="auto">
            <a:xfrm>
              <a:off x="4248" y="3599"/>
              <a:ext cx="6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Rectangle 31">
              <a:extLst>
                <a:ext uri="{FF2B5EF4-FFF2-40B4-BE49-F238E27FC236}">
                  <a16:creationId xmlns:a16="http://schemas.microsoft.com/office/drawing/2014/main" id="{75BED033-B3BD-4699-81A7-784E78F16083}"/>
                </a:ext>
              </a:extLst>
            </p:cNvPr>
            <p:cNvSpPr>
              <a:spLocks noChangeArrowheads="1"/>
            </p:cNvSpPr>
            <p:nvPr/>
          </p:nvSpPr>
          <p:spPr bwMode="auto">
            <a:xfrm>
              <a:off x="4271" y="3599"/>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2">
              <a:extLst>
                <a:ext uri="{FF2B5EF4-FFF2-40B4-BE49-F238E27FC236}">
                  <a16:creationId xmlns:a16="http://schemas.microsoft.com/office/drawing/2014/main" id="{048C82E4-5CC4-402C-9191-2534F4B03C49}"/>
                </a:ext>
              </a:extLst>
            </p:cNvPr>
            <p:cNvSpPr>
              <a:spLocks noChangeArrowheads="1"/>
            </p:cNvSpPr>
            <p:nvPr/>
          </p:nvSpPr>
          <p:spPr bwMode="auto">
            <a:xfrm>
              <a:off x="4217" y="3693"/>
              <a:ext cx="8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3">
              <a:extLst>
                <a:ext uri="{FF2B5EF4-FFF2-40B4-BE49-F238E27FC236}">
                  <a16:creationId xmlns:a16="http://schemas.microsoft.com/office/drawing/2014/main" id="{3F7BCE0F-2994-43A1-A233-78E8B659AB52}"/>
                </a:ext>
              </a:extLst>
            </p:cNvPr>
            <p:cNvSpPr>
              <a:spLocks noChangeArrowheads="1"/>
            </p:cNvSpPr>
            <p:nvPr/>
          </p:nvSpPr>
          <p:spPr bwMode="auto">
            <a:xfrm>
              <a:off x="1875" y="3199"/>
              <a:ext cx="190"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4">
              <a:extLst>
                <a:ext uri="{FF2B5EF4-FFF2-40B4-BE49-F238E27FC236}">
                  <a16:creationId xmlns:a16="http://schemas.microsoft.com/office/drawing/2014/main" id="{B85DE912-0FF5-46D9-BAA6-0B33C5908CAF}"/>
                </a:ext>
              </a:extLst>
            </p:cNvPr>
            <p:cNvSpPr>
              <a:spLocks noChangeArrowheads="1"/>
            </p:cNvSpPr>
            <p:nvPr/>
          </p:nvSpPr>
          <p:spPr bwMode="auto">
            <a:xfrm>
              <a:off x="2018" y="319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5">
              <a:extLst>
                <a:ext uri="{FF2B5EF4-FFF2-40B4-BE49-F238E27FC236}">
                  <a16:creationId xmlns:a16="http://schemas.microsoft.com/office/drawing/2014/main" id="{23B29813-EB4E-402F-95F9-F9F45651E4A9}"/>
                </a:ext>
              </a:extLst>
            </p:cNvPr>
            <p:cNvSpPr>
              <a:spLocks noChangeArrowheads="1"/>
            </p:cNvSpPr>
            <p:nvPr/>
          </p:nvSpPr>
          <p:spPr bwMode="auto">
            <a:xfrm>
              <a:off x="1875" y="3663"/>
              <a:ext cx="190"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36">
              <a:extLst>
                <a:ext uri="{FF2B5EF4-FFF2-40B4-BE49-F238E27FC236}">
                  <a16:creationId xmlns:a16="http://schemas.microsoft.com/office/drawing/2014/main" id="{0CA09377-2664-4CF0-BF68-B997C6839776}"/>
                </a:ext>
              </a:extLst>
            </p:cNvPr>
            <p:cNvSpPr>
              <a:spLocks noChangeArrowheads="1"/>
            </p:cNvSpPr>
            <p:nvPr/>
          </p:nvSpPr>
          <p:spPr bwMode="auto">
            <a:xfrm>
              <a:off x="2018" y="3663"/>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Line 37">
              <a:extLst>
                <a:ext uri="{FF2B5EF4-FFF2-40B4-BE49-F238E27FC236}">
                  <a16:creationId xmlns:a16="http://schemas.microsoft.com/office/drawing/2014/main" id="{8C066D75-9EE1-406E-BC70-806C14296E9C}"/>
                </a:ext>
              </a:extLst>
            </p:cNvPr>
            <p:cNvSpPr>
              <a:spLocks noChangeShapeType="1"/>
            </p:cNvSpPr>
            <p:nvPr/>
          </p:nvSpPr>
          <p:spPr bwMode="auto">
            <a:xfrm>
              <a:off x="1889" y="3335"/>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38">
              <a:extLst>
                <a:ext uri="{FF2B5EF4-FFF2-40B4-BE49-F238E27FC236}">
                  <a16:creationId xmlns:a16="http://schemas.microsoft.com/office/drawing/2014/main" id="{B0C95412-382D-4FE1-972E-048795250F8E}"/>
                </a:ext>
              </a:extLst>
            </p:cNvPr>
            <p:cNvSpPr>
              <a:spLocks/>
            </p:cNvSpPr>
            <p:nvPr/>
          </p:nvSpPr>
          <p:spPr bwMode="auto">
            <a:xfrm>
              <a:off x="3879" y="3314"/>
              <a:ext cx="21" cy="42"/>
            </a:xfrm>
            <a:custGeom>
              <a:avLst/>
              <a:gdLst>
                <a:gd name="T0" fmla="*/ 0 w 21"/>
                <a:gd name="T1" fmla="*/ 42 h 42"/>
                <a:gd name="T2" fmla="*/ 21 w 21"/>
                <a:gd name="T3" fmla="*/ 21 h 42"/>
                <a:gd name="T4" fmla="*/ 0 w 21"/>
                <a:gd name="T5" fmla="*/ 0 h 42"/>
              </a:gdLst>
              <a:ahLst/>
              <a:cxnLst>
                <a:cxn ang="0">
                  <a:pos x="T0" y="T1"/>
                </a:cxn>
                <a:cxn ang="0">
                  <a:pos x="T2" y="T3"/>
                </a:cxn>
                <a:cxn ang="0">
                  <a:pos x="T4" y="T5"/>
                </a:cxn>
              </a:cxnLst>
              <a:rect l="0" t="0" r="r" b="b"/>
              <a:pathLst>
                <a:path w="21" h="42">
                  <a:moveTo>
                    <a:pt x="0" y="42"/>
                  </a:moveTo>
                  <a:lnTo>
                    <a:pt x="21" y="21"/>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39">
              <a:extLst>
                <a:ext uri="{FF2B5EF4-FFF2-40B4-BE49-F238E27FC236}">
                  <a16:creationId xmlns:a16="http://schemas.microsoft.com/office/drawing/2014/main" id="{59A0D6E9-0F4A-476E-8CA3-3648D5CB407A}"/>
                </a:ext>
              </a:extLst>
            </p:cNvPr>
            <p:cNvSpPr>
              <a:spLocks noChangeShapeType="1"/>
            </p:cNvSpPr>
            <p:nvPr/>
          </p:nvSpPr>
          <p:spPr bwMode="auto">
            <a:xfrm>
              <a:off x="1889" y="3800"/>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40">
              <a:extLst>
                <a:ext uri="{FF2B5EF4-FFF2-40B4-BE49-F238E27FC236}">
                  <a16:creationId xmlns:a16="http://schemas.microsoft.com/office/drawing/2014/main" id="{3D442C1B-5951-41CE-BE54-3D539D5EF67A}"/>
                </a:ext>
              </a:extLst>
            </p:cNvPr>
            <p:cNvSpPr>
              <a:spLocks/>
            </p:cNvSpPr>
            <p:nvPr/>
          </p:nvSpPr>
          <p:spPr bwMode="auto">
            <a:xfrm>
              <a:off x="3879" y="3778"/>
              <a:ext cx="21" cy="43"/>
            </a:xfrm>
            <a:custGeom>
              <a:avLst/>
              <a:gdLst>
                <a:gd name="T0" fmla="*/ 0 w 21"/>
                <a:gd name="T1" fmla="*/ 43 h 43"/>
                <a:gd name="T2" fmla="*/ 21 w 21"/>
                <a:gd name="T3" fmla="*/ 22 h 43"/>
                <a:gd name="T4" fmla="*/ 0 w 21"/>
                <a:gd name="T5" fmla="*/ 0 h 43"/>
              </a:gdLst>
              <a:ahLst/>
              <a:cxnLst>
                <a:cxn ang="0">
                  <a:pos x="T0" y="T1"/>
                </a:cxn>
                <a:cxn ang="0">
                  <a:pos x="T2" y="T3"/>
                </a:cxn>
                <a:cxn ang="0">
                  <a:pos x="T4" y="T5"/>
                </a:cxn>
              </a:cxnLst>
              <a:rect l="0" t="0" r="r" b="b"/>
              <a:pathLst>
                <a:path w="21" h="43">
                  <a:moveTo>
                    <a:pt x="0" y="43"/>
                  </a:moveTo>
                  <a:lnTo>
                    <a:pt x="21" y="22"/>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a:extLst>
                <a:ext uri="{FF2B5EF4-FFF2-40B4-BE49-F238E27FC236}">
                  <a16:creationId xmlns:a16="http://schemas.microsoft.com/office/drawing/2014/main" id="{3374068B-1AE6-4533-A7D0-F3F4693A6C54}"/>
                </a:ext>
              </a:extLst>
            </p:cNvPr>
            <p:cNvSpPr>
              <a:spLocks noChangeArrowheads="1"/>
            </p:cNvSpPr>
            <p:nvPr/>
          </p:nvSpPr>
          <p:spPr bwMode="auto">
            <a:xfrm>
              <a:off x="2178" y="3159"/>
              <a:ext cx="6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2">
              <a:extLst>
                <a:ext uri="{FF2B5EF4-FFF2-40B4-BE49-F238E27FC236}">
                  <a16:creationId xmlns:a16="http://schemas.microsoft.com/office/drawing/2014/main" id="{9D996B73-32D3-4E30-BD3E-EB43CD270504}"/>
                </a:ext>
              </a:extLst>
            </p:cNvPr>
            <p:cNvSpPr>
              <a:spLocks noChangeArrowheads="1"/>
            </p:cNvSpPr>
            <p:nvPr/>
          </p:nvSpPr>
          <p:spPr bwMode="auto">
            <a:xfrm>
              <a:off x="2178" y="3159"/>
              <a:ext cx="601"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3">
              <a:extLst>
                <a:ext uri="{FF2B5EF4-FFF2-40B4-BE49-F238E27FC236}">
                  <a16:creationId xmlns:a16="http://schemas.microsoft.com/office/drawing/2014/main" id="{B2CAE00A-63DD-4AFB-BC3B-23C6AD121157}"/>
                </a:ext>
              </a:extLst>
            </p:cNvPr>
            <p:cNvSpPr>
              <a:spLocks noChangeArrowheads="1"/>
            </p:cNvSpPr>
            <p:nvPr/>
          </p:nvSpPr>
          <p:spPr bwMode="auto">
            <a:xfrm>
              <a:off x="2257" y="3195"/>
              <a:ext cx="50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4">
              <a:extLst>
                <a:ext uri="{FF2B5EF4-FFF2-40B4-BE49-F238E27FC236}">
                  <a16:creationId xmlns:a16="http://schemas.microsoft.com/office/drawing/2014/main" id="{EB13C96C-F432-4E9D-95E5-8E611D2832CE}"/>
                </a:ext>
              </a:extLst>
            </p:cNvPr>
            <p:cNvSpPr>
              <a:spLocks noChangeArrowheads="1"/>
            </p:cNvSpPr>
            <p:nvPr/>
          </p:nvSpPr>
          <p:spPr bwMode="auto">
            <a:xfrm>
              <a:off x="3112" y="3623"/>
              <a:ext cx="600" cy="17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5">
              <a:extLst>
                <a:ext uri="{FF2B5EF4-FFF2-40B4-BE49-F238E27FC236}">
                  <a16:creationId xmlns:a16="http://schemas.microsoft.com/office/drawing/2014/main" id="{BD8B8E8C-46CE-47CE-A748-434EDCB17D85}"/>
                </a:ext>
              </a:extLst>
            </p:cNvPr>
            <p:cNvSpPr>
              <a:spLocks noChangeArrowheads="1"/>
            </p:cNvSpPr>
            <p:nvPr/>
          </p:nvSpPr>
          <p:spPr bwMode="auto">
            <a:xfrm>
              <a:off x="3112" y="3623"/>
              <a:ext cx="600"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Rectangle 46">
              <a:extLst>
                <a:ext uri="{FF2B5EF4-FFF2-40B4-BE49-F238E27FC236}">
                  <a16:creationId xmlns:a16="http://schemas.microsoft.com/office/drawing/2014/main" id="{30C098A2-4A68-4714-8952-848E2BC90F09}"/>
                </a:ext>
              </a:extLst>
            </p:cNvPr>
            <p:cNvSpPr>
              <a:spLocks noChangeArrowheads="1"/>
            </p:cNvSpPr>
            <p:nvPr/>
          </p:nvSpPr>
          <p:spPr bwMode="auto">
            <a:xfrm>
              <a:off x="3191" y="3661"/>
              <a:ext cx="50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Line 47">
              <a:extLst>
                <a:ext uri="{FF2B5EF4-FFF2-40B4-BE49-F238E27FC236}">
                  <a16:creationId xmlns:a16="http://schemas.microsoft.com/office/drawing/2014/main" id="{340C0892-BA1B-4514-A85B-A2E6CD1576A7}"/>
                </a:ext>
              </a:extLst>
            </p:cNvPr>
            <p:cNvSpPr>
              <a:spLocks noChangeShapeType="1"/>
            </p:cNvSpPr>
            <p:nvPr/>
          </p:nvSpPr>
          <p:spPr bwMode="auto">
            <a:xfrm flipV="1">
              <a:off x="3336" y="3797"/>
              <a:ext cx="0" cy="175"/>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a:extLst>
                <a:ext uri="{FF2B5EF4-FFF2-40B4-BE49-F238E27FC236}">
                  <a16:creationId xmlns:a16="http://schemas.microsoft.com/office/drawing/2014/main" id="{EF903B29-E8B2-46F3-A885-1984DFC1B8CE}"/>
                </a:ext>
              </a:extLst>
            </p:cNvPr>
            <p:cNvSpPr>
              <a:spLocks/>
            </p:cNvSpPr>
            <p:nvPr/>
          </p:nvSpPr>
          <p:spPr bwMode="auto">
            <a:xfrm>
              <a:off x="3315" y="3797"/>
              <a:ext cx="42" cy="21"/>
            </a:xfrm>
            <a:custGeom>
              <a:avLst/>
              <a:gdLst>
                <a:gd name="T0" fmla="*/ 42 w 42"/>
                <a:gd name="T1" fmla="*/ 21 h 21"/>
                <a:gd name="T2" fmla="*/ 21 w 42"/>
                <a:gd name="T3" fmla="*/ 0 h 21"/>
                <a:gd name="T4" fmla="*/ 0 w 42"/>
                <a:gd name="T5" fmla="*/ 21 h 21"/>
              </a:gdLst>
              <a:ahLst/>
              <a:cxnLst>
                <a:cxn ang="0">
                  <a:pos x="T0" y="T1"/>
                </a:cxn>
                <a:cxn ang="0">
                  <a:pos x="T2" y="T3"/>
                </a:cxn>
                <a:cxn ang="0">
                  <a:pos x="T4" y="T5"/>
                </a:cxn>
              </a:cxnLst>
              <a:rect l="0" t="0" r="r" b="b"/>
              <a:pathLst>
                <a:path w="42" h="21">
                  <a:moveTo>
                    <a:pt x="42" y="21"/>
                  </a:moveTo>
                  <a:lnTo>
                    <a:pt x="21" y="0"/>
                  </a:lnTo>
                  <a:lnTo>
                    <a:pt x="0" y="21"/>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49">
              <a:extLst>
                <a:ext uri="{FF2B5EF4-FFF2-40B4-BE49-F238E27FC236}">
                  <a16:creationId xmlns:a16="http://schemas.microsoft.com/office/drawing/2014/main" id="{C18F35DB-FF31-467F-8830-5A146E3F081F}"/>
                </a:ext>
              </a:extLst>
            </p:cNvPr>
            <p:cNvSpPr>
              <a:spLocks noChangeArrowheads="1"/>
            </p:cNvSpPr>
            <p:nvPr/>
          </p:nvSpPr>
          <p:spPr bwMode="auto">
            <a:xfrm>
              <a:off x="2959" y="3966"/>
              <a:ext cx="855"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Replayed by the attacker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84812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76B8-C9E6-4018-9F45-BF777A62693B}"/>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D0F45A19-210A-437D-8902-7BD6E56F95E1}"/>
              </a:ext>
            </a:extLst>
          </p:cNvPr>
          <p:cNvSpPr>
            <a:spLocks noGrp="1"/>
          </p:cNvSpPr>
          <p:nvPr>
            <p:ph idx="1"/>
          </p:nvPr>
        </p:nvSpPr>
        <p:spPr/>
        <p:txBody>
          <a:bodyPr/>
          <a:lstStyle/>
          <a:p>
            <a:r>
              <a:rPr lang="en-US" dirty="0"/>
              <a:t>Even if AP MLD uses different MAC addresses across links, there are still benefits for using different GTK/IGTK/BIGTK across links</a:t>
            </a:r>
          </a:p>
          <a:p>
            <a:pPr lvl="1"/>
            <a:r>
              <a:rPr lang="en-US" dirty="0"/>
              <a:t>Refreshing key in one link due to whatever reasons does not require key refreshing in other links =&gt; keep security domain separate</a:t>
            </a:r>
          </a:p>
          <a:p>
            <a:pPr lvl="1"/>
            <a:r>
              <a:rPr lang="en-US" dirty="0"/>
              <a:t>Managing different key in different links does not require coordination of PN assignment =&gt; keep implementation simple</a:t>
            </a:r>
          </a:p>
          <a:p>
            <a:r>
              <a:rPr lang="en-US" dirty="0"/>
              <a:t>We propose that different GTK/IGTK/BIGTK across links shall be allowed for multi-link operations</a:t>
            </a:r>
          </a:p>
          <a:p>
            <a:pPr lvl="1"/>
            <a:endParaRPr lang="en-US" dirty="0"/>
          </a:p>
          <a:p>
            <a:pPr lvl="1"/>
            <a:endParaRPr lang="en-US" dirty="0"/>
          </a:p>
        </p:txBody>
      </p:sp>
      <p:sp>
        <p:nvSpPr>
          <p:cNvPr id="4" name="Footer Placeholder 3">
            <a:extLst>
              <a:ext uri="{FF2B5EF4-FFF2-40B4-BE49-F238E27FC236}">
                <a16:creationId xmlns:a16="http://schemas.microsoft.com/office/drawing/2014/main" id="{94E1AD85-7D51-4799-B505-97D064EB24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C6AA740-58A5-41EB-AC53-5DC6613798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Tree>
    <p:extLst>
      <p:ext uri="{BB962C8B-B14F-4D97-AF65-F5344CB8AC3E}">
        <p14:creationId xmlns:p14="http://schemas.microsoft.com/office/powerpoint/2010/main" val="64702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7CFF-4364-4281-8397-2078C101A1BF}"/>
              </a:ext>
            </a:extLst>
          </p:cNvPr>
          <p:cNvSpPr>
            <a:spLocks noGrp="1"/>
          </p:cNvSpPr>
          <p:nvPr>
            <p:ph type="title"/>
          </p:nvPr>
        </p:nvSpPr>
        <p:spPr/>
        <p:txBody>
          <a:bodyPr/>
          <a:lstStyle/>
          <a:p>
            <a:r>
              <a:rPr lang="en-US" dirty="0"/>
              <a:t>Delivery of GTK/IGTK/BIGTK across links</a:t>
            </a:r>
          </a:p>
        </p:txBody>
      </p:sp>
      <p:sp>
        <p:nvSpPr>
          <p:cNvPr id="3" name="Content Placeholder 2">
            <a:extLst>
              <a:ext uri="{FF2B5EF4-FFF2-40B4-BE49-F238E27FC236}">
                <a16:creationId xmlns:a16="http://schemas.microsoft.com/office/drawing/2014/main" id="{61A14776-35A4-49F7-BBDF-412A086DB3C6}"/>
              </a:ext>
            </a:extLst>
          </p:cNvPr>
          <p:cNvSpPr>
            <a:spLocks noGrp="1"/>
          </p:cNvSpPr>
          <p:nvPr>
            <p:ph idx="1"/>
          </p:nvPr>
        </p:nvSpPr>
        <p:spPr/>
        <p:txBody>
          <a:bodyPr/>
          <a:lstStyle/>
          <a:p>
            <a:r>
              <a:rPr lang="en-US" sz="1600" dirty="0"/>
              <a:t>Current spec does not mandate generating method for GTK/IGTK/BIGTK, and AP MLD can just generate multiple random values for different keys across links</a:t>
            </a:r>
          </a:p>
          <a:p>
            <a:r>
              <a:rPr lang="en-US" sz="1600" dirty="0"/>
              <a:t>To avoid multiple 4-way handshakes or group key handshakes, we propose to deliver different GTK/IGTK/BIGTK in one 4-way handshake or group key handshake.</a:t>
            </a:r>
          </a:p>
          <a:p>
            <a:pPr lvl="1"/>
            <a:r>
              <a:rPr lang="en-US" sz="1400" dirty="0"/>
              <a:t>Design multi-link GTK/IGTK/BIGTK KDE with link ID field</a:t>
            </a:r>
          </a:p>
          <a:p>
            <a:pPr lvl="1"/>
            <a:r>
              <a:rPr lang="en-US" sz="1400" dirty="0"/>
              <a:t>Put the multi-link GTK/IGTK/BIGTK KDE in message 3 of 4-way handshake or message 1 of group key handshake </a:t>
            </a:r>
          </a:p>
          <a:p>
            <a:endParaRPr lang="en-US" dirty="0"/>
          </a:p>
        </p:txBody>
      </p:sp>
      <p:sp>
        <p:nvSpPr>
          <p:cNvPr id="4" name="Footer Placeholder 3">
            <a:extLst>
              <a:ext uri="{FF2B5EF4-FFF2-40B4-BE49-F238E27FC236}">
                <a16:creationId xmlns:a16="http://schemas.microsoft.com/office/drawing/2014/main" id="{FA5BAF2A-C457-422C-B3C2-45EE978C82B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6C966-F1B1-4406-8A0E-9C3B03093A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pic>
        <p:nvPicPr>
          <p:cNvPr id="6" name="Picture 5">
            <a:extLst>
              <a:ext uri="{FF2B5EF4-FFF2-40B4-BE49-F238E27FC236}">
                <a16:creationId xmlns:a16="http://schemas.microsoft.com/office/drawing/2014/main" id="{C297F2BB-311B-4BA6-B8B0-81FECAD0652B}"/>
              </a:ext>
            </a:extLst>
          </p:cNvPr>
          <p:cNvPicPr>
            <a:picLocks noChangeAspect="1"/>
          </p:cNvPicPr>
          <p:nvPr/>
        </p:nvPicPr>
        <p:blipFill>
          <a:blip r:embed="rId2"/>
          <a:stretch>
            <a:fillRect/>
          </a:stretch>
        </p:blipFill>
        <p:spPr>
          <a:xfrm>
            <a:off x="1824708" y="4042027"/>
            <a:ext cx="2520280" cy="2327208"/>
          </a:xfrm>
          <a:prstGeom prst="rect">
            <a:avLst/>
          </a:prstGeom>
        </p:spPr>
      </p:pic>
      <p:pic>
        <p:nvPicPr>
          <p:cNvPr id="7" name="Picture 6">
            <a:extLst>
              <a:ext uri="{FF2B5EF4-FFF2-40B4-BE49-F238E27FC236}">
                <a16:creationId xmlns:a16="http://schemas.microsoft.com/office/drawing/2014/main" id="{D49D66A6-2B72-4557-B323-313B926C15C3}"/>
              </a:ext>
            </a:extLst>
          </p:cNvPr>
          <p:cNvPicPr>
            <a:picLocks noChangeAspect="1"/>
          </p:cNvPicPr>
          <p:nvPr/>
        </p:nvPicPr>
        <p:blipFill>
          <a:blip r:embed="rId3"/>
          <a:stretch>
            <a:fillRect/>
          </a:stretch>
        </p:blipFill>
        <p:spPr>
          <a:xfrm>
            <a:off x="4799014" y="4029694"/>
            <a:ext cx="2698714" cy="1672504"/>
          </a:xfrm>
          <a:prstGeom prst="rect">
            <a:avLst/>
          </a:prstGeom>
        </p:spPr>
      </p:pic>
    </p:spTree>
    <p:extLst>
      <p:ext uri="{BB962C8B-B14F-4D97-AF65-F5344CB8AC3E}">
        <p14:creationId xmlns:p14="http://schemas.microsoft.com/office/powerpoint/2010/main" val="419636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D4EF-C8A4-4E2B-AD9F-45EF837EB6A4}"/>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5AD5955D-B263-47E8-AADD-056C946D9B79}"/>
              </a:ext>
            </a:extLst>
          </p:cNvPr>
          <p:cNvSpPr>
            <a:spLocks noGrp="1"/>
          </p:cNvSpPr>
          <p:nvPr>
            <p:ph idx="1"/>
          </p:nvPr>
        </p:nvSpPr>
        <p:spPr>
          <a:xfrm>
            <a:off x="684213" y="1989138"/>
            <a:ext cx="4679875" cy="4114800"/>
          </a:xfrm>
        </p:spPr>
        <p:txBody>
          <a:bodyPr/>
          <a:lstStyle/>
          <a:p>
            <a:r>
              <a:rPr lang="en-US" sz="2000" dirty="0"/>
              <a:t>The question of same or different PTK across links has to be considered together with the design of handling TID reordering across links</a:t>
            </a:r>
          </a:p>
          <a:p>
            <a:pPr lvl="1"/>
            <a:r>
              <a:rPr lang="en-US" sz="1800" dirty="0"/>
              <a:t>The current spec mandates that replay attack check has to be done after reordering is done</a:t>
            </a:r>
          </a:p>
          <a:p>
            <a:r>
              <a:rPr lang="en-US" sz="2000" dirty="0"/>
              <a:t>Shared SN space across links has been agreed in the current SFD</a:t>
            </a:r>
          </a:p>
          <a:p>
            <a:r>
              <a:rPr lang="en-US" sz="2000" dirty="0"/>
              <a:t>One shared receive reordering buffer of a TID across links is the natural result when we have shared SN space</a:t>
            </a:r>
          </a:p>
          <a:p>
            <a:pPr lvl="1"/>
            <a:endParaRPr lang="en-US" dirty="0"/>
          </a:p>
        </p:txBody>
      </p:sp>
      <p:sp>
        <p:nvSpPr>
          <p:cNvPr id="4" name="Footer Placeholder 3">
            <a:extLst>
              <a:ext uri="{FF2B5EF4-FFF2-40B4-BE49-F238E27FC236}">
                <a16:creationId xmlns:a16="http://schemas.microsoft.com/office/drawing/2014/main" id="{4C5A66DA-2263-4014-B97B-FDF7D1EBF0A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7C75537-BCBD-4E87-A8D7-173F86501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pic>
        <p:nvPicPr>
          <p:cNvPr id="6" name="Picture 5">
            <a:extLst>
              <a:ext uri="{FF2B5EF4-FFF2-40B4-BE49-F238E27FC236}">
                <a16:creationId xmlns:a16="http://schemas.microsoft.com/office/drawing/2014/main" id="{EC752898-57E0-4B81-96EF-D8E2E405161F}"/>
              </a:ext>
            </a:extLst>
          </p:cNvPr>
          <p:cNvPicPr>
            <a:picLocks noChangeAspect="1"/>
          </p:cNvPicPr>
          <p:nvPr/>
        </p:nvPicPr>
        <p:blipFill>
          <a:blip r:embed="rId2"/>
          <a:stretch>
            <a:fillRect/>
          </a:stretch>
        </p:blipFill>
        <p:spPr>
          <a:xfrm>
            <a:off x="5465741" y="2341375"/>
            <a:ext cx="3078184" cy="3410325"/>
          </a:xfrm>
          <a:prstGeom prst="rect">
            <a:avLst/>
          </a:prstGeom>
        </p:spPr>
      </p:pic>
    </p:spTree>
    <p:extLst>
      <p:ext uri="{BB962C8B-B14F-4D97-AF65-F5344CB8AC3E}">
        <p14:creationId xmlns:p14="http://schemas.microsoft.com/office/powerpoint/2010/main" val="423484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E90F-BE22-422F-9270-C9B8D6E4CEE0}"/>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3E5F3831-3C84-44F4-BEFC-C85159B9A8CC}"/>
              </a:ext>
            </a:extLst>
          </p:cNvPr>
          <p:cNvSpPr>
            <a:spLocks noGrp="1"/>
          </p:cNvSpPr>
          <p:nvPr>
            <p:ph idx="1"/>
          </p:nvPr>
        </p:nvSpPr>
        <p:spPr/>
        <p:txBody>
          <a:bodyPr/>
          <a:lstStyle/>
          <a:p>
            <a:r>
              <a:rPr lang="en-US" sz="2000" dirty="0"/>
              <a:t>The example below demonstrates that if we have different PN space, i.e., different PTK, across links, MPDU may be dropped based on the current replay detection</a:t>
            </a:r>
          </a:p>
          <a:p>
            <a:pPr lvl="1"/>
            <a:r>
              <a:rPr lang="en-US" sz="1600" dirty="0"/>
              <a:t>To resolve the problem, coordination of PN assignment across links is required, and the benefits of simplifying implementation using different PTK vanishes </a:t>
            </a:r>
          </a:p>
          <a:p>
            <a:endParaRPr lang="en-US" dirty="0"/>
          </a:p>
        </p:txBody>
      </p:sp>
      <p:sp>
        <p:nvSpPr>
          <p:cNvPr id="4" name="Footer Placeholder 3">
            <a:extLst>
              <a:ext uri="{FF2B5EF4-FFF2-40B4-BE49-F238E27FC236}">
                <a16:creationId xmlns:a16="http://schemas.microsoft.com/office/drawing/2014/main" id="{62DB29CC-D016-4001-9855-BB5069A3701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0F19616-4D08-45B8-914E-5EB8A9ECAE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pic>
        <p:nvPicPr>
          <p:cNvPr id="6" name="Picture 5">
            <a:extLst>
              <a:ext uri="{FF2B5EF4-FFF2-40B4-BE49-F238E27FC236}">
                <a16:creationId xmlns:a16="http://schemas.microsoft.com/office/drawing/2014/main" id="{6995CE1B-9DA3-4AC3-AFED-35E75140912F}"/>
              </a:ext>
            </a:extLst>
          </p:cNvPr>
          <p:cNvPicPr>
            <a:picLocks noChangeAspect="1"/>
          </p:cNvPicPr>
          <p:nvPr/>
        </p:nvPicPr>
        <p:blipFill>
          <a:blip r:embed="rId2"/>
          <a:stretch>
            <a:fillRect/>
          </a:stretch>
        </p:blipFill>
        <p:spPr>
          <a:xfrm>
            <a:off x="2265719" y="3725020"/>
            <a:ext cx="4968552" cy="2466378"/>
          </a:xfrm>
          <a:prstGeom prst="rect">
            <a:avLst/>
          </a:prstGeom>
        </p:spPr>
      </p:pic>
    </p:spTree>
    <p:extLst>
      <p:ext uri="{BB962C8B-B14F-4D97-AF65-F5344CB8AC3E}">
        <p14:creationId xmlns:p14="http://schemas.microsoft.com/office/powerpoint/2010/main" val="18347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for Same PTK</a:t>
            </a:r>
          </a:p>
        </p:txBody>
      </p:sp>
      <p:sp>
        <p:nvSpPr>
          <p:cNvPr id="3" name="Content Placeholder 2"/>
          <p:cNvSpPr>
            <a:spLocks noGrp="1"/>
          </p:cNvSpPr>
          <p:nvPr>
            <p:ph idx="1"/>
          </p:nvPr>
        </p:nvSpPr>
        <p:spPr/>
        <p:txBody>
          <a:bodyPr/>
          <a:lstStyle/>
          <a:p>
            <a:r>
              <a:rPr lang="en-US" sz="1800" dirty="0"/>
              <a:t>To have same PTK under same/different MAC address across links, we need to have same PMKSA (i.e., same PMK) and same PTKSA</a:t>
            </a:r>
          </a:p>
          <a:p>
            <a:pPr lvl="1"/>
            <a:r>
              <a:rPr lang="en-US" sz="1600" dirty="0"/>
              <a:t>PMKSA is created based on AS (EAP method) or PSK (SAE method)</a:t>
            </a:r>
          </a:p>
          <a:p>
            <a:pPr lvl="1"/>
            <a:r>
              <a:rPr lang="en-US" sz="1600" dirty="0"/>
              <a:t>PTKSA is created based on 4-way handshake or FILS authentication</a:t>
            </a:r>
          </a:p>
          <a:p>
            <a:r>
              <a:rPr lang="en-US" sz="1800" dirty="0"/>
              <a:t>We think this can be achieved by</a:t>
            </a:r>
          </a:p>
          <a:p>
            <a:pPr lvl="1"/>
            <a:r>
              <a:rPr lang="en-US" sz="1600" dirty="0"/>
              <a:t>For both methods, consider the negotiation between two MLDs rather than two STAs</a:t>
            </a:r>
          </a:p>
          <a:p>
            <a:pPr lvl="2"/>
            <a:r>
              <a:rPr lang="en-US" sz="1400" dirty="0"/>
              <a:t>For EAP method, use the MLD address for calculation of PMKID (under EAP method), </a:t>
            </a:r>
          </a:p>
          <a:p>
            <a:pPr lvl="2"/>
            <a:r>
              <a:rPr lang="en-US" sz="1400" dirty="0"/>
              <a:t>For SAE method, change &lt;password, STA-A-MAC, STA-BMAC&gt; tuple to &lt;password, address of AP MLD, address of non-AP MLD&gt; tuple</a:t>
            </a:r>
          </a:p>
          <a:p>
            <a:pPr lvl="1"/>
            <a:r>
              <a:rPr lang="en-US" sz="1600" dirty="0"/>
              <a:t>For PTK calculation, replace AA as the address of AP MLD and replace SPA as the address of non-AP MLD</a:t>
            </a:r>
          </a:p>
          <a:p>
            <a:pPr lvl="1"/>
            <a:r>
              <a:rPr lang="en-US" sz="1600" dirty="0"/>
              <a:t>For FILS authentication, replace AP-BSSID/STA-MAC with address of corresponding MLD address in the procedure</a:t>
            </a:r>
          </a:p>
          <a:p>
            <a:pPr lvl="1"/>
            <a:r>
              <a:rPr lang="en-US" sz="1600" dirty="0"/>
              <a:t>Address of MLD needs to be conveyed in the air</a:t>
            </a:r>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1858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60028</TotalTime>
  <Words>1320</Words>
  <Application>Microsoft Office PowerPoint</Application>
  <PresentationFormat>On-screen Show (4:3)</PresentationFormat>
  <Paragraphs>171</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Qualcomm Office Regular</vt:lpstr>
      <vt:lpstr>Qualcomm Regular</vt:lpstr>
      <vt:lpstr>Arial</vt:lpstr>
      <vt:lpstr>Calibri</vt:lpstr>
      <vt:lpstr>Times New Roman</vt:lpstr>
      <vt:lpstr>802-11-Submission</vt:lpstr>
      <vt:lpstr>Multi-link Security Consideration</vt:lpstr>
      <vt:lpstr>Background</vt:lpstr>
      <vt:lpstr>Scope of Multi-link Security Consideration </vt:lpstr>
      <vt:lpstr>Consideration of GTK/IGTK/BIGTK</vt:lpstr>
      <vt:lpstr>Consideration of GTK/IGTK/BIGTK</vt:lpstr>
      <vt:lpstr>Delivery of GTK/IGTK/BIGTK across links</vt:lpstr>
      <vt:lpstr>Consideration for PTK</vt:lpstr>
      <vt:lpstr>Consideration for PTK</vt:lpstr>
      <vt:lpstr>Proposal for Same PTK</vt:lpstr>
      <vt:lpstr>Conclusion</vt:lpstr>
      <vt:lpstr>Straw Poll #1</vt:lpstr>
      <vt:lpstr>Straw Poll #2</vt:lpstr>
      <vt:lpstr>Reference</vt:lpstr>
      <vt:lpstr>Backup</vt:lpstr>
      <vt:lpstr>Backup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2351</cp:revision>
  <cp:lastPrinted>1998-02-10T13:28:06Z</cp:lastPrinted>
  <dcterms:created xsi:type="dcterms:W3CDTF">2004-12-02T14:01:45Z</dcterms:created>
  <dcterms:modified xsi:type="dcterms:W3CDTF">2020-01-10T00:57:54Z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b9276623-83bf-4298-a025-84a3584e8d53</vt:lpwstr>
  </property>
  <property fmtid="{D5CDD505-2E9C-101B-9397-08002B2CF9AE}" pid="4" name="CTP_TimeStamp">
    <vt:lpwstr>2020-01-10 00:57:54Z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