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7" r:id="rId4"/>
    <p:sldId id="268" r:id="rId5"/>
    <p:sldId id="266" r:id="rId6"/>
    <p:sldId id="265" r:id="rId7"/>
    <p:sldId id="269" r:id="rId8"/>
    <p:sldId id="270" r:id="rId9"/>
    <p:sldId id="271" r:id="rId10"/>
    <p:sldId id="274" r:id="rId11"/>
    <p:sldId id="272" r:id="rId12"/>
    <p:sldId id="273" r:id="rId13"/>
    <p:sldId id="276" r:id="rId14"/>
    <p:sldId id="277"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Fischer" initials="MAF"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35" autoAdjust="0"/>
    <p:restoredTop sz="94660"/>
  </p:normalViewPr>
  <p:slideViewPr>
    <p:cSldViewPr>
      <p:cViewPr varScale="1">
        <p:scale>
          <a:sx n="87" d="100"/>
          <a:sy n="87" d="100"/>
        </p:scale>
        <p:origin x="82"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3211" y="3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073650" y="96838"/>
            <a:ext cx="12890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11-19/1805r0</a:t>
            </a:r>
          </a:p>
        </p:txBody>
      </p:sp>
      <p:sp>
        <p:nvSpPr>
          <p:cNvPr id="2051" name="Rectangle 3"/>
          <p:cNvSpPr>
            <a:spLocks noGrp="1" noChangeArrowheads="1"/>
          </p:cNvSpPr>
          <p:nvPr>
            <p:ph type="dt"/>
          </p:nvPr>
        </p:nvSpPr>
        <p:spPr bwMode="auto">
          <a:xfrm>
            <a:off x="654050" y="96838"/>
            <a:ext cx="10604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October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838701" y="8983662"/>
            <a:ext cx="1441450"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Michael Fischer,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1073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6328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0061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8783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0627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452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802.11-19/0276r4</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5023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dirty="0"/>
          </a:p>
        </p:txBody>
      </p:sp>
      <p:sp>
        <p:nvSpPr>
          <p:cNvPr id="5" name="Footer Placeholder 4"/>
          <p:cNvSpPr>
            <a:spLocks noGrp="1"/>
          </p:cNvSpPr>
          <p:nvPr>
            <p:ph type="ftr" idx="11"/>
          </p:nvPr>
        </p:nvSpPr>
        <p:spPr/>
        <p:txBody>
          <a:bodyPr/>
          <a:lstStyle>
            <a:lvl1pPr>
              <a:defRPr/>
            </a:lvl1pPr>
          </a:lstStyle>
          <a:p>
            <a:r>
              <a:rPr lang="en-GB"/>
              <a:t>Michael Fischer, NXP</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Fischer,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2019</a:t>
            </a:r>
            <a:endParaRPr lang="en-GB"/>
          </a:p>
        </p:txBody>
      </p:sp>
      <p:sp>
        <p:nvSpPr>
          <p:cNvPr id="6" name="Footer Placeholder 5"/>
          <p:cNvSpPr>
            <a:spLocks noGrp="1"/>
          </p:cNvSpPr>
          <p:nvPr>
            <p:ph type="ftr" idx="11"/>
          </p:nvPr>
        </p:nvSpPr>
        <p:spPr/>
        <p:txBody>
          <a:bodyPr/>
          <a:lstStyle>
            <a:lvl1pPr>
              <a:defRPr/>
            </a:lvl1pPr>
          </a:lstStyle>
          <a:p>
            <a:r>
              <a:rPr lang="en-GB"/>
              <a:t>Michael Fischer,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Michael Fischer,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2019</a:t>
            </a:r>
            <a:endParaRPr lang="en-GB"/>
          </a:p>
        </p:txBody>
      </p:sp>
      <p:sp>
        <p:nvSpPr>
          <p:cNvPr id="4" name="Footer Placeholder 3"/>
          <p:cNvSpPr>
            <a:spLocks noGrp="1"/>
          </p:cNvSpPr>
          <p:nvPr>
            <p:ph type="ftr" idx="11"/>
          </p:nvPr>
        </p:nvSpPr>
        <p:spPr/>
        <p:txBody>
          <a:bodyPr/>
          <a:lstStyle>
            <a:lvl1pPr>
              <a:defRPr/>
            </a:lvl1pPr>
          </a:lstStyle>
          <a:p>
            <a:r>
              <a:rPr lang="en-GB"/>
              <a:t>Michael Fischer,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2019</a:t>
            </a:r>
            <a:endParaRPr lang="en-GB"/>
          </a:p>
        </p:txBody>
      </p:sp>
      <p:sp>
        <p:nvSpPr>
          <p:cNvPr id="3" name="Footer Placeholder 2"/>
          <p:cNvSpPr>
            <a:spLocks noGrp="1"/>
          </p:cNvSpPr>
          <p:nvPr>
            <p:ph type="ftr" idx="11"/>
          </p:nvPr>
        </p:nvSpPr>
        <p:spPr/>
        <p:txBody>
          <a:bodyPr/>
          <a:lstStyle>
            <a:lvl1pPr>
              <a:defRPr/>
            </a:lvl1pPr>
          </a:lstStyle>
          <a:p>
            <a:r>
              <a:rPr lang="en-GB"/>
              <a:t>Michael Fischer,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Michael Fischer,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583"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MAC Service Update for NGV</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2019-10-29</a:t>
            </a:r>
          </a:p>
        </p:txBody>
      </p:sp>
      <p:sp>
        <p:nvSpPr>
          <p:cNvPr id="6" name="Date Placeholder 3"/>
          <p:cNvSpPr>
            <a:spLocks noGrp="1"/>
          </p:cNvSpPr>
          <p:nvPr>
            <p:ph type="dt" idx="10"/>
          </p:nvPr>
        </p:nvSpPr>
        <p:spPr/>
        <p:txBody>
          <a:bodyPr/>
          <a:lstStyle/>
          <a:p>
            <a:r>
              <a:rPr lang="en-US" dirty="0"/>
              <a:t>November 2019</a:t>
            </a:r>
            <a:endParaRPr lang="en-GB" dirty="0"/>
          </a:p>
        </p:txBody>
      </p:sp>
      <p:sp>
        <p:nvSpPr>
          <p:cNvPr id="7" name="Footer Placeholder 4"/>
          <p:cNvSpPr>
            <a:spLocks noGrp="1"/>
          </p:cNvSpPr>
          <p:nvPr>
            <p:ph type="ftr" idx="11"/>
          </p:nvPr>
        </p:nvSpPr>
        <p:spPr/>
        <p:txBody>
          <a:bodyPr/>
          <a:lstStyle/>
          <a:p>
            <a:r>
              <a:rPr lang="en-GB"/>
              <a:t>Michael Fischer,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93580678"/>
              </p:ext>
            </p:extLst>
          </p:nvPr>
        </p:nvGraphicFramePr>
        <p:xfrm>
          <a:off x="990600" y="2403475"/>
          <a:ext cx="10591800" cy="3317875"/>
        </p:xfrm>
        <a:graphic>
          <a:graphicData uri="http://schemas.openxmlformats.org/presentationml/2006/ole">
            <mc:AlternateContent xmlns:mc="http://schemas.openxmlformats.org/markup-compatibility/2006">
              <mc:Choice xmlns:v="urn:schemas-microsoft-com:vml" Requires="v">
                <p:oleObj spid="_x0000_s3105" name="Document" r:id="rId4" imgW="10535088" imgH="3236324" progId="Word.Document.8">
                  <p:embed/>
                </p:oleObj>
              </mc:Choice>
              <mc:Fallback>
                <p:oleObj name="Document" r:id="rId4" imgW="10535088" imgH="3236324" progId="Word.Document.8">
                  <p:embed/>
                  <p:pic>
                    <p:nvPicPr>
                      <p:cNvPr id="0" name="Picture 3"/>
                      <p:cNvPicPr>
                        <a:picLocks noChangeAspect="1" noChangeArrowheads="1"/>
                      </p:cNvPicPr>
                      <p:nvPr/>
                    </p:nvPicPr>
                    <p:blipFill>
                      <a:blip r:embed="rId5"/>
                      <a:srcRect/>
                      <a:stretch>
                        <a:fillRect/>
                      </a:stretch>
                    </p:blipFill>
                    <p:spPr bwMode="auto">
                      <a:xfrm>
                        <a:off x="990600" y="2403475"/>
                        <a:ext cx="10591800" cy="3317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C5076-B1B9-42D2-8D1C-166D5944936F}"/>
              </a:ext>
            </a:extLst>
          </p:cNvPr>
          <p:cNvSpPr>
            <a:spLocks noGrp="1"/>
          </p:cNvSpPr>
          <p:nvPr>
            <p:ph type="title"/>
          </p:nvPr>
        </p:nvSpPr>
        <p:spPr/>
        <p:txBody>
          <a:bodyPr/>
          <a:lstStyle/>
          <a:p>
            <a:r>
              <a:rPr lang="en-US" dirty="0"/>
              <a:t>Reporting of Radio Environment Characteristics</a:t>
            </a:r>
          </a:p>
        </p:txBody>
      </p:sp>
      <p:sp>
        <p:nvSpPr>
          <p:cNvPr id="3" name="Content Placeholder 2">
            <a:extLst>
              <a:ext uri="{FF2B5EF4-FFF2-40B4-BE49-F238E27FC236}">
                <a16:creationId xmlns:a16="http://schemas.microsoft.com/office/drawing/2014/main" id="{7C5E4B49-D0EC-4683-9A7F-FD34D2ABA532}"/>
              </a:ext>
            </a:extLst>
          </p:cNvPr>
          <p:cNvSpPr>
            <a:spLocks noGrp="1"/>
          </p:cNvSpPr>
          <p:nvPr>
            <p:ph idx="1"/>
          </p:nvPr>
        </p:nvSpPr>
        <p:spPr/>
        <p:txBody>
          <a:bodyPr/>
          <a:lstStyle/>
          <a:p>
            <a:r>
              <a:rPr lang="en-US" dirty="0"/>
              <a:t>The characteristics of the radio environment are reported on a periodic basis, independent of receptions of MSDUs, so need to be reported separately.  This can be done using a new service primitive</a:t>
            </a:r>
          </a:p>
          <a:p>
            <a:r>
              <a:rPr lang="en-GB" dirty="0"/>
              <a:t>	</a:t>
            </a:r>
          </a:p>
          <a:p>
            <a:r>
              <a:rPr lang="en-GB" b="0" dirty="0"/>
              <a:t>	MA-</a:t>
            </a:r>
            <a:r>
              <a:rPr lang="en-GB" b="0" dirty="0" err="1"/>
              <a:t>RADIOENVIRONMENT.indication</a:t>
            </a:r>
            <a:r>
              <a:rPr lang="en-GB" b="0" dirty="0"/>
              <a:t> (Channel Busy Percentage, Capability Percentage, Station Count)</a:t>
            </a:r>
            <a:endParaRPr lang="en-GB" dirty="0"/>
          </a:p>
          <a:p>
            <a:pPr lvl="1">
              <a:buFont typeface="Times New Roman" pitchFamily="16" charset="0"/>
              <a:buChar char="•"/>
            </a:pPr>
            <a:r>
              <a:rPr lang="en-GB" dirty="0"/>
              <a:t>Channel Busy Percentage – as already defined in IEEE 1609</a:t>
            </a:r>
          </a:p>
          <a:p>
            <a:pPr lvl="1">
              <a:buFont typeface="Times New Roman" pitchFamily="16" charset="0"/>
              <a:buChar char="•"/>
            </a:pPr>
            <a:r>
              <a:rPr lang="en-US" dirty="0"/>
              <a:t>Capability Percentage – percentage of stations indicating NGV capability </a:t>
            </a:r>
          </a:p>
          <a:p>
            <a:pPr lvl="2">
              <a:buFont typeface="Times New Roman" pitchFamily="16" charset="0"/>
              <a:buChar char="•"/>
            </a:pPr>
            <a:r>
              <a:rPr lang="en-US" dirty="0"/>
              <a:t>Full definition (therein called “</a:t>
            </a:r>
            <a:r>
              <a:rPr lang="en-US" dirty="0" err="1"/>
              <a:t>TechPercentage</a:t>
            </a:r>
            <a:r>
              <a:rPr lang="en-US" dirty="0"/>
              <a:t>”) appears in 11-19/0783</a:t>
            </a:r>
          </a:p>
          <a:p>
            <a:pPr lvl="1">
              <a:buFont typeface="Times New Roman" pitchFamily="16" charset="0"/>
              <a:buChar char="•"/>
            </a:pPr>
            <a:r>
              <a:rPr lang="en-US" dirty="0"/>
              <a:t>Station Count – number of individual stations (individual MAC addresses) detected during most recent measurement period of Channel Busy Percentage and Capability Percentage</a:t>
            </a:r>
          </a:p>
        </p:txBody>
      </p:sp>
      <p:sp>
        <p:nvSpPr>
          <p:cNvPr id="4" name="Slide Number Placeholder 3">
            <a:extLst>
              <a:ext uri="{FF2B5EF4-FFF2-40B4-BE49-F238E27FC236}">
                <a16:creationId xmlns:a16="http://schemas.microsoft.com/office/drawing/2014/main" id="{2F45AD92-544B-4D81-9CB1-35FCAA535F3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F35A4AB-5A9C-45E1-B498-E5903364D008}"/>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6AFDAD88-61CE-4B0F-BED3-53C84AF0048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64601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MLME SAP Extension</a:t>
            </a:r>
          </a:p>
        </p:txBody>
      </p:sp>
      <p:sp>
        <p:nvSpPr>
          <p:cNvPr id="9218" name="Rectangle 2"/>
          <p:cNvSpPr>
            <a:spLocks noGrp="1" noChangeArrowheads="1"/>
          </p:cNvSpPr>
          <p:nvPr>
            <p:ph idx="1"/>
          </p:nvPr>
        </p:nvSpPr>
        <p:spPr>
          <a:xfrm>
            <a:off x="914401" y="1830391"/>
            <a:ext cx="10361084" cy="4645024"/>
          </a:xfrm>
          <a:ln/>
        </p:spPr>
        <p:txBody>
          <a:bodyPr/>
          <a:lstStyle/>
          <a:p>
            <a:pPr>
              <a:buFont typeface="Times New Roman" pitchFamily="16" charset="0"/>
              <a:buChar char="•"/>
            </a:pPr>
            <a:r>
              <a:rPr lang="en-GB" b="0" dirty="0"/>
              <a:t>IEEE 1609.4 includes a set of primitives extending the MLME_SAP.  These appear as MLMEX-primitives in Clause 7 of IEEE 1609.4-2016</a:t>
            </a:r>
          </a:p>
          <a:p>
            <a:pPr lvl="1">
              <a:buFont typeface="Times New Roman" pitchFamily="16" charset="0"/>
              <a:buChar char="•"/>
            </a:pPr>
            <a:r>
              <a:rPr lang="en-GB" b="0" dirty="0"/>
              <a:t>The MLME_SAP in 802.11bd should include a request/confirm primitive pair that corresponds to MLMEX-</a:t>
            </a:r>
            <a:r>
              <a:rPr lang="en-GB" b="0" dirty="0" err="1"/>
              <a:t>AddressChange</a:t>
            </a:r>
            <a:endParaRPr lang="en-GB" b="0" dirty="0"/>
          </a:p>
          <a:p>
            <a:pPr marL="1200150" lvl="2" indent="-285750">
              <a:buFont typeface="Wingdings" panose="05000000000000000000" pitchFamily="2" charset="2"/>
              <a:buChar char="Ø"/>
            </a:pPr>
            <a:r>
              <a:rPr lang="en-GB" b="0" dirty="0"/>
              <a:t>A primitive </a:t>
            </a:r>
            <a:r>
              <a:rPr lang="en-GB" dirty="0"/>
              <a:t>for this purpose is needed by other 802.11 amendments and is being proposed to </a:t>
            </a:r>
            <a:r>
              <a:rPr lang="en-GB" dirty="0" err="1"/>
              <a:t>TGmd</a:t>
            </a:r>
            <a:r>
              <a:rPr lang="en-GB" dirty="0"/>
              <a:t>.  If that proposal is adopted, no further work on this primitive will be needed in </a:t>
            </a:r>
            <a:r>
              <a:rPr lang="en-GB" dirty="0" err="1"/>
              <a:t>TGbd</a:t>
            </a:r>
            <a:r>
              <a:rPr lang="en-GB" dirty="0"/>
              <a:t>.</a:t>
            </a:r>
            <a:endParaRPr lang="en-GB" b="0" dirty="0"/>
          </a:p>
          <a:p>
            <a:pPr lvl="1">
              <a:buFont typeface="Times New Roman" pitchFamily="16" charset="0"/>
              <a:buChar char="•"/>
            </a:pPr>
            <a:r>
              <a:rPr lang="en-GB" dirty="0"/>
              <a:t>The MLME_SAP in 802.11bd should include a request/confirm primitive pair that corresponds to MLMEX-</a:t>
            </a:r>
            <a:r>
              <a:rPr lang="en-GB" dirty="0" err="1"/>
              <a:t>CancelTX</a:t>
            </a:r>
            <a:endParaRPr lang="en-GB" dirty="0"/>
          </a:p>
          <a:p>
            <a:pPr marL="1200150" lvl="2" indent="-285750">
              <a:buFont typeface="Wingdings" panose="05000000000000000000" pitchFamily="2" charset="2"/>
              <a:buChar char="Ø"/>
            </a:pPr>
            <a:r>
              <a:rPr lang="en-GB" dirty="0"/>
              <a:t>The function of this primitive is to cancel transmission of MSDUs, within a specified access category, that have already been submitted for transmission, within, but are not yet contending for transmission.  It is not necessary to expunge MPDUs at the head of the queue and already involved in EDCA contention.</a:t>
            </a:r>
          </a:p>
          <a:p>
            <a:pPr lvl="1">
              <a:buFont typeface="Times New Roman" pitchFamily="16" charset="0"/>
              <a:buChar char="•"/>
            </a:pPr>
            <a:r>
              <a:rPr lang="en-GB" dirty="0"/>
              <a:t>It does not appear that other MLME_SAP extensions are required, but further consideration, and discussions with IEEE 1609 (and other, outside groups) is appropriate.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75165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Attributes in 802.11bd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Some of the NGV-specific parameter values are static, and can be managed as MIB attributes rather than service primitive parameters at the MAC or MLME SAPs.  These include:</a:t>
            </a:r>
          </a:p>
          <a:p>
            <a:pPr lvl="1">
              <a:buFont typeface="Times New Roman" pitchFamily="16" charset="0"/>
              <a:buChar char="•"/>
            </a:pPr>
            <a:r>
              <a:rPr lang="en-GB" dirty="0"/>
              <a:t>NGV activation (the NGV equivalent of dot11OCBActivated)</a:t>
            </a:r>
          </a:p>
          <a:p>
            <a:pPr lvl="1">
              <a:buFont typeface="Times New Roman" pitchFamily="16" charset="0"/>
              <a:buChar char="•"/>
            </a:pPr>
            <a:r>
              <a:rPr lang="en-GB" b="0" dirty="0"/>
              <a:t>NGV capabilities (</a:t>
            </a:r>
            <a:r>
              <a:rPr lang="en-GB" dirty="0"/>
              <a:t>to be indicated in transmissions from this station)</a:t>
            </a:r>
            <a:endParaRPr lang="en-GB" b="0" dirty="0"/>
          </a:p>
          <a:p>
            <a:pPr lvl="1">
              <a:buFont typeface="Times New Roman" pitchFamily="16" charset="0"/>
              <a:buChar char="•"/>
            </a:pPr>
            <a:r>
              <a:rPr lang="en-GB" dirty="0"/>
              <a:t>NGV bands supported</a:t>
            </a:r>
          </a:p>
          <a:p>
            <a:pPr lvl="1">
              <a:buFont typeface="Times New Roman" pitchFamily="16" charset="0"/>
              <a:buChar char="•"/>
            </a:pPr>
            <a:r>
              <a:rPr lang="en-GB" dirty="0"/>
              <a:t>Measurement interval for </a:t>
            </a:r>
            <a:r>
              <a:rPr lang="en-GB" dirty="0" err="1"/>
              <a:t>ChannelBusyPercentage</a:t>
            </a:r>
            <a:r>
              <a:rPr lang="en-GB" dirty="0"/>
              <a:t> (default value 100ms)</a:t>
            </a:r>
          </a:p>
          <a:p>
            <a:pPr lvl="1">
              <a:buFont typeface="Times New Roman" pitchFamily="16" charset="0"/>
              <a:buChar char="•"/>
            </a:pPr>
            <a:r>
              <a:rPr lang="en-GB" dirty="0" err="1"/>
              <a:t>ChannelBusyPercentage</a:t>
            </a:r>
            <a:r>
              <a:rPr lang="en-GB" dirty="0"/>
              <a:t> smoothing parameters (to accommodate CBR/CBP differences)</a:t>
            </a:r>
          </a:p>
          <a:p>
            <a:pPr lvl="1">
              <a:buFont typeface="Times New Roman" pitchFamily="16" charset="0"/>
              <a:buChar char="•"/>
            </a:pPr>
            <a:r>
              <a:rPr lang="en-GB" dirty="0"/>
              <a:t>Measurement interval for </a:t>
            </a:r>
            <a:r>
              <a:rPr lang="en-GB" dirty="0" err="1"/>
              <a:t>CapabilityPercentage</a:t>
            </a:r>
            <a:r>
              <a:rPr lang="en-GB" dirty="0"/>
              <a:t> (default value 1000ms)</a:t>
            </a:r>
          </a:p>
          <a:p>
            <a:pPr lvl="1">
              <a:buFont typeface="Times New Roman" pitchFamily="16" charset="0"/>
              <a:buChar char="•"/>
            </a:pPr>
            <a:r>
              <a:rPr lang="en-GB" dirty="0"/>
              <a:t>Interval between repetitions (for use when number of repetitions &gt; 0)</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7436884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D76E-673A-4B34-AF54-21AADB806821}"/>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A27B1218-53A5-46EF-8E24-96EF4D42CFB2}"/>
              </a:ext>
            </a:extLst>
          </p:cNvPr>
          <p:cNvSpPr>
            <a:spLocks noGrp="1"/>
          </p:cNvSpPr>
          <p:nvPr>
            <p:ph idx="1"/>
          </p:nvPr>
        </p:nvSpPr>
        <p:spPr/>
        <p:txBody>
          <a:bodyPr/>
          <a:lstStyle/>
          <a:p>
            <a:pPr marL="0" indent="0"/>
            <a:r>
              <a:rPr lang="en-US" dirty="0"/>
              <a:t>Do you agree to add the following text into Section 3.2 of SFD?</a:t>
            </a:r>
          </a:p>
          <a:p>
            <a:pPr marL="457200" lvl="1" indent="0"/>
            <a:r>
              <a:rPr lang="en-US" dirty="0"/>
              <a:t>“The MAC service interface (MAC_SAP and MLME_SAP) shall be extended to provide higher layers with the ability to control NGV transmissions and receive status regarding NGV receptions and the radio environment when operating with dot11OCBActivated = TRUE).”</a:t>
            </a:r>
          </a:p>
          <a:p>
            <a:endParaRPr lang="en-US" dirty="0"/>
          </a:p>
          <a:p>
            <a:r>
              <a:rPr lang="en-US" dirty="0"/>
              <a:t>Y: </a:t>
            </a:r>
          </a:p>
          <a:p>
            <a:r>
              <a:rPr lang="en-US" dirty="0"/>
              <a:t>N: </a:t>
            </a:r>
          </a:p>
          <a:p>
            <a:r>
              <a:rPr lang="en-US" dirty="0"/>
              <a:t>A: </a:t>
            </a:r>
          </a:p>
        </p:txBody>
      </p:sp>
      <p:sp>
        <p:nvSpPr>
          <p:cNvPr id="4" name="Slide Number Placeholder 3">
            <a:extLst>
              <a:ext uri="{FF2B5EF4-FFF2-40B4-BE49-F238E27FC236}">
                <a16:creationId xmlns:a16="http://schemas.microsoft.com/office/drawing/2014/main" id="{CB1FE62D-AAC6-4C96-9336-F3A155D48D3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D0C808-A6DB-4F30-B44D-58F20848551F}"/>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398D721D-7D22-45A5-8E4E-005E3E028602}"/>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308045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D76E-673A-4B34-AF54-21AADB806821}"/>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A27B1218-53A5-46EF-8E24-96EF4D42CFB2}"/>
              </a:ext>
            </a:extLst>
          </p:cNvPr>
          <p:cNvSpPr>
            <a:spLocks noGrp="1"/>
          </p:cNvSpPr>
          <p:nvPr>
            <p:ph idx="1"/>
          </p:nvPr>
        </p:nvSpPr>
        <p:spPr/>
        <p:txBody>
          <a:bodyPr/>
          <a:lstStyle/>
          <a:p>
            <a:r>
              <a:rPr lang="en-US" dirty="0"/>
              <a:t>To direct the TG editor to incorporate the proposed normative text from submission 11/19-1982r0 into the </a:t>
            </a:r>
            <a:r>
              <a:rPr lang="en-US" dirty="0" err="1"/>
              <a:t>TGbd</a:t>
            </a:r>
            <a:r>
              <a:rPr lang="en-US" dirty="0"/>
              <a:t> draft.</a:t>
            </a:r>
          </a:p>
          <a:p>
            <a:endParaRPr lang="en-US" dirty="0"/>
          </a:p>
          <a:p>
            <a:r>
              <a:rPr lang="en-US" dirty="0"/>
              <a:t>	Y: </a:t>
            </a:r>
          </a:p>
          <a:p>
            <a:r>
              <a:rPr lang="en-US" dirty="0"/>
              <a:t>	N: </a:t>
            </a:r>
          </a:p>
          <a:p>
            <a:r>
              <a:rPr lang="en-US" dirty="0"/>
              <a:t>	A: </a:t>
            </a:r>
          </a:p>
        </p:txBody>
      </p:sp>
      <p:sp>
        <p:nvSpPr>
          <p:cNvPr id="4" name="Slide Number Placeholder 3">
            <a:extLst>
              <a:ext uri="{FF2B5EF4-FFF2-40B4-BE49-F238E27FC236}">
                <a16:creationId xmlns:a16="http://schemas.microsoft.com/office/drawing/2014/main" id="{CB1FE62D-AAC6-4C96-9336-F3A155D48D3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D0C808-A6DB-4F30-B44D-58F20848551F}"/>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398D721D-7D22-45A5-8E4E-005E3E028602}"/>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65364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The layers of the protocol stacks which operate just above the 802.11 MAC, and are intended for use in rapidly-changing radio environments, including IEEE 1609.4 and comparable standards for other regional regulatory domains, require access to facilities that are not exposed at either the 802.11 MAC_SAP or the MLME_SAP.  Therefore, it is appropriate for </a:t>
            </a:r>
            <a:r>
              <a:rPr lang="en-GB" dirty="0" err="1"/>
              <a:t>TGbd</a:t>
            </a:r>
            <a:r>
              <a:rPr lang="en-GB" dirty="0"/>
              <a:t> to define extensions to 802.11 MAC services (limited to use when dot11OCBActivated = TRUE) that expose the functions needed by these higher layer vehicular protocols.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dirty="0"/>
              <a:t>Unexposed MAC facilities needed by higher protocol layers today include:</a:t>
            </a:r>
          </a:p>
          <a:p>
            <a:pPr marL="800100" lvl="1" indent="-342900">
              <a:buFont typeface="Wingdings" panose="05000000000000000000" pitchFamily="2" charset="2"/>
              <a:buChar char="Ø"/>
            </a:pPr>
            <a:r>
              <a:rPr lang="en-GB" dirty="0"/>
              <a:t>Direct selection of many items in the TXVECTOR, including channel, data rate/MCS, and transmit power level, on a per-MSDU basis</a:t>
            </a:r>
          </a:p>
          <a:p>
            <a:pPr marL="800100" lvl="1" indent="-342900">
              <a:buFont typeface="Wingdings" panose="05000000000000000000" pitchFamily="2" charset="2"/>
              <a:buChar char="Ø"/>
            </a:pPr>
            <a:r>
              <a:rPr lang="en-GB" dirty="0"/>
              <a:t>The ability to specify an “expiry time” </a:t>
            </a:r>
            <a:r>
              <a:rPr lang="en-US" dirty="0"/>
              <a:t>which is the value of the TSF timer at which the MSDU is no longer valid and may be purged by the 802.11 MAC before transmission</a:t>
            </a:r>
          </a:p>
          <a:p>
            <a:pPr marL="800100" lvl="1" indent="-342900">
              <a:buFont typeface="Wingdings" panose="05000000000000000000" pitchFamily="2" charset="2"/>
              <a:buChar char="Ø"/>
            </a:pPr>
            <a:r>
              <a:rPr lang="en-US" dirty="0"/>
              <a:t>The ability to change the station’s MAC address without resetting the entire MAC</a:t>
            </a:r>
          </a:p>
          <a:p>
            <a:pPr marL="800100" lvl="1" indent="-342900">
              <a:buFont typeface="Wingdings" panose="05000000000000000000" pitchFamily="2" charset="2"/>
              <a:buChar char="Ø"/>
            </a:pPr>
            <a:r>
              <a:rPr lang="en-US" dirty="0"/>
              <a:t>Reporting of Channel Busy Percentage</a:t>
            </a:r>
          </a:p>
          <a:p>
            <a:pPr marL="400050">
              <a:buFont typeface="Wingdings" panose="05000000000000000000" pitchFamily="2" charset="2"/>
              <a:buChar char="Ø"/>
            </a:pPr>
            <a:r>
              <a:rPr lang="en-US" dirty="0"/>
              <a:t>Additional MAC facilities needed with 802.11bd:</a:t>
            </a:r>
          </a:p>
          <a:p>
            <a:pPr marL="800100" lvl="1">
              <a:buFont typeface="Wingdings" panose="05000000000000000000" pitchFamily="2" charset="2"/>
              <a:buChar char="Ø"/>
            </a:pPr>
            <a:r>
              <a:rPr lang="en-US" dirty="0"/>
              <a:t>Control of the capabilities indicated by the NGV capability indication mechanism</a:t>
            </a:r>
          </a:p>
          <a:p>
            <a:pPr marL="800100" lvl="1">
              <a:buFont typeface="Wingdings" panose="05000000000000000000" pitchFamily="2" charset="2"/>
              <a:buChar char="Ø"/>
            </a:pPr>
            <a:r>
              <a:rPr lang="en-US" dirty="0"/>
              <a:t>Reporting of capabilities indicated by other stations whose transmission are received</a:t>
            </a:r>
          </a:p>
          <a:p>
            <a:pPr marL="800100" lvl="1">
              <a:buFont typeface="Wingdings" panose="05000000000000000000" pitchFamily="2" charset="2"/>
              <a:buChar char="Ø"/>
            </a:pPr>
            <a:r>
              <a:rPr lang="en-US" dirty="0"/>
              <a:t>Access to far more TXVECTOR parameters as well as reporting of RXVECTOR parameters from receptions that are reported upward</a:t>
            </a:r>
          </a:p>
          <a:p>
            <a:pPr marL="800100" lvl="1">
              <a:buFont typeface="Wingdings" panose="05000000000000000000" pitchFamily="2" charset="2"/>
              <a:buChar char="Ø"/>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665787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Added by </a:t>
            </a:r>
            <a:r>
              <a:rPr lang="en-US" dirty="0" err="1"/>
              <a:t>TGbd</a:t>
            </a:r>
            <a:r>
              <a:rPr lang="en-US" dirty="0"/>
              <a:t> Needing SAP Exposure</a:t>
            </a:r>
            <a:endParaRPr lang="en-GB" dirty="0"/>
          </a:p>
        </p:txBody>
      </p:sp>
      <p:sp>
        <p:nvSpPr>
          <p:cNvPr id="9218" name="Rectangle 2"/>
          <p:cNvSpPr>
            <a:spLocks noGrp="1" noChangeArrowheads="1"/>
          </p:cNvSpPr>
          <p:nvPr>
            <p:ph idx="1"/>
          </p:nvPr>
        </p:nvSpPr>
        <p:spPr>
          <a:ln/>
        </p:spPr>
        <p:txBody>
          <a:bodyPr/>
          <a:lstStyle/>
          <a:p>
            <a:pPr marL="0" indent="0"/>
            <a:r>
              <a:rPr lang="en-GB" dirty="0"/>
              <a:t>The enhanced MAC and PHY functionality being added by </a:t>
            </a:r>
            <a:r>
              <a:rPr lang="en-GB" dirty="0" err="1"/>
              <a:t>TGbd</a:t>
            </a:r>
            <a:r>
              <a:rPr lang="en-GB" dirty="0"/>
              <a:t> are going to require further extension </a:t>
            </a:r>
          </a:p>
          <a:p>
            <a:pPr>
              <a:buFont typeface="Times New Roman" pitchFamily="16" charset="0"/>
              <a:buChar char="•"/>
            </a:pPr>
            <a:r>
              <a:rPr lang="en-GB" dirty="0"/>
              <a:t>Selection of MAC enhancements provided by </a:t>
            </a:r>
            <a:r>
              <a:rPr lang="en-GB" dirty="0" err="1"/>
              <a:t>TGbd</a:t>
            </a:r>
            <a:r>
              <a:rPr lang="en-GB" dirty="0"/>
              <a:t> on a per-MSDU basis</a:t>
            </a:r>
          </a:p>
          <a:p>
            <a:pPr>
              <a:buFont typeface="Times New Roman" pitchFamily="16" charset="0"/>
              <a:buChar char="•"/>
            </a:pPr>
            <a:r>
              <a:rPr lang="en-GB" dirty="0"/>
              <a:t>Selection of PHY enhancements provided by </a:t>
            </a:r>
            <a:r>
              <a:rPr lang="en-GB" dirty="0" err="1"/>
              <a:t>TGbd</a:t>
            </a:r>
            <a:r>
              <a:rPr lang="en-GB" dirty="0"/>
              <a:t> on a per-MSDU basis</a:t>
            </a:r>
          </a:p>
          <a:p>
            <a:pPr>
              <a:buFont typeface="Times New Roman" pitchFamily="16" charset="0"/>
              <a:buChar char="•"/>
            </a:pPr>
            <a:r>
              <a:rPr lang="en-GB" dirty="0"/>
              <a:t>Reporting of optional facilities used to convey received MSDUs</a:t>
            </a:r>
          </a:p>
          <a:p>
            <a:pPr>
              <a:buFont typeface="Times New Roman" pitchFamily="16" charset="0"/>
              <a:buChar char="•"/>
            </a:pPr>
            <a:r>
              <a:rPr lang="en-GB" dirty="0"/>
              <a:t>Reporting of station capabilities, both for received MSDUs and for stations within RF range whose transmissions are detected but not addressed for reception at this station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97190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FF798-CAF6-4467-967E-C49C8AE48371}"/>
              </a:ext>
            </a:extLst>
          </p:cNvPr>
          <p:cNvSpPr>
            <a:spLocks noGrp="1"/>
          </p:cNvSpPr>
          <p:nvPr>
            <p:ph type="title"/>
          </p:nvPr>
        </p:nvSpPr>
        <p:spPr>
          <a:xfrm>
            <a:off x="609600" y="609600"/>
            <a:ext cx="10972800" cy="1143000"/>
          </a:xfrm>
        </p:spPr>
        <p:txBody>
          <a:bodyPr/>
          <a:lstStyle/>
          <a:p>
            <a:r>
              <a:rPr lang="en-US" dirty="0"/>
              <a:t>Comparison of the MAC_SAP as of 2016</a:t>
            </a:r>
          </a:p>
        </p:txBody>
      </p:sp>
      <p:sp>
        <p:nvSpPr>
          <p:cNvPr id="3" name="Text Placeholder 2">
            <a:extLst>
              <a:ext uri="{FF2B5EF4-FFF2-40B4-BE49-F238E27FC236}">
                <a16:creationId xmlns:a16="http://schemas.microsoft.com/office/drawing/2014/main" id="{44308AFF-6DA4-40B1-B020-C19AD21B267A}"/>
              </a:ext>
            </a:extLst>
          </p:cNvPr>
          <p:cNvSpPr>
            <a:spLocks noGrp="1"/>
          </p:cNvSpPr>
          <p:nvPr>
            <p:ph type="body" idx="1"/>
          </p:nvPr>
        </p:nvSpPr>
        <p:spPr/>
        <p:txBody>
          <a:bodyPr/>
          <a:lstStyle/>
          <a:p>
            <a:r>
              <a:rPr lang="en-US" dirty="0"/>
              <a:t>IEEE 802.11-2016</a:t>
            </a:r>
          </a:p>
        </p:txBody>
      </p:sp>
      <p:sp>
        <p:nvSpPr>
          <p:cNvPr id="4" name="Content Placeholder 3">
            <a:extLst>
              <a:ext uri="{FF2B5EF4-FFF2-40B4-BE49-F238E27FC236}">
                <a16:creationId xmlns:a16="http://schemas.microsoft.com/office/drawing/2014/main" id="{3109EAEB-4570-4AC0-93BA-F4A8F1D54C0B}"/>
              </a:ext>
            </a:extLst>
          </p:cNvPr>
          <p:cNvSpPr>
            <a:spLocks noGrp="1"/>
          </p:cNvSpPr>
          <p:nvPr>
            <p:ph sz="half" idx="2"/>
          </p:nvPr>
        </p:nvSpPr>
        <p:spPr/>
        <p:txBody>
          <a:bodyPr/>
          <a:lstStyle/>
          <a:p>
            <a:pPr lvl="1">
              <a:buFont typeface="Times New Roman" pitchFamily="16" charset="0"/>
              <a:buChar char="•"/>
            </a:pPr>
            <a:r>
              <a:rPr lang="en-GB" b="1" dirty="0"/>
              <a:t>MA-</a:t>
            </a:r>
            <a:r>
              <a:rPr lang="en-GB" b="1" dirty="0" err="1"/>
              <a:t>UNITDATA.request</a:t>
            </a:r>
            <a:r>
              <a:rPr lang="en-GB" b="1" dirty="0"/>
              <a:t> </a:t>
            </a:r>
            <a:r>
              <a:rPr lang="en-GB" dirty="0"/>
              <a:t>(source address, destination address, routing information, data, priority, service class)</a:t>
            </a:r>
          </a:p>
          <a:p>
            <a:pPr lvl="1">
              <a:buFont typeface="Times New Roman" pitchFamily="16" charset="0"/>
              <a:buChar char="•"/>
            </a:pPr>
            <a:r>
              <a:rPr lang="en-GB" b="1" dirty="0"/>
              <a:t>MA-</a:t>
            </a:r>
            <a:r>
              <a:rPr lang="en-GB" b="1" dirty="0" err="1"/>
              <a:t>UNITDATA.indication</a:t>
            </a:r>
            <a:r>
              <a:rPr lang="en-GB" b="1" dirty="0"/>
              <a:t> </a:t>
            </a:r>
            <a:r>
              <a:rPr lang="en-GB" dirty="0"/>
              <a:t>(source address, destination address, routing information, data, reception status, priority, service class)</a:t>
            </a:r>
          </a:p>
          <a:p>
            <a:pPr lvl="1">
              <a:buFont typeface="Times New Roman" pitchFamily="16" charset="0"/>
              <a:buChar char="•"/>
            </a:pPr>
            <a:r>
              <a:rPr lang="en-GB" b="1" dirty="0"/>
              <a:t>MA-UNITDATA-</a:t>
            </a:r>
            <a:r>
              <a:rPr lang="en-GB" b="1" dirty="0" err="1"/>
              <a:t>STATUS.indication</a:t>
            </a:r>
            <a:r>
              <a:rPr lang="en-GB" b="1" dirty="0"/>
              <a:t> </a:t>
            </a:r>
            <a:r>
              <a:rPr lang="en-GB" dirty="0"/>
              <a:t>(source address, destination address, transmission status, provided priority, provided service class)</a:t>
            </a:r>
          </a:p>
          <a:p>
            <a:endParaRPr lang="en-US" dirty="0"/>
          </a:p>
        </p:txBody>
      </p:sp>
      <p:sp>
        <p:nvSpPr>
          <p:cNvPr id="5" name="Text Placeholder 4">
            <a:extLst>
              <a:ext uri="{FF2B5EF4-FFF2-40B4-BE49-F238E27FC236}">
                <a16:creationId xmlns:a16="http://schemas.microsoft.com/office/drawing/2014/main" id="{B09DF020-26D2-4575-BC46-4EE4FE8F31A8}"/>
              </a:ext>
            </a:extLst>
          </p:cNvPr>
          <p:cNvSpPr>
            <a:spLocks noGrp="1"/>
          </p:cNvSpPr>
          <p:nvPr>
            <p:ph type="body" sz="quarter" idx="3"/>
          </p:nvPr>
        </p:nvSpPr>
        <p:spPr/>
        <p:txBody>
          <a:bodyPr/>
          <a:lstStyle/>
          <a:p>
            <a:r>
              <a:rPr lang="en-US" dirty="0"/>
              <a:t>IEEE 1609.4-2016</a:t>
            </a:r>
          </a:p>
        </p:txBody>
      </p:sp>
      <p:sp>
        <p:nvSpPr>
          <p:cNvPr id="6" name="Content Placeholder 5">
            <a:extLst>
              <a:ext uri="{FF2B5EF4-FFF2-40B4-BE49-F238E27FC236}">
                <a16:creationId xmlns:a16="http://schemas.microsoft.com/office/drawing/2014/main" id="{10910F53-CC32-4394-8BBA-DCB6B51E99AC}"/>
              </a:ext>
            </a:extLst>
          </p:cNvPr>
          <p:cNvSpPr>
            <a:spLocks noGrp="1"/>
          </p:cNvSpPr>
          <p:nvPr>
            <p:ph sz="quarter" idx="4"/>
          </p:nvPr>
        </p:nvSpPr>
        <p:spPr/>
        <p:txBody>
          <a:bodyPr/>
          <a:lstStyle/>
          <a:p>
            <a:pPr lvl="1">
              <a:buFont typeface="Times New Roman" pitchFamily="16" charset="0"/>
              <a:buChar char="•"/>
            </a:pPr>
            <a:r>
              <a:rPr lang="en-GB" b="1" dirty="0"/>
              <a:t>MA-</a:t>
            </a:r>
            <a:r>
              <a:rPr lang="en-GB" b="1" dirty="0" err="1"/>
              <a:t>UNITDATAX.request</a:t>
            </a:r>
            <a:r>
              <a:rPr lang="en-GB" b="1" dirty="0"/>
              <a:t> </a:t>
            </a:r>
            <a:r>
              <a:rPr lang="en-GB" dirty="0"/>
              <a:t>(source address, destination address, routing information, data, priority, service class, </a:t>
            </a:r>
            <a:r>
              <a:rPr lang="en-US" b="1" i="1" dirty="0"/>
              <a:t>Channel Identifier, Time Slot, Data Rate, </a:t>
            </a:r>
            <a:r>
              <a:rPr lang="en-US" b="1" i="1" dirty="0" err="1"/>
              <a:t>TxPwr_Level</a:t>
            </a:r>
            <a:r>
              <a:rPr lang="en-US" b="1" i="1" dirty="0"/>
              <a:t>, </a:t>
            </a:r>
            <a:r>
              <a:rPr lang="en-US" b="1" i="1" dirty="0" err="1"/>
              <a:t>ExpiryTime</a:t>
            </a:r>
            <a:r>
              <a:rPr lang="en-GB" dirty="0"/>
              <a:t>)</a:t>
            </a:r>
          </a:p>
          <a:p>
            <a:pPr lvl="1">
              <a:buFont typeface="Times New Roman" pitchFamily="16" charset="0"/>
              <a:buChar char="•"/>
            </a:pPr>
            <a:r>
              <a:rPr lang="en-GB" dirty="0"/>
              <a:t>MA-</a:t>
            </a:r>
            <a:r>
              <a:rPr lang="en-GB" dirty="0" err="1"/>
              <a:t>UNITDATA.indication</a:t>
            </a:r>
            <a:r>
              <a:rPr lang="en-GB" dirty="0"/>
              <a:t> not specified, the 802.11 primitive is used</a:t>
            </a:r>
          </a:p>
          <a:p>
            <a:pPr lvl="1">
              <a:buFont typeface="Times New Roman" pitchFamily="16" charset="0"/>
              <a:buChar char="•"/>
            </a:pPr>
            <a:r>
              <a:rPr lang="en-GB" b="1" dirty="0"/>
              <a:t>MA-UNITDATAX-</a:t>
            </a:r>
            <a:r>
              <a:rPr lang="en-GB" b="1" dirty="0" err="1"/>
              <a:t>STATUS.indication</a:t>
            </a:r>
            <a:r>
              <a:rPr lang="en-GB" b="1" dirty="0"/>
              <a:t> </a:t>
            </a:r>
            <a:r>
              <a:rPr lang="en-GB" dirty="0"/>
              <a:t>(source address, destination address, transmission status, provided priority, provided service class)</a:t>
            </a:r>
          </a:p>
        </p:txBody>
      </p:sp>
      <p:sp>
        <p:nvSpPr>
          <p:cNvPr id="7" name="Date Placeholder 6">
            <a:extLst>
              <a:ext uri="{FF2B5EF4-FFF2-40B4-BE49-F238E27FC236}">
                <a16:creationId xmlns:a16="http://schemas.microsoft.com/office/drawing/2014/main" id="{7F824BE6-A328-47C2-A4AB-E679931CDB67}"/>
              </a:ext>
            </a:extLst>
          </p:cNvPr>
          <p:cNvSpPr>
            <a:spLocks noGrp="1"/>
          </p:cNvSpPr>
          <p:nvPr>
            <p:ph type="dt" idx="10"/>
          </p:nvPr>
        </p:nvSpPr>
        <p:spPr/>
        <p:txBody>
          <a:bodyPr/>
          <a:lstStyle/>
          <a:p>
            <a:r>
              <a:rPr lang="en-US" dirty="0"/>
              <a:t>November 2019</a:t>
            </a:r>
            <a:endParaRPr lang="en-GB" dirty="0"/>
          </a:p>
        </p:txBody>
      </p:sp>
      <p:sp>
        <p:nvSpPr>
          <p:cNvPr id="8" name="Footer Placeholder 7">
            <a:extLst>
              <a:ext uri="{FF2B5EF4-FFF2-40B4-BE49-F238E27FC236}">
                <a16:creationId xmlns:a16="http://schemas.microsoft.com/office/drawing/2014/main" id="{B848D73C-E180-4427-AF28-BB7060EF3F29}"/>
              </a:ext>
            </a:extLst>
          </p:cNvPr>
          <p:cNvSpPr>
            <a:spLocks noGrp="1"/>
          </p:cNvSpPr>
          <p:nvPr>
            <p:ph type="ftr" idx="11"/>
          </p:nvPr>
        </p:nvSpPr>
        <p:spPr/>
        <p:txBody>
          <a:bodyPr/>
          <a:lstStyle/>
          <a:p>
            <a:r>
              <a:rPr lang="en-GB"/>
              <a:t>Michael Fischer, NXP</a:t>
            </a:r>
            <a:endParaRPr lang="en-GB" dirty="0"/>
          </a:p>
        </p:txBody>
      </p:sp>
      <p:sp>
        <p:nvSpPr>
          <p:cNvPr id="9" name="Slide Number Placeholder 8">
            <a:extLst>
              <a:ext uri="{FF2B5EF4-FFF2-40B4-BE49-F238E27FC236}">
                <a16:creationId xmlns:a16="http://schemas.microsoft.com/office/drawing/2014/main" id="{CDB1F376-BA42-4205-8A7F-3611D8B244A5}"/>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spTree>
    <p:extLst>
      <p:ext uri="{BB962C8B-B14F-4D97-AF65-F5344CB8AC3E}">
        <p14:creationId xmlns:p14="http://schemas.microsoft.com/office/powerpoint/2010/main" val="251001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FF798-CAF6-4467-967E-C49C8AE48371}"/>
              </a:ext>
            </a:extLst>
          </p:cNvPr>
          <p:cNvSpPr>
            <a:spLocks noGrp="1"/>
          </p:cNvSpPr>
          <p:nvPr>
            <p:ph type="title"/>
          </p:nvPr>
        </p:nvSpPr>
        <p:spPr>
          <a:xfrm>
            <a:off x="609600" y="609600"/>
            <a:ext cx="10972800" cy="1143000"/>
          </a:xfrm>
        </p:spPr>
        <p:txBody>
          <a:bodyPr/>
          <a:lstStyle/>
          <a:p>
            <a:r>
              <a:rPr lang="en-US" dirty="0"/>
              <a:t>Comparison of the MLME_SAP as of 2016</a:t>
            </a:r>
          </a:p>
        </p:txBody>
      </p:sp>
      <p:sp>
        <p:nvSpPr>
          <p:cNvPr id="3" name="Text Placeholder 2">
            <a:extLst>
              <a:ext uri="{FF2B5EF4-FFF2-40B4-BE49-F238E27FC236}">
                <a16:creationId xmlns:a16="http://schemas.microsoft.com/office/drawing/2014/main" id="{44308AFF-6DA4-40B1-B020-C19AD21B267A}"/>
              </a:ext>
            </a:extLst>
          </p:cNvPr>
          <p:cNvSpPr>
            <a:spLocks noGrp="1"/>
          </p:cNvSpPr>
          <p:nvPr>
            <p:ph type="body" idx="1"/>
          </p:nvPr>
        </p:nvSpPr>
        <p:spPr/>
        <p:txBody>
          <a:bodyPr/>
          <a:lstStyle/>
          <a:p>
            <a:r>
              <a:rPr lang="en-US" dirty="0"/>
              <a:t>IEEE 802.11-2016</a:t>
            </a:r>
          </a:p>
        </p:txBody>
      </p:sp>
      <p:sp>
        <p:nvSpPr>
          <p:cNvPr id="4" name="Content Placeholder 3">
            <a:extLst>
              <a:ext uri="{FF2B5EF4-FFF2-40B4-BE49-F238E27FC236}">
                <a16:creationId xmlns:a16="http://schemas.microsoft.com/office/drawing/2014/main" id="{3109EAEB-4570-4AC0-93BA-F4A8F1D54C0B}"/>
              </a:ext>
            </a:extLst>
          </p:cNvPr>
          <p:cNvSpPr>
            <a:spLocks noGrp="1"/>
          </p:cNvSpPr>
          <p:nvPr>
            <p:ph sz="half" idx="2"/>
          </p:nvPr>
        </p:nvSpPr>
        <p:spPr/>
        <p:txBody>
          <a:bodyPr/>
          <a:lstStyle/>
          <a:p>
            <a:pPr marL="0" indent="0"/>
            <a:r>
              <a:rPr lang="en-US" sz="2000" b="0" dirty="0"/>
              <a:t>The subset of 802.11 MLME primitives explicitly listed in 1609.4 are:</a:t>
            </a:r>
          </a:p>
          <a:p>
            <a:pPr>
              <a:buFont typeface="Arial" panose="020B0604020202020204" pitchFamily="34" charset="0"/>
              <a:buChar char="•"/>
            </a:pPr>
            <a:r>
              <a:rPr lang="en-US" sz="2000" b="0" dirty="0"/>
              <a:t>MLME-GET </a:t>
            </a:r>
          </a:p>
          <a:p>
            <a:pPr>
              <a:buFont typeface="Arial" panose="020B0604020202020204" pitchFamily="34" charset="0"/>
              <a:buChar char="•"/>
            </a:pPr>
            <a:r>
              <a:rPr lang="en-US" sz="2000" b="0" dirty="0"/>
              <a:t>MLME-SET</a:t>
            </a:r>
          </a:p>
          <a:p>
            <a:pPr>
              <a:buFont typeface="Arial" panose="020B0604020202020204" pitchFamily="34" charset="0"/>
              <a:buChar char="•"/>
            </a:pPr>
            <a:r>
              <a:rPr lang="en-US" sz="2000" b="0" dirty="0"/>
              <a:t>MLME-TIMING_ADVERTISEMENT</a:t>
            </a:r>
          </a:p>
          <a:p>
            <a:pPr>
              <a:buFont typeface="Arial" panose="020B0604020202020204" pitchFamily="34" charset="0"/>
              <a:buChar char="•"/>
            </a:pPr>
            <a:r>
              <a:rPr lang="en-US" sz="2000" b="0" dirty="0"/>
              <a:t>MLME-GETTSFTIME</a:t>
            </a:r>
            <a:endParaRPr lang="en-US" sz="2000" dirty="0"/>
          </a:p>
        </p:txBody>
      </p:sp>
      <p:sp>
        <p:nvSpPr>
          <p:cNvPr id="5" name="Text Placeholder 4">
            <a:extLst>
              <a:ext uri="{FF2B5EF4-FFF2-40B4-BE49-F238E27FC236}">
                <a16:creationId xmlns:a16="http://schemas.microsoft.com/office/drawing/2014/main" id="{B09DF020-26D2-4575-BC46-4EE4FE8F31A8}"/>
              </a:ext>
            </a:extLst>
          </p:cNvPr>
          <p:cNvSpPr>
            <a:spLocks noGrp="1"/>
          </p:cNvSpPr>
          <p:nvPr>
            <p:ph type="body" sz="quarter" idx="3"/>
          </p:nvPr>
        </p:nvSpPr>
        <p:spPr/>
        <p:txBody>
          <a:bodyPr/>
          <a:lstStyle/>
          <a:p>
            <a:r>
              <a:rPr lang="en-US" dirty="0"/>
              <a:t>IEEE 1609.4-2016</a:t>
            </a:r>
          </a:p>
        </p:txBody>
      </p:sp>
      <p:sp>
        <p:nvSpPr>
          <p:cNvPr id="6" name="Content Placeholder 5">
            <a:extLst>
              <a:ext uri="{FF2B5EF4-FFF2-40B4-BE49-F238E27FC236}">
                <a16:creationId xmlns:a16="http://schemas.microsoft.com/office/drawing/2014/main" id="{10910F53-CC32-4394-8BBA-DCB6B51E99AC}"/>
              </a:ext>
            </a:extLst>
          </p:cNvPr>
          <p:cNvSpPr>
            <a:spLocks noGrp="1"/>
          </p:cNvSpPr>
          <p:nvPr>
            <p:ph sz="quarter" idx="4"/>
          </p:nvPr>
        </p:nvSpPr>
        <p:spPr>
          <a:xfrm>
            <a:off x="6193368" y="2174874"/>
            <a:ext cx="5389033" cy="4073525"/>
          </a:xfrm>
        </p:spPr>
        <p:txBody>
          <a:bodyPr/>
          <a:lstStyle/>
          <a:p>
            <a:pPr marL="0" indent="0"/>
            <a:r>
              <a:rPr lang="en-GB" sz="2000" b="0" dirty="0"/>
              <a:t>MLME extension primitives specified in 1609.4:</a:t>
            </a:r>
          </a:p>
          <a:p>
            <a:pPr>
              <a:buFont typeface="Arial" panose="020B0604020202020204" pitchFamily="34" charset="0"/>
              <a:buChar char="•"/>
            </a:pPr>
            <a:r>
              <a:rPr lang="en-GB" sz="2000" b="0" dirty="0"/>
              <a:t>MLMEX-TA / MLMEX-TAEND</a:t>
            </a:r>
          </a:p>
          <a:p>
            <a:pPr>
              <a:buFont typeface="Arial" panose="020B0604020202020204" pitchFamily="34" charset="0"/>
              <a:buChar char="•"/>
            </a:pPr>
            <a:r>
              <a:rPr lang="en-GB" sz="2000" b="0" dirty="0"/>
              <a:t>MLMEX-CHSTART / MLMEX-CHEND</a:t>
            </a:r>
          </a:p>
          <a:p>
            <a:pPr>
              <a:buFont typeface="Arial" panose="020B0604020202020204" pitchFamily="34" charset="0"/>
              <a:buChar char="•"/>
            </a:pPr>
            <a:r>
              <a:rPr lang="en-GB" sz="2000" b="0" dirty="0"/>
              <a:t>MLMEX-REGISTERTXPROFILE / MLMEX-DELETETXPROFILE</a:t>
            </a:r>
          </a:p>
          <a:p>
            <a:pPr>
              <a:buFont typeface="Arial" panose="020B0604020202020204" pitchFamily="34" charset="0"/>
              <a:buChar char="•"/>
            </a:pPr>
            <a:r>
              <a:rPr lang="en-GB" sz="2000" dirty="0"/>
              <a:t>MLMEX-CANCELTX</a:t>
            </a:r>
          </a:p>
          <a:p>
            <a:pPr>
              <a:buFont typeface="Arial" panose="020B0604020202020204" pitchFamily="34" charset="0"/>
              <a:buChar char="•"/>
            </a:pPr>
            <a:r>
              <a:rPr lang="en-GB" sz="2000" b="0" dirty="0"/>
              <a:t>MLMEX-GETUTCTIME</a:t>
            </a:r>
          </a:p>
          <a:p>
            <a:pPr>
              <a:buFont typeface="Arial" panose="020B0604020202020204" pitchFamily="34" charset="0"/>
              <a:buChar char="•"/>
            </a:pPr>
            <a:r>
              <a:rPr lang="en-GB" sz="2000" dirty="0"/>
              <a:t>MLMEX-</a:t>
            </a:r>
            <a:r>
              <a:rPr lang="en-GB" sz="2000" dirty="0" err="1"/>
              <a:t>AddressChange</a:t>
            </a:r>
            <a:endParaRPr lang="en-GB" sz="2000" dirty="0"/>
          </a:p>
          <a:p>
            <a:pPr>
              <a:buFont typeface="Arial" panose="020B0604020202020204" pitchFamily="34" charset="0"/>
              <a:buChar char="•"/>
            </a:pPr>
            <a:r>
              <a:rPr lang="en-GB" sz="2000" b="0" dirty="0"/>
              <a:t>MLMEX-</a:t>
            </a:r>
            <a:r>
              <a:rPr lang="en-GB" sz="2000" b="0" dirty="0" err="1"/>
              <a:t>SendPrimitive</a:t>
            </a:r>
            <a:endParaRPr lang="en-GB" sz="2000" b="0" dirty="0"/>
          </a:p>
          <a:p>
            <a:pPr marL="0" indent="0"/>
            <a:r>
              <a:rPr lang="en-GB" sz="2000" b="0" dirty="0"/>
              <a:t>The primitives in </a:t>
            </a:r>
            <a:r>
              <a:rPr lang="en-GB" sz="2000" dirty="0"/>
              <a:t>bold</a:t>
            </a:r>
            <a:r>
              <a:rPr lang="en-GB" sz="2000" b="0" dirty="0"/>
              <a:t> require support within the 802.11 MAC (for dot11OCBActivated = TRUE)</a:t>
            </a:r>
            <a:endParaRPr lang="en-US" sz="2000" dirty="0"/>
          </a:p>
        </p:txBody>
      </p:sp>
      <p:sp>
        <p:nvSpPr>
          <p:cNvPr id="7" name="Date Placeholder 6">
            <a:extLst>
              <a:ext uri="{FF2B5EF4-FFF2-40B4-BE49-F238E27FC236}">
                <a16:creationId xmlns:a16="http://schemas.microsoft.com/office/drawing/2014/main" id="{7F824BE6-A328-47C2-A4AB-E679931CDB67}"/>
              </a:ext>
            </a:extLst>
          </p:cNvPr>
          <p:cNvSpPr>
            <a:spLocks noGrp="1"/>
          </p:cNvSpPr>
          <p:nvPr>
            <p:ph type="dt" idx="10"/>
          </p:nvPr>
        </p:nvSpPr>
        <p:spPr/>
        <p:txBody>
          <a:bodyPr/>
          <a:lstStyle/>
          <a:p>
            <a:r>
              <a:rPr lang="en-US" dirty="0"/>
              <a:t>November 2019</a:t>
            </a:r>
            <a:endParaRPr lang="en-GB" dirty="0"/>
          </a:p>
        </p:txBody>
      </p:sp>
      <p:sp>
        <p:nvSpPr>
          <p:cNvPr id="8" name="Footer Placeholder 7">
            <a:extLst>
              <a:ext uri="{FF2B5EF4-FFF2-40B4-BE49-F238E27FC236}">
                <a16:creationId xmlns:a16="http://schemas.microsoft.com/office/drawing/2014/main" id="{B848D73C-E180-4427-AF28-BB7060EF3F29}"/>
              </a:ext>
            </a:extLst>
          </p:cNvPr>
          <p:cNvSpPr>
            <a:spLocks noGrp="1"/>
          </p:cNvSpPr>
          <p:nvPr>
            <p:ph type="ftr" idx="11"/>
          </p:nvPr>
        </p:nvSpPr>
        <p:spPr/>
        <p:txBody>
          <a:bodyPr/>
          <a:lstStyle/>
          <a:p>
            <a:r>
              <a:rPr lang="en-GB"/>
              <a:t>Michael Fischer, NXP</a:t>
            </a:r>
            <a:endParaRPr lang="en-GB" dirty="0"/>
          </a:p>
        </p:txBody>
      </p:sp>
      <p:sp>
        <p:nvSpPr>
          <p:cNvPr id="9" name="Slide Number Placeholder 8">
            <a:extLst>
              <a:ext uri="{FF2B5EF4-FFF2-40B4-BE49-F238E27FC236}">
                <a16:creationId xmlns:a16="http://schemas.microsoft.com/office/drawing/2014/main" id="{CDB1F376-BA42-4205-8A7F-3611D8B244A5}"/>
              </a:ext>
            </a:extLst>
          </p:cNvPr>
          <p:cNvSpPr>
            <a:spLocks noGrp="1"/>
          </p:cNvSpPr>
          <p:nvPr>
            <p:ph type="sldNum" idx="12"/>
          </p:nvPr>
        </p:nvSpPr>
        <p:spPr/>
        <p:txBody>
          <a:bodyPr/>
          <a:lstStyle/>
          <a:p>
            <a:r>
              <a:rPr lang="en-GB"/>
              <a:t>Slide </a:t>
            </a:r>
            <a:fld id="{69B99EC4-A1FB-4C79-B9A5-C1FFD5A90380}" type="slidenum">
              <a:rPr lang="en-GB" smtClean="0"/>
              <a:pPr/>
              <a:t>6</a:t>
            </a:fld>
            <a:endParaRPr lang="en-GB"/>
          </a:p>
        </p:txBody>
      </p:sp>
    </p:spTree>
    <p:extLst>
      <p:ext uri="{BB962C8B-B14F-4D97-AF65-F5344CB8AC3E}">
        <p14:creationId xmlns:p14="http://schemas.microsoft.com/office/powerpoint/2010/main" val="2810497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Extending the MAC Data Service Primitives</a:t>
            </a:r>
          </a:p>
        </p:txBody>
      </p:sp>
      <p:sp>
        <p:nvSpPr>
          <p:cNvPr id="9218" name="Rectangle 2"/>
          <p:cNvSpPr>
            <a:spLocks noGrp="1" noChangeArrowheads="1"/>
          </p:cNvSpPr>
          <p:nvPr>
            <p:ph idx="1"/>
          </p:nvPr>
        </p:nvSpPr>
        <p:spPr>
          <a:xfrm>
            <a:off x="914401" y="1981201"/>
            <a:ext cx="10361084" cy="4419599"/>
          </a:xfrm>
          <a:ln/>
        </p:spPr>
        <p:txBody>
          <a:bodyPr/>
          <a:lstStyle/>
          <a:p>
            <a:pPr>
              <a:buFont typeface="Times New Roman" pitchFamily="16" charset="0"/>
              <a:buChar char="•"/>
            </a:pPr>
            <a:r>
              <a:rPr lang="en-GB" b="0" dirty="0"/>
              <a:t>Add an NGV-specific parameter to each of the MAC Data Service primitives: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radio environment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radio environment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radio environment status vector</a:t>
            </a:r>
            <a:r>
              <a:rPr lang="en-GB" dirty="0"/>
              <a:t>)</a:t>
            </a:r>
          </a:p>
          <a:p>
            <a:pPr>
              <a:buFont typeface="Times New Roman" pitchFamily="16" charset="0"/>
              <a:buChar char="•"/>
            </a:pPr>
            <a:r>
              <a:rPr lang="en-GB" b="0" dirty="0"/>
              <a:t>A radio environment {request/status} vector parameter shall be present when dot11OCBActivated is TRUE and absent otherwise.</a:t>
            </a:r>
          </a:p>
          <a:p>
            <a:pPr lvl="1">
              <a:buFont typeface="Times New Roman" pitchFamily="16" charset="0"/>
              <a:buChar char="•"/>
            </a:pPr>
            <a:r>
              <a:rPr lang="en-GB" b="0" dirty="0"/>
              <a:t>By defining the new parameter as a vector, and describing the elements of these vectors in separate sub-clauses, the editorial impact on existing clause 5 text is minimized.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5716217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Radio Environment Request Vector Contents</a:t>
            </a:r>
          </a:p>
        </p:txBody>
      </p:sp>
      <p:sp>
        <p:nvSpPr>
          <p:cNvPr id="9218" name="Rectangle 2"/>
          <p:cNvSpPr>
            <a:spLocks noGrp="1" noChangeArrowheads="1"/>
          </p:cNvSpPr>
          <p:nvPr>
            <p:ph idx="1"/>
          </p:nvPr>
        </p:nvSpPr>
        <p:spPr>
          <a:xfrm>
            <a:off x="914401" y="1981201"/>
            <a:ext cx="10361084" cy="4343399"/>
          </a:xfrm>
          <a:ln/>
        </p:spPr>
        <p:txBody>
          <a:bodyPr/>
          <a:lstStyle/>
          <a:p>
            <a:pPr>
              <a:buFont typeface="Times New Roman" pitchFamily="16" charset="0"/>
              <a:buChar char="•"/>
            </a:pPr>
            <a:r>
              <a:rPr lang="en-GB" b="0" dirty="0"/>
              <a:t>The Radio Environment Request Vector allows the higher layers to control the format, encoding, and MPDU handling for the 802.11bd transmission</a:t>
            </a:r>
          </a:p>
          <a:p>
            <a:pPr>
              <a:buFont typeface="Times New Roman" pitchFamily="16" charset="0"/>
              <a:buChar char="•"/>
            </a:pPr>
            <a:r>
              <a:rPr lang="en-GB" b="0" dirty="0"/>
              <a:t>The elements of the Radio Environment Request Vector include:</a:t>
            </a:r>
          </a:p>
          <a:p>
            <a:pPr lvl="1">
              <a:buFont typeface="Times New Roman" pitchFamily="16" charset="0"/>
              <a:buChar char="•"/>
            </a:pPr>
            <a:r>
              <a:rPr lang="en-GB" b="0" dirty="0"/>
              <a:t>Transmission format (legacy/NGV, </a:t>
            </a:r>
            <a:r>
              <a:rPr lang="en-GB" dirty="0"/>
              <a:t>data rate/MCS, etc.</a:t>
            </a:r>
            <a:r>
              <a:rPr lang="en-GB" b="0" dirty="0"/>
              <a:t>)</a:t>
            </a:r>
          </a:p>
          <a:p>
            <a:pPr lvl="1">
              <a:buFont typeface="Times New Roman" pitchFamily="16" charset="0"/>
              <a:buChar char="•"/>
            </a:pPr>
            <a:r>
              <a:rPr lang="en-GB" dirty="0"/>
              <a:t>Coding and spatial stream alternatives (LDPC, number of streams, etc.)</a:t>
            </a:r>
            <a:endParaRPr lang="en-US" dirty="0"/>
          </a:p>
          <a:p>
            <a:pPr lvl="1">
              <a:buFont typeface="Times New Roman" pitchFamily="16" charset="0"/>
              <a:buChar char="•"/>
            </a:pPr>
            <a:r>
              <a:rPr lang="en-GB" dirty="0"/>
              <a:t>Aggregation alternatives (if any)</a:t>
            </a:r>
          </a:p>
          <a:p>
            <a:pPr lvl="1">
              <a:buFont typeface="Times New Roman" pitchFamily="16" charset="0"/>
              <a:buChar char="•"/>
            </a:pPr>
            <a:r>
              <a:rPr lang="en-GB" dirty="0"/>
              <a:t>Number of repetitions</a:t>
            </a:r>
          </a:p>
          <a:p>
            <a:pPr lvl="1">
              <a:buFont typeface="Times New Roman" pitchFamily="16" charset="0"/>
              <a:buChar char="•"/>
            </a:pPr>
            <a:r>
              <a:rPr lang="en-GB" dirty="0"/>
              <a:t>PHY alternatives (band, channel, width, transmit power level, etc.)</a:t>
            </a:r>
          </a:p>
          <a:p>
            <a:pPr lvl="1">
              <a:buFont typeface="Times New Roman" pitchFamily="16" charset="0"/>
              <a:buChar char="•"/>
            </a:pPr>
            <a:r>
              <a:rPr lang="en-GB" dirty="0"/>
              <a:t>Expiry time (time after which this MSDU is discarded if not transmitted)</a:t>
            </a:r>
          </a:p>
          <a:p>
            <a:pPr lvl="1">
              <a:buFont typeface="Times New Roman" pitchFamily="16" charset="0"/>
              <a:buChar char="•"/>
            </a:pPr>
            <a:r>
              <a:rPr lang="en-US" dirty="0"/>
              <a:t>… whatever else needs to be controlled within the NGV MAC and PHY functionality)</a:t>
            </a:r>
          </a:p>
          <a:p>
            <a:pPr>
              <a:buFont typeface="Times New Roman" pitchFamily="16" charset="0"/>
              <a:buChar char="•"/>
            </a:pPr>
            <a:r>
              <a:rPr lang="en-GB" b="0" dirty="0"/>
              <a:t>A value that permits selection within the MAC shall be defined for each element</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7906867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Radio Environment Status Vector Contents</a:t>
            </a:r>
          </a:p>
        </p:txBody>
      </p:sp>
      <p:sp>
        <p:nvSpPr>
          <p:cNvPr id="9218" name="Rectangle 2"/>
          <p:cNvSpPr>
            <a:spLocks noGrp="1" noChangeArrowheads="1"/>
          </p:cNvSpPr>
          <p:nvPr>
            <p:ph idx="1"/>
          </p:nvPr>
        </p:nvSpPr>
        <p:spPr>
          <a:xfrm>
            <a:off x="914401" y="1981201"/>
            <a:ext cx="10361084" cy="4495799"/>
          </a:xfrm>
          <a:ln/>
        </p:spPr>
        <p:txBody>
          <a:bodyPr/>
          <a:lstStyle/>
          <a:p>
            <a:pPr>
              <a:buFont typeface="Times New Roman" pitchFamily="16" charset="0"/>
              <a:buChar char="•"/>
            </a:pPr>
            <a:r>
              <a:rPr lang="en-GB" b="0" dirty="0"/>
              <a:t>The Radio Environment Status Vector provides to the higher layers status about the current radio environment and the most recent 802.11bd reception</a:t>
            </a:r>
          </a:p>
          <a:p>
            <a:pPr>
              <a:buFont typeface="Times New Roman" pitchFamily="16" charset="0"/>
              <a:buChar char="•"/>
            </a:pPr>
            <a:r>
              <a:rPr lang="en-GB" b="0" dirty="0"/>
              <a:t>The elements of the Radio Environment Status Vector include:</a:t>
            </a:r>
          </a:p>
          <a:p>
            <a:pPr lvl="1">
              <a:buFont typeface="Times New Roman" pitchFamily="16" charset="0"/>
              <a:buChar char="•"/>
            </a:pPr>
            <a:r>
              <a:rPr lang="en-GB" dirty="0"/>
              <a:t>Transmission format used (legacy/NGV, data rate/MCS, etc.)</a:t>
            </a:r>
          </a:p>
          <a:p>
            <a:pPr lvl="1">
              <a:buFont typeface="Times New Roman" pitchFamily="16" charset="0"/>
              <a:buChar char="•"/>
            </a:pPr>
            <a:r>
              <a:rPr lang="en-GB" dirty="0"/>
              <a:t>Coding and spatial stream alternatives used (LDPC, etc.)</a:t>
            </a:r>
          </a:p>
          <a:p>
            <a:pPr lvl="1">
              <a:buFont typeface="Times New Roman" pitchFamily="16" charset="0"/>
              <a:buChar char="•"/>
            </a:pPr>
            <a:r>
              <a:rPr lang="en-GB" dirty="0"/>
              <a:t>PHY alternatives used (band, channel, width, etc.)</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643259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1475</Words>
  <Application>Microsoft Office PowerPoint</Application>
  <PresentationFormat>Widescreen</PresentationFormat>
  <Paragraphs>186</Paragraphs>
  <Slides>14</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Times New Roman</vt:lpstr>
      <vt:lpstr>Wingdings</vt:lpstr>
      <vt:lpstr>Office Theme</vt:lpstr>
      <vt:lpstr>Microsoft Word 97 - 2003 Document</vt:lpstr>
      <vt:lpstr>MAC Service Update for NGV</vt:lpstr>
      <vt:lpstr>Abstract</vt:lpstr>
      <vt:lpstr>Overview</vt:lpstr>
      <vt:lpstr>Functions Added by TGbd Needing SAP Exposure</vt:lpstr>
      <vt:lpstr>Comparison of the MAC_SAP as of 2016</vt:lpstr>
      <vt:lpstr>Comparison of the MLME_SAP as of 2016</vt:lpstr>
      <vt:lpstr>Extending the MAC Data Service Primitives</vt:lpstr>
      <vt:lpstr>Radio Environment Request Vector Contents</vt:lpstr>
      <vt:lpstr>Radio Environment Status Vector Contents</vt:lpstr>
      <vt:lpstr>Reporting of Radio Environment Characteristics</vt:lpstr>
      <vt:lpstr>MLME SAP Extension</vt:lpstr>
      <vt:lpstr>Additional Attributes in 802.11bd MIB</vt:lpstr>
      <vt:lpstr>Straw Poll</vt:lpstr>
      <vt:lpstr>Motion</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MAC Services Mismatch Between 802.11 and 1609.4</dc:title>
  <dc:creator>Michael Fischer</dc:creator>
  <cp:lastModifiedBy>Michael Fischer</cp:lastModifiedBy>
  <cp:revision>34</cp:revision>
  <cp:lastPrinted>1601-01-01T00:00:00Z</cp:lastPrinted>
  <dcterms:created xsi:type="dcterms:W3CDTF">2019-06-25T11:30:30Z</dcterms:created>
  <dcterms:modified xsi:type="dcterms:W3CDTF">2019-11-10T15:59:59Z</dcterms:modified>
</cp:coreProperties>
</file>