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6" r:id="rId5"/>
    <p:sldId id="272" r:id="rId6"/>
    <p:sldId id="277" r:id="rId7"/>
    <p:sldId id="262" r:id="rId8"/>
    <p:sldId id="271" r:id="rId9"/>
    <p:sldId id="265" r:id="rId10"/>
    <p:sldId id="283" r:id="rId11"/>
    <p:sldId id="282" r:id="rId12"/>
    <p:sldId id="279" r:id="rId13"/>
    <p:sldId id="276" r:id="rId14"/>
    <p:sldId id="280" r:id="rId15"/>
    <p:sldId id="281" r:id="rId16"/>
    <p:sldId id="278" r:id="rId17"/>
    <p:sldId id="266" r:id="rId18"/>
    <p:sldId id="267" r:id="rId19"/>
    <p:sldId id="285" r:id="rId20"/>
    <p:sldId id="286" r:id="rId21"/>
    <p:sldId id="263" r:id="rId22"/>
    <p:sldId id="264" r:id="rId23"/>
  </p:sldIdLst>
  <p:sldSz cx="12192000" cy="6858000"/>
  <p:notesSz cx="6858000" cy="10953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10577E-78CA-089A-7488-BBDC2A3EE195}" v="54" dt="2019-10-28T20:19:48.700"/>
    <p1510:client id="{124B4BDF-4C6E-F770-3705-E1CD8CC4CC8A}" v="50" dt="2019-10-28T16:07:50.435"/>
    <p1510:client id="{16ADF4FF-D5C3-97DC-30C4-B5D7944E9444}" v="206" dt="2019-10-28T17:47:12.553"/>
    <p1510:client id="{5F25FF2C-8701-0AB3-6227-565789DA7820}" v="94" dt="2019-10-29T01:38:50.252"/>
    <p1510:client id="{6082CB8C-8B5A-DC04-6CE9-A9C1133BBF5D}" v="106" dt="2019-10-28T20:23:36.051"/>
    <p1510:client id="{94EE3E74-1B63-420D-854C-DAE8CAE5C3D6}" v="2" dt="2019-10-28T21:03:19.027"/>
    <p1510:client id="{DA2EE846-1A31-C92E-AF19-155F15A5A22A}" v="110" dt="2019-10-28T15:32:13.443"/>
    <p1510:client id="{F3CB0A1E-9F73-6892-5B84-83D8608BA029}" v="22" dt="2019-10-28T17:33:50.3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–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–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C083E6E3-FA7D-4D7B-A595-EF9225AFEA82}" styleName="Light Style 1 –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47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October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Michel Allegue, Aerial Technologies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Michel Allegue, Aerial Technologies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Michel Allegue, Aerial Technologies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Michel Allegue, Aerial Technologies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9196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Michel Allegue, Aerial Technologies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4601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Michel Allegue, Aerial Technologies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*Accuracy =  (TP+TN)/(TP+TN+FP+FN)</a:t>
            </a:r>
          </a:p>
          <a:p>
            <a:r>
              <a:rPr lang="en-US"/>
              <a:t>**F-score =  2(Precision · Recall/Precision + Recall), Precision = TP/TP+FP and Recall = TP/TP+FN.</a:t>
            </a:r>
          </a:p>
          <a:p>
            <a:endParaRPr lang="en-US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44361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Michel Allegue, Aerial Technologies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8974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Michel Allegue, Aerial Technologies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6789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Michel Allegue, Aerial Technologies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2698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Michel Allegue, Aerial Technologies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582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Michel Allegue, Aerial Technologies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Michel Allegue, Aerial Technologies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Michel Allegue, Aerial Technologies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286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Michel Allegue, Aerial Technologies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496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Michel Allegue, Aerial Technologies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Michel Allegue, Aerial Technologies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071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Michel Allegue, Aerial Technologies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9665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Michel Allegue, Aerial Technologies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7263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Michel Allegue, Aerial Technologies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450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Michel Allegue, Aerial Technologies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443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Michel Allegue, Aerial Technologies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Michel Allegue, Aerial Technologies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2019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Michel Allegue, Aerial Technologies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Michel Allegue, Aerial Technologies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Michel Allegue, Aerial Technologies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Michel Allegue, Aerial Technologies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Michel Allegue, Aerial Technologies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Michel Allegue, Aerial Technologies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Michel Allegue, Aerial Technologies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2019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Michel Allegue, Aerial Technologies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802.11-17/1803r0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halperi.github.io/linux-80211n-csitool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ands.sg/research/wifi/AtherosCSI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3.pn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>
                <a:cs typeface="Times New Roman"/>
              </a:rPr>
              <a:t>Wi-Fi Sensing: Technical Feasibility, Standardization Gaps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2019-10-30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2019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Michel Allegue, Aerial Technologies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2175365"/>
              </p:ext>
            </p:extLst>
          </p:nvPr>
        </p:nvGraphicFramePr>
        <p:xfrm>
          <a:off x="479425" y="2582863"/>
          <a:ext cx="12249150" cy="297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Document" r:id="rId4" imgW="10869845" imgH="2641862" progId="Word.Document.8">
                  <p:embed/>
                </p:oleObj>
              </mc:Choice>
              <mc:Fallback>
                <p:oleObj name="Document" r:id="rId4" imgW="10869845" imgH="264186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425" y="2582863"/>
                        <a:ext cx="12249150" cy="29765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Michel Allegue, Aerial Technologies Inc.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2019</a:t>
            </a:r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AD40667F-4999-49EA-B33C-23F58714ABD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51683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/>
              <a:t>Activity Level</a:t>
            </a:r>
          </a:p>
          <a:p>
            <a:pPr>
              <a:buFont typeface="Times New Roman" pitchFamily="16" charset="0"/>
              <a:buChar char="•"/>
            </a:pPr>
            <a:endParaRPr lang="en-GB">
              <a:cs typeface="Times New Roman"/>
            </a:endParaRPr>
          </a:p>
          <a:p>
            <a:pPr>
              <a:buFont typeface="Times New Roman" pitchFamily="16" charset="0"/>
              <a:buChar char="•"/>
            </a:pPr>
            <a:endParaRPr lang="en-GB">
              <a:cs typeface="Times New Roman"/>
            </a:endParaRPr>
          </a:p>
          <a:p>
            <a:pPr>
              <a:buFont typeface="Times New Roman" pitchFamily="16" charset="0"/>
              <a:buChar char="•"/>
            </a:pPr>
            <a:endParaRPr lang="en-GB">
              <a:cs typeface="Times New Roman"/>
            </a:endParaRPr>
          </a:p>
          <a:p>
            <a:pPr>
              <a:buFont typeface="Times New Roman" pitchFamily="16" charset="0"/>
              <a:buChar char="•"/>
            </a:pPr>
            <a:endParaRPr lang="en-GB">
              <a:cs typeface="Times New Roman"/>
            </a:endParaRPr>
          </a:p>
          <a:p>
            <a:pPr>
              <a:buChar char="•"/>
            </a:pPr>
            <a:r>
              <a:rPr lang="en-GB">
                <a:cs typeface="Times New Roman"/>
              </a:rPr>
              <a:t>PIR Motion Sensor</a:t>
            </a:r>
          </a:p>
          <a:p>
            <a:pPr marL="0" indent="0"/>
            <a:endParaRPr lang="en-GB">
              <a:cs typeface="Times New Roman"/>
            </a:endParaRPr>
          </a:p>
        </p:txBody>
      </p:sp>
      <p:pic>
        <p:nvPicPr>
          <p:cNvPr id="9" name="Picture 9" descr="A picture containing bird&#10;&#10;Description generated with very high confidence">
            <a:extLst>
              <a:ext uri="{FF2B5EF4-FFF2-40B4-BE49-F238E27FC236}">
                <a16:creationId xmlns:a16="http://schemas.microsoft.com/office/drawing/2014/main" xmlns="" id="{8AF508DB-618A-4B25-B67B-4F4670424F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2488" y="2171535"/>
            <a:ext cx="9062784" cy="1730075"/>
          </a:xfrm>
          <a:prstGeom prst="rect">
            <a:avLst/>
          </a:prstGeom>
        </p:spPr>
      </p:pic>
      <p:pic>
        <p:nvPicPr>
          <p:cNvPr id="12" name="Picture 12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xmlns="" id="{E9F77EE2-67DF-4F36-9ED6-C3A8BD4CF2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5939" y="4356381"/>
            <a:ext cx="8995507" cy="1750085"/>
          </a:xfrm>
          <a:prstGeom prst="rect">
            <a:avLst/>
          </a:prstGeom>
        </p:spPr>
      </p:pic>
      <p:sp>
        <p:nvSpPr>
          <p:cNvPr id="15" name="Left Brace 14">
            <a:extLst>
              <a:ext uri="{FF2B5EF4-FFF2-40B4-BE49-F238E27FC236}">
                <a16:creationId xmlns:a16="http://schemas.microsoft.com/office/drawing/2014/main" xmlns="" id="{1700A655-9A50-43C8-B1FF-FEF2391ADE98}"/>
              </a:ext>
            </a:extLst>
          </p:cNvPr>
          <p:cNvSpPr/>
          <p:nvPr/>
        </p:nvSpPr>
        <p:spPr>
          <a:xfrm rot="16200000">
            <a:off x="2484023" y="5585778"/>
            <a:ext cx="323761" cy="1204310"/>
          </a:xfrm>
          <a:prstGeom prst="leftBrac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7" name="Left Brace 16">
            <a:extLst>
              <a:ext uri="{FF2B5EF4-FFF2-40B4-BE49-F238E27FC236}">
                <a16:creationId xmlns:a16="http://schemas.microsoft.com/office/drawing/2014/main" xmlns="" id="{1E4857F7-DB3B-4008-B4CC-20E81859059F}"/>
              </a:ext>
            </a:extLst>
          </p:cNvPr>
          <p:cNvSpPr/>
          <p:nvPr/>
        </p:nvSpPr>
        <p:spPr>
          <a:xfrm rot="16200000">
            <a:off x="9880044" y="5708021"/>
            <a:ext cx="313885" cy="958580"/>
          </a:xfrm>
          <a:prstGeom prst="leftBrac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TextBox 3">
            <a:extLst>
              <a:ext uri="{FF2B5EF4-FFF2-40B4-BE49-F238E27FC236}">
                <a16:creationId xmlns:a16="http://schemas.microsoft.com/office/drawing/2014/main" xmlns="" id="{9C49D493-6D2A-42D9-AD8D-7FEFB89882A0}"/>
              </a:ext>
            </a:extLst>
          </p:cNvPr>
          <p:cNvSpPr txBox="1"/>
          <p:nvPr/>
        </p:nvSpPr>
        <p:spPr>
          <a:xfrm>
            <a:off x="1695274" y="6241356"/>
            <a:ext cx="2743200" cy="30777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/>
              <a:t>Human+ Pet Motion</a:t>
            </a:r>
            <a:endParaRPr lang="en-US" sz="1400">
              <a:cs typeface="Calibri"/>
            </a:endParaRPr>
          </a:p>
        </p:txBody>
      </p:sp>
      <p:sp>
        <p:nvSpPr>
          <p:cNvPr id="21" name="Left Brace 20">
            <a:extLst>
              <a:ext uri="{FF2B5EF4-FFF2-40B4-BE49-F238E27FC236}">
                <a16:creationId xmlns:a16="http://schemas.microsoft.com/office/drawing/2014/main" xmlns="" id="{19FF5A25-3C45-448A-BED8-02BBE1DFAD1A}"/>
              </a:ext>
            </a:extLst>
          </p:cNvPr>
          <p:cNvSpPr/>
          <p:nvPr/>
        </p:nvSpPr>
        <p:spPr>
          <a:xfrm rot="16200000">
            <a:off x="6242577" y="3029138"/>
            <a:ext cx="316633" cy="6305670"/>
          </a:xfrm>
          <a:prstGeom prst="leftBrac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TextBox 3">
            <a:extLst>
              <a:ext uri="{FF2B5EF4-FFF2-40B4-BE49-F238E27FC236}">
                <a16:creationId xmlns:a16="http://schemas.microsoft.com/office/drawing/2014/main" xmlns="" id="{5265E6FD-37D6-4596-BFB2-FC5B1042E58D}"/>
              </a:ext>
            </a:extLst>
          </p:cNvPr>
          <p:cNvSpPr txBox="1"/>
          <p:nvPr/>
        </p:nvSpPr>
        <p:spPr>
          <a:xfrm>
            <a:off x="5647041" y="6241356"/>
            <a:ext cx="2743200" cy="30777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/>
              <a:t>Only Pet Motion</a:t>
            </a:r>
            <a:endParaRPr lang="en-US" sz="1400">
              <a:cs typeface="Calibri"/>
            </a:endParaRPr>
          </a:p>
        </p:txBody>
      </p:sp>
      <p:sp>
        <p:nvSpPr>
          <p:cNvPr id="24" name="TextBox 3">
            <a:extLst>
              <a:ext uri="{FF2B5EF4-FFF2-40B4-BE49-F238E27FC236}">
                <a16:creationId xmlns:a16="http://schemas.microsoft.com/office/drawing/2014/main" xmlns="" id="{59445192-3FF4-4BDE-9F65-CD4CFCFEBA24}"/>
              </a:ext>
            </a:extLst>
          </p:cNvPr>
          <p:cNvSpPr txBox="1"/>
          <p:nvPr/>
        </p:nvSpPr>
        <p:spPr>
          <a:xfrm>
            <a:off x="9364121" y="6241356"/>
            <a:ext cx="2743200" cy="30777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/>
              <a:t>Human+ Pet Motion</a:t>
            </a:r>
            <a:endParaRPr lang="en-US" sz="1400">
              <a:cs typeface="Calibri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D99B6EAE-2C4B-4AAC-B6A1-074DD89F2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GB">
                <a:cs typeface="Times New Roman"/>
              </a:rPr>
              <a:t>Wi-Fi Sensing Technical Feasibility</a:t>
            </a:r>
            <a:br>
              <a:rPr lang="en-GB">
                <a:cs typeface="Times New Roman"/>
              </a:rPr>
            </a:br>
            <a:r>
              <a:rPr lang="en-GB" b="0">
                <a:cs typeface="Times New Roman"/>
              </a:rPr>
              <a:t>Motion / Pets Motion Filtering: Test Example</a:t>
            </a:r>
          </a:p>
        </p:txBody>
      </p:sp>
    </p:spTree>
    <p:extLst>
      <p:ext uri="{BB962C8B-B14F-4D97-AF65-F5344CB8AC3E}">
        <p14:creationId xmlns:p14="http://schemas.microsoft.com/office/powerpoint/2010/main" val="39162612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Michel Allegue, Aerial Technologies Inc.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2019</a:t>
            </a:r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AD40667F-4999-49EA-B33C-23F58714ABD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43709" y="1585606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/>
              <a:t>Without Pet Filtering</a:t>
            </a:r>
            <a:endParaRPr lang="en-US"/>
          </a:p>
          <a:p>
            <a:pPr>
              <a:buFont typeface="Times New Roman" pitchFamily="16" charset="0"/>
              <a:buChar char="•"/>
            </a:pPr>
            <a:endParaRPr lang="en-GB">
              <a:cs typeface="Times New Roman"/>
            </a:endParaRPr>
          </a:p>
          <a:p>
            <a:pPr>
              <a:buFont typeface="Times New Roman" pitchFamily="16" charset="0"/>
              <a:buChar char="•"/>
            </a:pPr>
            <a:endParaRPr lang="en-GB">
              <a:cs typeface="Times New Roman"/>
            </a:endParaRPr>
          </a:p>
          <a:p>
            <a:pPr>
              <a:buFont typeface="Times New Roman" pitchFamily="16" charset="0"/>
              <a:buChar char="•"/>
            </a:pPr>
            <a:endParaRPr lang="en-GB">
              <a:cs typeface="Times New Roman"/>
            </a:endParaRPr>
          </a:p>
          <a:p>
            <a:pPr>
              <a:buFont typeface="Times New Roman" pitchFamily="16" charset="0"/>
              <a:buChar char="•"/>
            </a:pPr>
            <a:endParaRPr lang="en-GB">
              <a:cs typeface="Times New Roman"/>
            </a:endParaRPr>
          </a:p>
          <a:p>
            <a:pPr>
              <a:lnSpc>
                <a:spcPct val="150000"/>
              </a:lnSpc>
              <a:buChar char="•"/>
            </a:pPr>
            <a:r>
              <a:rPr lang="en-GB">
                <a:cs typeface="Times New Roman"/>
              </a:rPr>
              <a:t>With Pet Filtering</a:t>
            </a:r>
          </a:p>
          <a:p>
            <a:pPr marL="0" indent="0"/>
            <a:endParaRPr lang="en-GB">
              <a:cs typeface="Times New Roman"/>
            </a:endParaRPr>
          </a:p>
        </p:txBody>
      </p:sp>
      <p:pic>
        <p:nvPicPr>
          <p:cNvPr id="11" name="Picture 11" descr="A picture containing bird&#10;&#10;Description generated with very high confidence">
            <a:extLst>
              <a:ext uri="{FF2B5EF4-FFF2-40B4-BE49-F238E27FC236}">
                <a16:creationId xmlns:a16="http://schemas.microsoft.com/office/drawing/2014/main" xmlns="" id="{E797B798-23F2-4054-AE70-CA06B07448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7785" y="2086895"/>
            <a:ext cx="8956431" cy="1724983"/>
          </a:xfrm>
          <a:prstGeom prst="rect">
            <a:avLst/>
          </a:prstGeom>
        </p:spPr>
      </p:pic>
      <p:pic>
        <p:nvPicPr>
          <p:cNvPr id="15" name="Picture 15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xmlns="" id="{C81994B9-D62E-4954-BF30-F5205F47C7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87185" y="4255735"/>
            <a:ext cx="9015047" cy="1791751"/>
          </a:xfrm>
          <a:prstGeom prst="rect">
            <a:avLst/>
          </a:prstGeom>
        </p:spPr>
      </p:pic>
      <p:sp>
        <p:nvSpPr>
          <p:cNvPr id="8" name="Left Brace 7">
            <a:extLst>
              <a:ext uri="{FF2B5EF4-FFF2-40B4-BE49-F238E27FC236}">
                <a16:creationId xmlns:a16="http://schemas.microsoft.com/office/drawing/2014/main" xmlns="" id="{5829F4DF-CEAB-497C-B451-027B8CE751C5}"/>
              </a:ext>
            </a:extLst>
          </p:cNvPr>
          <p:cNvSpPr/>
          <p:nvPr/>
        </p:nvSpPr>
        <p:spPr>
          <a:xfrm rot="16200000">
            <a:off x="2308177" y="5595547"/>
            <a:ext cx="323761" cy="1204310"/>
          </a:xfrm>
          <a:prstGeom prst="leftBrac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xmlns="" id="{E0D4ACA0-3DA2-4E82-A75F-07723F47518F}"/>
              </a:ext>
            </a:extLst>
          </p:cNvPr>
          <p:cNvSpPr/>
          <p:nvPr/>
        </p:nvSpPr>
        <p:spPr>
          <a:xfrm rot="16200000">
            <a:off x="9840967" y="5717790"/>
            <a:ext cx="313885" cy="958580"/>
          </a:xfrm>
          <a:prstGeom prst="leftBrac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xmlns="" id="{2488268C-C421-495F-A1B1-42DF35EDA700}"/>
              </a:ext>
            </a:extLst>
          </p:cNvPr>
          <p:cNvSpPr txBox="1"/>
          <p:nvPr/>
        </p:nvSpPr>
        <p:spPr>
          <a:xfrm>
            <a:off x="1519428" y="6251125"/>
            <a:ext cx="2743200" cy="30777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/>
              <a:t>Human+ Pet Motion</a:t>
            </a:r>
            <a:endParaRPr lang="en-US" sz="1400">
              <a:cs typeface="Calibri"/>
            </a:endParaRPr>
          </a:p>
        </p:txBody>
      </p:sp>
      <p:sp>
        <p:nvSpPr>
          <p:cNvPr id="18" name="Left Brace 17">
            <a:extLst>
              <a:ext uri="{FF2B5EF4-FFF2-40B4-BE49-F238E27FC236}">
                <a16:creationId xmlns:a16="http://schemas.microsoft.com/office/drawing/2014/main" xmlns="" id="{84E56114-747E-4EC7-B641-111EC4966595}"/>
              </a:ext>
            </a:extLst>
          </p:cNvPr>
          <p:cNvSpPr/>
          <p:nvPr/>
        </p:nvSpPr>
        <p:spPr>
          <a:xfrm rot="16200000">
            <a:off x="6110692" y="2965638"/>
            <a:ext cx="345940" cy="6422900"/>
          </a:xfrm>
          <a:prstGeom prst="leftBrac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0" name="TextBox 3">
            <a:extLst>
              <a:ext uri="{FF2B5EF4-FFF2-40B4-BE49-F238E27FC236}">
                <a16:creationId xmlns:a16="http://schemas.microsoft.com/office/drawing/2014/main" xmlns="" id="{60106D37-83A0-46E7-943D-F49D116E3C99}"/>
              </a:ext>
            </a:extLst>
          </p:cNvPr>
          <p:cNvSpPr txBox="1"/>
          <p:nvPr/>
        </p:nvSpPr>
        <p:spPr>
          <a:xfrm>
            <a:off x="5471195" y="6251125"/>
            <a:ext cx="2743200" cy="30777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/>
              <a:t>Only Pet Motion</a:t>
            </a:r>
            <a:endParaRPr lang="en-US" sz="1400">
              <a:cs typeface="Calibri"/>
            </a:endParaRPr>
          </a:p>
        </p:txBody>
      </p:sp>
      <p:sp>
        <p:nvSpPr>
          <p:cNvPr id="22" name="TextBox 3">
            <a:extLst>
              <a:ext uri="{FF2B5EF4-FFF2-40B4-BE49-F238E27FC236}">
                <a16:creationId xmlns:a16="http://schemas.microsoft.com/office/drawing/2014/main" xmlns="" id="{CF4E80D9-8EF0-4C65-ACAA-4CF9B0A1BDC3}"/>
              </a:ext>
            </a:extLst>
          </p:cNvPr>
          <p:cNvSpPr txBox="1"/>
          <p:nvPr/>
        </p:nvSpPr>
        <p:spPr>
          <a:xfrm>
            <a:off x="9188275" y="6251125"/>
            <a:ext cx="2743200" cy="30777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/>
              <a:t>Human+ Pet Motion</a:t>
            </a:r>
            <a:endParaRPr lang="en-US" sz="1400">
              <a:cs typeface="Calibri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7CA5A2F8-6B9D-48B6-B192-A877BE100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GB">
                <a:cs typeface="Times New Roman"/>
              </a:rPr>
              <a:t>Wi-Fi Sensing Technical Feasibility</a:t>
            </a:r>
            <a:br>
              <a:rPr lang="en-GB">
                <a:cs typeface="Times New Roman"/>
              </a:rPr>
            </a:br>
            <a:r>
              <a:rPr lang="en-GB" b="0">
                <a:cs typeface="Times New Roman"/>
              </a:rPr>
              <a:t>Motion / Pets Motion Filtering: Examples of Algorithm</a:t>
            </a:r>
            <a:endParaRPr lang="en-GB" b="0"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45440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2F0E501-9E0C-4144-A4CB-B0840A84271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October 2019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6409B2A-274E-4183-BCE7-FA228C40CED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Michel Allegue, Aerial Technologies Inc.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B5F1279-1FBB-4EA8-AC41-007C4FF8CA5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12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6AB041F2-D6A2-4224-9B0B-5C78535DDF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433068"/>
              </p:ext>
            </p:extLst>
          </p:nvPr>
        </p:nvGraphicFramePr>
        <p:xfrm>
          <a:off x="200025" y="1723072"/>
          <a:ext cx="11753850" cy="4478655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447925">
                  <a:extLst>
                    <a:ext uri="{9D8B030D-6E8A-4147-A177-3AD203B41FA5}">
                      <a16:colId xmlns:a16="http://schemas.microsoft.com/office/drawing/2014/main" xmlns="" val="1614484181"/>
                    </a:ext>
                  </a:extLst>
                </a:gridCol>
                <a:gridCol w="2447925">
                  <a:extLst>
                    <a:ext uri="{9D8B030D-6E8A-4147-A177-3AD203B41FA5}">
                      <a16:colId xmlns:a16="http://schemas.microsoft.com/office/drawing/2014/main" xmlns="" val="2144799398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xmlns="" val="226485923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202159626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1050999052"/>
                    </a:ext>
                  </a:extLst>
                </a:gridCol>
              </a:tblGrid>
              <a:tr h="619125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dirty="0">
                          <a:effectLst/>
                        </a:rPr>
                        <a:t>Type of Pet​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>
                          <a:effectLst/>
                        </a:rPr>
                        <a:t>Device placement 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>
                          <a:effectLst/>
                        </a:rPr>
                        <a:t>Total No. Of Hours​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>
                          <a:effectLst/>
                        </a:rPr>
                        <a:t>Total No. Of Tests​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>
                          <a:effectLst/>
                        </a:rPr>
                        <a:t>Passed Tests Rate​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87173624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1 Cat​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dirty="0">
                          <a:effectLst/>
                        </a:rPr>
                        <a:t>Ground level ​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47​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6​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100%​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49229544"/>
                  </a:ext>
                </a:extLst>
              </a:tr>
              <a:tr h="295275"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2 Small Dogs​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Ground level 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161.5​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19​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94.74%​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91535300"/>
                  </a:ext>
                </a:extLst>
              </a:tr>
              <a:tr h="29527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Ground level 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418.41​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44​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90.91%​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06409547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1 Cat​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dirty="0">
                          <a:effectLst/>
                        </a:rPr>
                        <a:t>Socket level​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599.984​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80​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92.50%​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48804385"/>
                  </a:ext>
                </a:extLst>
              </a:tr>
              <a:tr h="295275">
                <a:tc rowSpan="3">
                  <a:txBody>
                    <a:bodyPr/>
                    <a:lstStyle/>
                    <a:p>
                      <a:pPr algn="ctr" fontAlgn="base"/>
                      <a:r>
                        <a:rPr lang="en-US" sz="1200" dirty="0">
                          <a:effectLst/>
                        </a:rPr>
                        <a:t>1 Cat​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Socket level​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44.34​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9​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100%​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14279682"/>
                  </a:ext>
                </a:extLst>
              </a:tr>
              <a:tr h="29527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Socket level​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375.28​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36​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91.67%​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55253110"/>
                  </a:ext>
                </a:extLst>
              </a:tr>
              <a:tr h="29527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Socket level​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dirty="0">
                          <a:effectLst/>
                        </a:rPr>
                        <a:t>64​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7​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100%​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12659496"/>
                  </a:ext>
                </a:extLst>
              </a:tr>
              <a:tr h="295275"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en-US" sz="1200" dirty="0">
                          <a:effectLst/>
                        </a:rPr>
                        <a:t>2 Cats​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Socket level​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147.5​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17​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100%​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37182059"/>
                  </a:ext>
                </a:extLst>
              </a:tr>
              <a:tr h="29527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Socket level​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dirty="0">
                          <a:effectLst/>
                        </a:rPr>
                        <a:t>120​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16​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100%​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72006472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dirty="0">
                          <a:effectLst/>
                        </a:rPr>
                        <a:t>1 Small Dog​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Socket level​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dirty="0">
                          <a:effectLst/>
                        </a:rPr>
                        <a:t>1172.2​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dirty="0">
                          <a:effectLst/>
                        </a:rPr>
                        <a:t>176​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dirty="0">
                          <a:effectLst/>
                        </a:rPr>
                        <a:t>89.20%​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02281364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2 Small Dogs​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Socket level​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988.927​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129​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dirty="0">
                          <a:effectLst/>
                        </a:rPr>
                        <a:t>96.90%​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34905566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1 Large Dog​​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Socket level​​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270.31​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41​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dirty="0">
                          <a:effectLst/>
                        </a:rPr>
                        <a:t>92.68%​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48401321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Summary​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2 levels​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4452.951​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>
                          <a:effectLst/>
                        </a:rPr>
                        <a:t>580​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dirty="0">
                          <a:effectLst/>
                        </a:rPr>
                        <a:t>95.70%​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16131740"/>
                  </a:ext>
                </a:extLst>
              </a:tr>
            </a:tbl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xmlns="" id="{4C1A21BC-F589-4885-A42B-D8F7013AE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GB">
                <a:cs typeface="Times New Roman"/>
              </a:rPr>
              <a:t>Wi-Fi Sensing Technical Feasibility</a:t>
            </a:r>
            <a:br>
              <a:rPr lang="en-GB">
                <a:cs typeface="Times New Roman"/>
              </a:rPr>
            </a:br>
            <a:r>
              <a:rPr lang="en-GB" b="0">
                <a:cs typeface="Times New Roman"/>
              </a:rPr>
              <a:t>Motion / Pets Motion Filtering: Test Summary</a:t>
            </a:r>
          </a:p>
        </p:txBody>
      </p:sp>
    </p:spTree>
    <p:extLst>
      <p:ext uri="{BB962C8B-B14F-4D97-AF65-F5344CB8AC3E}">
        <p14:creationId xmlns:p14="http://schemas.microsoft.com/office/powerpoint/2010/main" val="2595407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Times New Roman"/>
              </a:rPr>
              <a:t>Wi-Fi Sensing Technical Feasibility</a:t>
            </a:r>
            <a:endParaRPr lang="en-GB" b="0">
              <a:ea typeface="+mj-lt"/>
              <a:cs typeface="+mj-lt"/>
            </a:endParaRPr>
          </a:p>
          <a:p>
            <a:r>
              <a:rPr lang="en-GB" b="0">
                <a:cs typeface="Times New Roman"/>
              </a:rPr>
              <a:t>Presence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Michel Allegue, Aerial Technologies Inc.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2019</a:t>
            </a:r>
            <a:endParaRPr lang="en-GB"/>
          </a:p>
        </p:txBody>
      </p:sp>
      <p:pic>
        <p:nvPicPr>
          <p:cNvPr id="14" name="Picture 14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xmlns="" id="{3EDAD4F3-F8E0-4D40-8BBF-D10C92F090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8698" y="1892574"/>
            <a:ext cx="7755466" cy="3874363"/>
          </a:xfrm>
          <a:prstGeom prst="rect">
            <a:avLst/>
          </a:prstGeom>
        </p:spPr>
      </p:pic>
      <p:sp>
        <p:nvSpPr>
          <p:cNvPr id="16" name="Rectangle 2">
            <a:extLst>
              <a:ext uri="{FF2B5EF4-FFF2-40B4-BE49-F238E27FC236}">
                <a16:creationId xmlns:a16="http://schemas.microsoft.com/office/drawing/2014/main" xmlns="" id="{AB952E88-6BB9-4543-AD62-D4456E2D644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214557" y="2475090"/>
            <a:ext cx="2377018" cy="2240167"/>
          </a:xfrm>
          <a:ln/>
        </p:spPr>
        <p:txBody>
          <a:bodyPr/>
          <a:lstStyle/>
          <a:p>
            <a:pPr marL="0" indent="0"/>
            <a:r>
              <a:rPr lang="en-GB" sz="1400">
                <a:ea typeface="MS Gothic"/>
                <a:cs typeface="+mn-lt"/>
              </a:rPr>
              <a:t>One particular Test Campaign</a:t>
            </a:r>
            <a:endParaRPr lang="en-US"/>
          </a:p>
          <a:p>
            <a:pPr>
              <a:buFont typeface="Times New Roman" pitchFamily="16" charset="0"/>
              <a:buChar char="•"/>
            </a:pPr>
            <a:r>
              <a:rPr lang="en-GB" sz="1400" b="0">
                <a:ea typeface="MS Gothic"/>
                <a:cs typeface="+mn-lt"/>
              </a:rPr>
              <a:t>Locations: 9</a:t>
            </a:r>
          </a:p>
          <a:p>
            <a:pPr>
              <a:buFont typeface="Times New Roman" pitchFamily="16" charset="0"/>
              <a:buChar char="•"/>
            </a:pPr>
            <a:r>
              <a:rPr lang="en-GB" sz="1400" b="0">
                <a:ea typeface="MS Gothic"/>
                <a:cs typeface="+mn-lt"/>
              </a:rPr>
              <a:t>Device positioning: 13</a:t>
            </a:r>
          </a:p>
          <a:p>
            <a:pPr>
              <a:buFont typeface="Times New Roman" pitchFamily="16" charset="0"/>
              <a:buChar char="•"/>
            </a:pPr>
            <a:r>
              <a:rPr lang="en-GB" sz="1400" b="0">
                <a:ea typeface="MS Gothic"/>
                <a:cs typeface="+mn-lt"/>
              </a:rPr>
              <a:t>More than 3,000 hours</a:t>
            </a:r>
          </a:p>
          <a:p>
            <a:pPr>
              <a:buFont typeface="Times New Roman" pitchFamily="16" charset="0"/>
              <a:buChar char="•"/>
            </a:pPr>
            <a:r>
              <a:rPr lang="en-GB" sz="1400" b="0">
                <a:ea typeface="MS Gothic"/>
                <a:cs typeface="+mn-lt"/>
              </a:rPr>
              <a:t>Global accuracy &gt; 89.0%</a:t>
            </a:r>
            <a:endParaRPr lang="en-US" sz="1400" b="0">
              <a:ea typeface="MS Gothic"/>
              <a:cs typeface="+mn-lt"/>
            </a:endParaRPr>
          </a:p>
          <a:p>
            <a:pPr>
              <a:buFont typeface="Times New Roman" pitchFamily="16" charset="0"/>
              <a:buChar char="•"/>
            </a:pPr>
            <a:endParaRPr lang="en-GB" sz="1400">
              <a:cs typeface="Times New Roman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2D7427F1-1074-4152-9C83-73B1AF65C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932" y="2332215"/>
            <a:ext cx="462493" cy="2780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GB" sz="1600" kern="0">
                <a:cs typeface="Times New Roman"/>
              </a:rPr>
              <a:t>(a)</a:t>
            </a:r>
          </a:p>
          <a:p>
            <a:pPr>
              <a:buFont typeface="Times New Roman" pitchFamily="16" charset="0"/>
              <a:buChar char="•"/>
            </a:pPr>
            <a:endParaRPr lang="en-GB" sz="1400" kern="0">
              <a:cs typeface="Times New Roman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xmlns="" id="{F7D6629F-4027-4951-AB99-13F1700E0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932" y="3551415"/>
            <a:ext cx="462493" cy="2780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GB" sz="1600" kern="0">
                <a:cs typeface="Times New Roman"/>
              </a:rPr>
              <a:t>(b)</a:t>
            </a:r>
          </a:p>
          <a:p>
            <a:pPr>
              <a:buFont typeface="Times New Roman" pitchFamily="16" charset="0"/>
              <a:buChar char="•"/>
            </a:pPr>
            <a:endParaRPr lang="en-GB" sz="1400" kern="0">
              <a:cs typeface="Times New Roman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xmlns="" id="{C1CF5DDE-AB33-4620-9A04-1478F8E759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932" y="4827765"/>
            <a:ext cx="462493" cy="2780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GB" sz="1600" kern="0">
                <a:cs typeface="Times New Roman"/>
              </a:rPr>
              <a:t>(c)</a:t>
            </a:r>
          </a:p>
          <a:p>
            <a:pPr>
              <a:buFont typeface="Times New Roman" pitchFamily="16" charset="0"/>
              <a:buChar char="•"/>
            </a:pPr>
            <a:endParaRPr lang="en-GB" sz="1400" kern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175262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Times New Roman"/>
              </a:rPr>
              <a:t>Standardization Gaps to Support </a:t>
            </a:r>
            <a:r>
              <a:rPr lang="en-GB">
                <a:ea typeface="+mj-lt"/>
                <a:cs typeface="+mj-lt"/>
              </a:rPr>
              <a:t>Wi-Fi Sensing</a:t>
            </a:r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0818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>
                <a:cs typeface="Times New Roman"/>
              </a:rPr>
              <a:t>CSI is not accessible from the user space in all Wi-Fi chipsets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Common interface for exposing CSI to the user space</a:t>
            </a:r>
            <a:endParaRPr lang="en-GB" dirty="0">
              <a:cs typeface="Times New Roman"/>
            </a:endParaRPr>
          </a:p>
          <a:p>
            <a:pPr>
              <a:buFont typeface="Times New Roman" pitchFamily="16" charset="0"/>
              <a:buChar char="•"/>
            </a:pPr>
            <a:r>
              <a:rPr lang="en-GB" dirty="0">
                <a:cs typeface="Times New Roman"/>
              </a:rPr>
              <a:t>Design of figures of merit that indicate quality of CSI data from a sensing capability perspective</a:t>
            </a:r>
            <a:endParaRPr lang="en-GB" b="0" dirty="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GB" dirty="0">
                <a:cs typeface="Times New Roman"/>
              </a:rPr>
              <a:t>Study on effective dimensions for the CSI reports (</a:t>
            </a:r>
            <a:r>
              <a:rPr lang="en-GB" dirty="0">
                <a:ea typeface="MS Gothic"/>
                <a:cs typeface="+mn-lt"/>
              </a:rPr>
              <a:t>f</a:t>
            </a:r>
            <a:r>
              <a:rPr lang="en-GB" dirty="0">
                <a:ea typeface="+mn-lt"/>
                <a:cs typeface="+mn-lt"/>
              </a:rPr>
              <a:t>requency, time, spatial streams: (f, t, ss)</a:t>
            </a:r>
            <a:endParaRPr lang="en-GB" b="0" dirty="0">
              <a:ea typeface="+mn-lt"/>
              <a:cs typeface="+mn-lt"/>
            </a:endParaRPr>
          </a:p>
          <a:p>
            <a:pPr lvl="1">
              <a:buFont typeface="Times New Roman,Serif" pitchFamily="16" charset="0"/>
              <a:buChar char="•"/>
            </a:pPr>
            <a:r>
              <a:rPr lang="en-GB" sz="1800" b="1" dirty="0">
                <a:ea typeface="+mn-lt"/>
                <a:cs typeface="+mn-lt"/>
              </a:rPr>
              <a:t>Compression rates for reporting CSI matrices: </a:t>
            </a:r>
          </a:p>
          <a:p>
            <a:pPr lvl="3">
              <a:buFont typeface="Times New Roman,Serif" pitchFamily="16" charset="0"/>
              <a:buChar char="•"/>
            </a:pPr>
            <a:r>
              <a:rPr lang="en-GB" sz="1800" b="1" dirty="0">
                <a:ea typeface="+mn-lt"/>
                <a:cs typeface="+mn-lt"/>
              </a:rPr>
              <a:t>Is ng enough? This will help on reducing computing cycles in the chipsets</a:t>
            </a:r>
            <a:endParaRPr lang="en-US" sz="1800" dirty="0">
              <a:ea typeface="+mn-lt"/>
              <a:cs typeface="+mn-lt"/>
            </a:endParaRPr>
          </a:p>
          <a:p>
            <a:pPr lvl="1">
              <a:buFont typeface="Times New Roman" pitchFamily="16" charset="0"/>
              <a:buChar char="•"/>
            </a:pPr>
            <a:endParaRPr lang="en-GB" sz="1800" b="1" dirty="0"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Michel Allegue, Aerial Technologies Inc.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9260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Times New Roman"/>
              </a:rPr>
              <a:t>Standardization Gaps to Support </a:t>
            </a:r>
            <a:r>
              <a:rPr lang="en-GB">
                <a:ea typeface="+mj-lt"/>
                <a:cs typeface="+mj-lt"/>
              </a:rPr>
              <a:t>Wi-Fi Sensing</a:t>
            </a:r>
            <a:endParaRPr lang="en-GB">
              <a:cs typeface="Times New Roman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0818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>
                <a:cs typeface="Times New Roman"/>
              </a:rPr>
              <a:t>Re-use of existing traffic for Wi-Fi Sensing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>
                <a:cs typeface="Times New Roman"/>
              </a:rPr>
              <a:t>Do we need to involve upper layers to include functionalities such cooperation between nodes for motion services, and </a:t>
            </a:r>
            <a:r>
              <a:rPr lang="en-GB" dirty="0">
                <a:ea typeface="+mn-lt"/>
                <a:cs typeface="+mn-lt"/>
              </a:rPr>
              <a:t>standardized</a:t>
            </a:r>
            <a:r>
              <a:rPr lang="en-GB" dirty="0">
                <a:cs typeface="Times New Roman"/>
              </a:rPr>
              <a:t> measurements of motion detection services?</a:t>
            </a:r>
            <a:endParaRPr lang="en-GB" b="1" dirty="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GB" dirty="0">
                <a:cs typeface="Times New Roman"/>
              </a:rPr>
              <a:t>Lack of a histogram mask for deviation of nominal sampling rates</a:t>
            </a:r>
            <a:endParaRPr lang="en-GB" b="0" dirty="0">
              <a:ea typeface="+mn-lt"/>
              <a:cs typeface="+mn-lt"/>
            </a:endParaRPr>
          </a:p>
          <a:p>
            <a:pPr lvl="1">
              <a:buChar char="•"/>
            </a:pPr>
            <a:endParaRPr lang="en-GB" b="1"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Michel Allegue, Aerial Technologies Inc.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0474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Times New Roman"/>
              </a:rPr>
              <a:t>Standardization Gaps to Support </a:t>
            </a:r>
            <a:r>
              <a:rPr lang="en-GB">
                <a:ea typeface="+mj-lt"/>
                <a:cs typeface="+mj-lt"/>
              </a:rPr>
              <a:t>Wi-Fi Sensing</a:t>
            </a:r>
            <a:endParaRPr lang="en-GB">
              <a:cs typeface="Times New Roman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08180"/>
          </a:xfrm>
          <a:ln/>
        </p:spPr>
        <p:txBody>
          <a:bodyPr/>
          <a:lstStyle/>
          <a:p>
            <a:pPr>
              <a:buFont typeface="Arial" pitchFamily="16" charset="0"/>
              <a:buChar char="•"/>
            </a:pPr>
            <a:r>
              <a:rPr lang="en-GB">
                <a:ea typeface="+mn-lt"/>
                <a:cs typeface="+mn-lt"/>
              </a:rPr>
              <a:t>Lack of a histogram mask for evaluating deviation from nominal sampling rate. Example of a driver's response to a Ts = 50ms</a:t>
            </a:r>
          </a:p>
          <a:p>
            <a:pPr>
              <a:buFont typeface="Arial" pitchFamily="16" charset="0"/>
              <a:buChar char="•"/>
            </a:pPr>
            <a:endParaRPr lang="en-GB">
              <a:ea typeface="MS Gothic"/>
              <a:cs typeface="+mn-lt"/>
            </a:endParaRPr>
          </a:p>
          <a:p>
            <a:pPr lvl="1">
              <a:buChar char="•"/>
            </a:pPr>
            <a:endParaRPr lang="en-GB" b="1"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Michel Allegue, Aerial Technologies Inc.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2019</a:t>
            </a:r>
            <a:endParaRPr lang="en-GB"/>
          </a:p>
        </p:txBody>
      </p:sp>
      <p:pic>
        <p:nvPicPr>
          <p:cNvPr id="8" name="Picture 8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xmlns="" id="{4C4644A2-9B12-4D54-916E-A5D8E1B9EF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7325" y="2739507"/>
            <a:ext cx="3933825" cy="3436387"/>
          </a:xfrm>
          <a:prstGeom prst="rect">
            <a:avLst/>
          </a:prstGeom>
        </p:spPr>
      </p:pic>
      <p:pic>
        <p:nvPicPr>
          <p:cNvPr id="10" name="Picture 10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xmlns="" id="{B339309D-7E06-4E26-A52A-C6B6D7D135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8425" y="2720457"/>
            <a:ext cx="3990975" cy="346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7103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Times New Roman"/>
              </a:rPr>
              <a:t>Standardization Gaps to Support </a:t>
            </a:r>
            <a:r>
              <a:rPr lang="en-GB">
                <a:ea typeface="+mj-lt"/>
                <a:cs typeface="+mj-lt"/>
              </a:rPr>
              <a:t>Wi-Fi Sensing</a:t>
            </a:r>
            <a:endParaRPr lang="en-GB">
              <a:cs typeface="Times New Roman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08180"/>
          </a:xfrm>
          <a:ln/>
        </p:spPr>
        <p:txBody>
          <a:bodyPr/>
          <a:lstStyle/>
          <a:p>
            <a:pPr>
              <a:buFont typeface="Arial" pitchFamily="16" charset="0"/>
              <a:buChar char="•"/>
            </a:pPr>
            <a:r>
              <a:rPr lang="en-GB">
                <a:ea typeface="+mn-lt"/>
                <a:cs typeface="+mn-lt"/>
              </a:rPr>
              <a:t>Lack of a histogram mask for evaluating deviation from nominal sampling rate. Example of a driver's response to a Ts = 50ms</a:t>
            </a:r>
          </a:p>
          <a:p>
            <a:pPr>
              <a:buFont typeface="Arial" pitchFamily="16" charset="0"/>
              <a:buChar char="•"/>
            </a:pPr>
            <a:endParaRPr lang="en-GB">
              <a:ea typeface="MS Gothic"/>
              <a:cs typeface="+mn-lt"/>
            </a:endParaRPr>
          </a:p>
          <a:p>
            <a:pPr lvl="1">
              <a:buChar char="•"/>
            </a:pPr>
            <a:endParaRPr lang="en-GB" b="1"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Michel Allegue, Aerial Technologies Inc.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2019</a:t>
            </a:r>
            <a:endParaRPr lang="en-GB"/>
          </a:p>
        </p:txBody>
      </p:sp>
      <p:pic>
        <p:nvPicPr>
          <p:cNvPr id="8" name="Picture 8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xmlns="" id="{4C4644A2-9B12-4D54-916E-A5D8E1B9EF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7325" y="2739507"/>
            <a:ext cx="3933825" cy="3436387"/>
          </a:xfrm>
          <a:prstGeom prst="rect">
            <a:avLst/>
          </a:prstGeom>
        </p:spPr>
      </p:pic>
      <p:pic>
        <p:nvPicPr>
          <p:cNvPr id="10" name="Picture 10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xmlns="" id="{B339309D-7E06-4E26-A52A-C6B6D7D135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8425" y="2720457"/>
            <a:ext cx="3990975" cy="3464962"/>
          </a:xfrm>
          <a:prstGeom prst="rect">
            <a:avLst/>
          </a:prstGeom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xmlns="" id="{29B4C50A-19BD-438B-B76B-216CECE6842D}"/>
              </a:ext>
            </a:extLst>
          </p:cNvPr>
          <p:cNvCxnSpPr/>
          <p:nvPr/>
        </p:nvCxnSpPr>
        <p:spPr bwMode="auto">
          <a:xfrm>
            <a:off x="7354491" y="3998119"/>
            <a:ext cx="284559" cy="238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xmlns="" id="{D107267D-68B6-4BDC-82B2-523FA3E70D95}"/>
              </a:ext>
            </a:extLst>
          </p:cNvPr>
          <p:cNvCxnSpPr/>
          <p:nvPr/>
        </p:nvCxnSpPr>
        <p:spPr bwMode="auto">
          <a:xfrm flipV="1">
            <a:off x="7180659" y="4005260"/>
            <a:ext cx="205977" cy="145494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057B39BF-C792-4ACF-B84E-41B2C87B3DC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618808" y="4005259"/>
            <a:ext cx="145257" cy="1443039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1E33505B-EBB6-45FD-9BC1-ECC733A5B9BE}"/>
              </a:ext>
            </a:extLst>
          </p:cNvPr>
          <p:cNvCxnSpPr>
            <a:cxnSpLocks/>
          </p:cNvCxnSpPr>
          <p:nvPr/>
        </p:nvCxnSpPr>
        <p:spPr bwMode="auto">
          <a:xfrm flipV="1">
            <a:off x="7752159" y="5434008"/>
            <a:ext cx="2289571" cy="2383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AA8026D7-E153-4D7A-B633-033641C59365}"/>
              </a:ext>
            </a:extLst>
          </p:cNvPr>
          <p:cNvCxnSpPr>
            <a:cxnSpLocks/>
          </p:cNvCxnSpPr>
          <p:nvPr/>
        </p:nvCxnSpPr>
        <p:spPr bwMode="auto">
          <a:xfrm flipV="1">
            <a:off x="6752034" y="5434007"/>
            <a:ext cx="420290" cy="2383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Connector: Curved 8">
            <a:extLst>
              <a:ext uri="{FF2B5EF4-FFF2-40B4-BE49-F238E27FC236}">
                <a16:creationId xmlns:a16="http://schemas.microsoft.com/office/drawing/2014/main" xmlns="" id="{1CDF07AC-ABA4-4647-92E6-EDAD31FF4D82}"/>
              </a:ext>
            </a:extLst>
          </p:cNvPr>
          <p:cNvCxnSpPr/>
          <p:nvPr/>
        </p:nvCxnSpPr>
        <p:spPr bwMode="auto">
          <a:xfrm>
            <a:off x="6365081" y="3477815"/>
            <a:ext cx="914399" cy="914399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Rectangle 2">
            <a:extLst>
              <a:ext uri="{FF2B5EF4-FFF2-40B4-BE49-F238E27FC236}">
                <a16:creationId xmlns:a16="http://schemas.microsoft.com/office/drawing/2014/main" xmlns="" id="{637ED6D3-D46D-441D-A3E9-0588F5F88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0206" y="3157539"/>
            <a:ext cx="1050398" cy="514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GB" kern="0">
                <a:cs typeface="Times New Roman"/>
              </a:rPr>
              <a:t>Mask</a:t>
            </a:r>
            <a:endParaRPr lang="en-GB" b="0" kern="0">
              <a:ea typeface="+mn-lt"/>
              <a:cs typeface="+mn-lt"/>
            </a:endParaRPr>
          </a:p>
          <a:p>
            <a:pPr lvl="1">
              <a:buFont typeface="Times New Roman" pitchFamily="16" charset="0"/>
              <a:buChar char="•"/>
            </a:pPr>
            <a:endParaRPr lang="en-GB" b="1" kern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697793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Times New Roman"/>
              </a:rPr>
              <a:t>Conclusions and next steps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16" charset="0"/>
              <a:buChar char="•"/>
            </a:pPr>
            <a:r>
              <a:rPr lang="en-GB" dirty="0">
                <a:cs typeface="Times New Roman"/>
              </a:rPr>
              <a:t>There is enough evidences to probe feasibility of human motion services through CSI</a:t>
            </a:r>
            <a:endParaRPr lang="en-US" dirty="0"/>
          </a:p>
          <a:p>
            <a:pPr>
              <a:buFont typeface="Arial" pitchFamily="16" charset="0"/>
              <a:buChar char="•"/>
            </a:pPr>
            <a:r>
              <a:rPr lang="en-GB" dirty="0">
                <a:cs typeface="Times New Roman"/>
              </a:rPr>
              <a:t>There are significant gaps in the current 802.11 specifications that will accelerate market adoption </a:t>
            </a:r>
            <a:r>
              <a:rPr lang="en-GB" dirty="0">
                <a:ea typeface="+mn-lt"/>
                <a:cs typeface="+mn-lt"/>
              </a:rPr>
              <a:t>provided guidance and solutions </a:t>
            </a:r>
          </a:p>
          <a:p>
            <a:pPr>
              <a:buFont typeface="Arial" pitchFamily="16" charset="0"/>
              <a:buChar char="•"/>
            </a:pPr>
            <a:r>
              <a:rPr lang="en-GB" dirty="0">
                <a:cs typeface="Times New Roman"/>
              </a:rPr>
              <a:t>Additional use cases will be covered in upcoming presentations</a:t>
            </a:r>
          </a:p>
          <a:p>
            <a:pPr>
              <a:buFont typeface="Arial" pitchFamily="16" charset="0"/>
              <a:buChar char="•"/>
            </a:pPr>
            <a:r>
              <a:rPr lang="en-GB" dirty="0">
                <a:cs typeface="Times New Roman"/>
              </a:rPr>
              <a:t>We will continue supporting the TIG SENS in the current study. In addition, we will support the creation of a Task Group for Wi-Fi Sensing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Michel Allegue, Aerial Technologies Inc.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0"/>
            <a:r>
              <a:rPr lang="en-GB" b="0">
                <a:cs typeface="Times New Roman"/>
              </a:rPr>
              <a:t>[1] Wi-Fi sensing: Usages, requirements, technical feasibility and standards gaps IEEE 802.11-19/1293r0</a:t>
            </a:r>
            <a:endParaRPr lang="en-GB" b="0">
              <a:ea typeface="+mn-lt"/>
              <a:cs typeface="+mn-lt"/>
            </a:endParaRPr>
          </a:p>
          <a:p>
            <a:pPr marL="285750" indent="0"/>
            <a:r>
              <a:rPr lang="en-GB" b="0">
                <a:cs typeface="Times New Roman"/>
              </a:rPr>
              <a:t>[2] 802.11 Sensing: Applications, Feasibility, Standardization, IEEE 802.11-19/1626r0</a:t>
            </a:r>
            <a:endParaRPr lang="en-GB" b="0">
              <a:ea typeface="+mn-lt"/>
              <a:cs typeface="+mn-lt"/>
            </a:endParaRPr>
          </a:p>
          <a:p>
            <a:pPr marL="285750" indent="0"/>
            <a:r>
              <a:rPr lang="en-GB" b="0">
                <a:cs typeface="Times New Roman"/>
              </a:rPr>
              <a:t>[3] Yu Gu, et al. "</a:t>
            </a:r>
            <a:r>
              <a:rPr lang="en-GB" b="0" err="1">
                <a:cs typeface="Times New Roman"/>
              </a:rPr>
              <a:t>EmoSense</a:t>
            </a:r>
            <a:r>
              <a:rPr lang="en-GB" b="0">
                <a:cs typeface="Times New Roman"/>
              </a:rPr>
              <a:t>: Computational Intelligence Driven Emotion Sensing via Wireless Channel Data",  IEEE Transactions on Emerging Topics in Computational Intelligence, 2019.</a:t>
            </a:r>
          </a:p>
          <a:p>
            <a:pPr marL="285750" indent="0"/>
            <a:r>
              <a:rPr lang="en-GB" b="0">
                <a:cs typeface="Times New Roman"/>
              </a:rPr>
              <a:t>[4] Wi-Fi Sensing Application: Multipath Enhanced Device Free Localization, IEEE 802.11-19/1580r0</a:t>
            </a:r>
          </a:p>
          <a:p>
            <a:pPr marL="285750" indent="0"/>
            <a:endParaRPr lang="en-GB" b="0"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Michel Allegue, Aerial Technologies Inc.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Outline</a:t>
            </a:r>
            <a:endParaRPr lang="en-GB">
              <a:cs typeface="Times New Roman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9607551" cy="4113213"/>
          </a:xfrm>
          <a:ln/>
        </p:spPr>
        <p:txBody>
          <a:bodyPr/>
          <a:lstStyle/>
          <a:p>
            <a:pPr>
              <a:buFont typeface="Arial" pitchFamily="16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ea typeface="+mn-lt"/>
                <a:cs typeface="+mn-lt"/>
              </a:rPr>
              <a:t>Wi-Fi Sensing Definition</a:t>
            </a:r>
            <a:r>
              <a:rPr lang="en-GB" b="0">
                <a:ea typeface="+mn-lt"/>
                <a:cs typeface="+mn-lt"/>
              </a:rPr>
              <a:t> </a:t>
            </a:r>
            <a:endParaRPr lang="en-GB">
              <a:ea typeface="MS Gothic"/>
              <a:cs typeface="+mn-lt"/>
            </a:endParaRPr>
          </a:p>
          <a:p>
            <a:pPr>
              <a:buFont typeface="Arial" pitchFamily="16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ea typeface="+mn-lt"/>
                <a:cs typeface="+mn-lt"/>
              </a:rPr>
              <a:t>Wi-Fi Sensing Technical Feasibility</a:t>
            </a:r>
          </a:p>
          <a:p>
            <a:pPr lvl="1">
              <a:buFont typeface="Arial" pitchFamily="16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1">
                <a:ea typeface="MS Gothic"/>
                <a:cs typeface="+mn-lt"/>
              </a:rPr>
              <a:t>Motion / Pet filtering</a:t>
            </a:r>
            <a:endParaRPr lang="en-GB">
              <a:ea typeface="MS Gothic"/>
              <a:cs typeface="+mn-lt"/>
            </a:endParaRPr>
          </a:p>
          <a:p>
            <a:pPr lvl="1">
              <a:buFont typeface="Arial" pitchFamily="16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1">
                <a:ea typeface="MS Gothic"/>
                <a:cs typeface="+mn-lt"/>
              </a:rPr>
              <a:t>Presence</a:t>
            </a:r>
          </a:p>
          <a:p>
            <a:pPr marL="342900" lvl="1" indent="-342900">
              <a:spcBef>
                <a:spcPts val="600"/>
              </a:spcBef>
              <a:buFont typeface="Arial" pitchFamily="16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b="1">
                <a:ea typeface="+mn-lt"/>
                <a:cs typeface="+mn-lt"/>
              </a:rPr>
              <a:t>Standardization Gaps to Support Wi-Fi Sensing</a:t>
            </a:r>
          </a:p>
          <a:p>
            <a:pPr marL="342900" lvl="1" indent="-342900">
              <a:spcBef>
                <a:spcPts val="600"/>
              </a:spcBef>
              <a:buFont typeface="Arial" pitchFamily="16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b="1">
                <a:ea typeface="+mn-lt"/>
                <a:cs typeface="+mn-lt"/>
              </a:rPr>
              <a:t>Conclusion and Next Steps</a:t>
            </a:r>
          </a:p>
          <a:p>
            <a:pPr marL="342900" lvl="1" indent="-342900">
              <a:spcBef>
                <a:spcPts val="600"/>
              </a:spcBef>
              <a:buFont typeface="Arial" pitchFamily="16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b="1">
                <a:ea typeface="+mn-lt"/>
                <a:cs typeface="+mn-lt"/>
              </a:rPr>
              <a:t>References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Michel Allegue, Aerial Technologies Inc.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7940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Wi-Fi Sensing Definition</a:t>
            </a:r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9607551" cy="4113213"/>
          </a:xfrm>
          <a:ln/>
        </p:spPr>
        <p:txBody>
          <a:bodyPr/>
          <a:lstStyle/>
          <a:p>
            <a:pPr>
              <a:buFont typeface="Arial" pitchFamily="16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ea typeface="+mn-lt"/>
                <a:cs typeface="+mn-lt"/>
              </a:rPr>
              <a:t>Wi-Fi Sensing:</a:t>
            </a:r>
            <a:r>
              <a:rPr lang="en-GB" b="0">
                <a:ea typeface="+mn-lt"/>
                <a:cs typeface="+mn-lt"/>
              </a:rPr>
              <a:t> Ability of a system to detect changes in an environment where a transmitter and a receiver exchange signals accordingly to the IEEE 802.11 standard. </a:t>
            </a:r>
            <a:endParaRPr lang="en-GB">
              <a:ea typeface="MS Gothic"/>
              <a:cs typeface="+mn-lt"/>
            </a:endParaRPr>
          </a:p>
          <a:p>
            <a:pPr>
              <a:buFont typeface="Arial" pitchFamily="16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ea typeface="+mn-lt"/>
                <a:cs typeface="+mn-lt"/>
              </a:rPr>
              <a:t>Similar definitions can be found in:</a:t>
            </a:r>
            <a:endParaRPr lang="en-GB">
              <a:ea typeface="MS Gothic"/>
              <a:cs typeface="+mn-lt"/>
            </a:endParaRPr>
          </a:p>
          <a:p>
            <a:pPr lvl="1">
              <a:buFont typeface="Arial" pitchFamily="16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ea typeface="+mn-lt"/>
                <a:cs typeface="+mn-lt"/>
              </a:rPr>
              <a:t>[1] Wi-Fi sensing: Usages, requirements, technical feasibility and standards gaps </a:t>
            </a:r>
            <a:r>
              <a:rPr lang="en-GB" b="1">
                <a:ea typeface="+mn-lt"/>
                <a:cs typeface="+mn-lt"/>
              </a:rPr>
              <a:t>IEEE 802.11-19/1293r0</a:t>
            </a:r>
            <a:endParaRPr lang="en-GB" b="1">
              <a:ea typeface="MS Gothic"/>
              <a:cs typeface="+mn-lt"/>
            </a:endParaRPr>
          </a:p>
          <a:p>
            <a:pPr lvl="1">
              <a:buFont typeface="Arial" pitchFamily="16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ea typeface="+mn-lt"/>
                <a:cs typeface="+mn-lt"/>
              </a:rPr>
              <a:t>[2</a:t>
            </a:r>
            <a:r>
              <a:rPr lang="en-GB" b="0">
                <a:ea typeface="+mn-lt"/>
                <a:cs typeface="+mn-lt"/>
              </a:rPr>
              <a:t>]</a:t>
            </a:r>
            <a:r>
              <a:rPr lang="en-GB">
                <a:ea typeface="+mn-lt"/>
                <a:cs typeface="+mn-lt"/>
              </a:rPr>
              <a:t> 802.11 Sensing: Applications, Feasibility, Standardization, </a:t>
            </a:r>
            <a:r>
              <a:rPr lang="en-GB" b="1">
                <a:ea typeface="+mn-lt"/>
                <a:cs typeface="+mn-lt"/>
              </a:rPr>
              <a:t>IEEE 802.11-19/1626r0</a:t>
            </a:r>
            <a:endParaRPr lang="en-GB" b="1">
              <a:ea typeface="MS Gothic"/>
              <a:cs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Michel Allegue, Aerial Technologies Inc.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5877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ea typeface="+mj-lt"/>
                <a:cs typeface="+mj-lt"/>
              </a:rPr>
              <a:t>Wi-Fi Sensing Technical Feasibility</a:t>
            </a:r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24567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Scientific Publications</a:t>
            </a:r>
            <a:endParaRPr lang="en-US" dirty="0">
              <a:cs typeface="Times New Roman"/>
            </a:endParaRPr>
          </a:p>
          <a:p>
            <a:pPr lvl="1">
              <a:buFont typeface="Arial" pitchFamily="16" charset="0"/>
              <a:buChar char="•"/>
            </a:pPr>
            <a:r>
              <a:rPr lang="en-GB" dirty="0">
                <a:cs typeface="Times New Roman"/>
              </a:rPr>
              <a:t>Thousands of Scientific Publications</a:t>
            </a:r>
            <a:endParaRPr lang="en-GB" dirty="0"/>
          </a:p>
          <a:p>
            <a:pPr lvl="2">
              <a:buFont typeface="Arial" pitchFamily="16" charset="0"/>
              <a:buChar char="•"/>
            </a:pPr>
            <a:r>
              <a:rPr lang="en-GB" sz="1600" dirty="0">
                <a:cs typeface="Times New Roman"/>
              </a:rPr>
              <a:t>Recent example:  </a:t>
            </a:r>
            <a:r>
              <a:rPr lang="en-GB" sz="1600" dirty="0">
                <a:ea typeface="+mn-lt"/>
                <a:cs typeface="+mn-lt"/>
              </a:rPr>
              <a:t>[3] </a:t>
            </a:r>
            <a:r>
              <a:rPr lang="en-GB" sz="1600" dirty="0" err="1">
                <a:ea typeface="+mn-lt"/>
                <a:cs typeface="+mn-lt"/>
              </a:rPr>
              <a:t>EmoSense</a:t>
            </a:r>
            <a:r>
              <a:rPr lang="en-GB" sz="1600" dirty="0">
                <a:ea typeface="+mn-lt"/>
                <a:cs typeface="+mn-lt"/>
              </a:rPr>
              <a:t>: Computational Intelligence Driven Emotion Sensing via Wireless Channel Data,</a:t>
            </a:r>
          </a:p>
          <a:p>
            <a:pPr lvl="1">
              <a:buFont typeface="Arial" pitchFamily="16" charset="0"/>
              <a:buChar char="•"/>
            </a:pPr>
            <a:r>
              <a:rPr lang="en-GB" dirty="0">
                <a:cs typeface="Times New Roman"/>
              </a:rPr>
              <a:t>State-of-the-art reviews, surveys, special issues</a:t>
            </a:r>
            <a:endParaRPr lang="en-GB" dirty="0"/>
          </a:p>
          <a:p>
            <a:pPr>
              <a:buFont typeface="Times New Roman,Serif" pitchFamily="16" charset="0"/>
              <a:buChar char="•"/>
            </a:pPr>
            <a:r>
              <a:rPr lang="en-GB" dirty="0">
                <a:ea typeface="+mn-lt"/>
                <a:cs typeface="+mn-lt"/>
              </a:rPr>
              <a:t>Forums</a:t>
            </a:r>
            <a:endParaRPr lang="en-GB" b="0" dirty="0">
              <a:ea typeface="+mn-lt"/>
              <a:cs typeface="+mn-lt"/>
            </a:endParaRPr>
          </a:p>
          <a:p>
            <a:pPr lvl="1">
              <a:buFont typeface="Arial,Sans-Serif" pitchFamily="16" charset="0"/>
              <a:buChar char="•"/>
            </a:pPr>
            <a:r>
              <a:rPr lang="en-GB" dirty="0">
                <a:solidFill>
                  <a:schemeClr val="accent4"/>
                </a:solidFill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https://dhalperi.github.io/linux-80211n-csitool/</a:t>
            </a:r>
            <a:endParaRPr lang="en-GB" dirty="0">
              <a:solidFill>
                <a:schemeClr val="accent4"/>
              </a:solidFill>
              <a:ea typeface="+mn-lt"/>
              <a:cs typeface="+mn-lt"/>
            </a:endParaRPr>
          </a:p>
          <a:p>
            <a:pPr marL="1200150" lvl="2" indent="-285750">
              <a:buFont typeface="Arial,Sans-Serif" pitchFamily="16" charset="0"/>
              <a:buChar char="•"/>
            </a:pPr>
            <a:r>
              <a:rPr lang="en-GB" sz="1600" dirty="0">
                <a:solidFill>
                  <a:schemeClr val="tx1"/>
                </a:solidFill>
                <a:cs typeface="Times New Roman"/>
              </a:rPr>
              <a:t>Long list of links to Scientific Publications</a:t>
            </a:r>
            <a:endParaRPr lang="en-GB" sz="1600" dirty="0">
              <a:solidFill>
                <a:schemeClr val="tx1"/>
              </a:solidFill>
              <a:ea typeface="+mn-lt"/>
              <a:cs typeface="+mn-lt"/>
            </a:endParaRPr>
          </a:p>
          <a:p>
            <a:pPr lvl="1">
              <a:buFont typeface="Arial,Sans-Serif" pitchFamily="16" charset="0"/>
              <a:buChar char="•"/>
            </a:pPr>
            <a:r>
              <a:rPr lang="en-GB" dirty="0">
                <a:solidFill>
                  <a:schemeClr val="accent4"/>
                </a:solidFill>
                <a:cs typeface="Times New Roman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https://wands.sg/research/wifi/AtherosCSI/</a:t>
            </a:r>
            <a:endParaRPr lang="en-GB" dirty="0">
              <a:solidFill>
                <a:schemeClr val="accent4"/>
              </a:solidFill>
              <a:cs typeface="Times New Roman"/>
            </a:endParaRPr>
          </a:p>
          <a:p>
            <a:pPr>
              <a:buFont typeface="Times New Roman,Serif" pitchFamily="16" charset="0"/>
              <a:buChar char="•"/>
            </a:pPr>
            <a:r>
              <a:rPr lang="en-GB" dirty="0">
                <a:ea typeface="+mn-lt"/>
                <a:cs typeface="+mn-lt"/>
              </a:rPr>
              <a:t>Several companies are focused on CSI-based sensing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Michel Allegue, Aerial Technologies Inc.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ea typeface="+mj-lt"/>
                <a:cs typeface="+mj-lt"/>
              </a:rPr>
              <a:t>Wi-Fi Sensing Technical Feasibility</a:t>
            </a:r>
            <a:endParaRPr lang="en-GB">
              <a:cs typeface="Times New Roman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24567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>
                <a:ea typeface="MS Gothic"/>
                <a:cs typeface="+mn-lt"/>
              </a:rPr>
              <a:t>Other Documents in this TIG have discussed use cases and have addressed technical feasibility on [1][2][4]:</a:t>
            </a:r>
          </a:p>
          <a:p>
            <a:pPr lvl="1">
              <a:buFont typeface="Times New Roman" pitchFamily="16" charset="0"/>
              <a:buChar char="•"/>
            </a:pPr>
            <a:r>
              <a:rPr lang="en-GB">
                <a:ea typeface="MS Gothic"/>
                <a:cs typeface="+mn-lt"/>
              </a:rPr>
              <a:t>Motion</a:t>
            </a:r>
          </a:p>
          <a:p>
            <a:pPr lvl="1">
              <a:buFont typeface="Times New Roman" pitchFamily="16" charset="0"/>
              <a:buChar char="•"/>
            </a:pPr>
            <a:r>
              <a:rPr lang="en-GB">
                <a:ea typeface="MS Gothic"/>
                <a:cs typeface="+mn-lt"/>
              </a:rPr>
              <a:t>Localization (device free, device oriented)</a:t>
            </a:r>
          </a:p>
          <a:p>
            <a:pPr lvl="1">
              <a:buFont typeface="Times New Roman" pitchFamily="16" charset="0"/>
              <a:buChar char="•"/>
            </a:pPr>
            <a:r>
              <a:rPr lang="en-GB">
                <a:ea typeface="MS Gothic"/>
                <a:cs typeface="+mn-lt"/>
              </a:rPr>
              <a:t>Breathing rate estimation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GB">
                <a:ea typeface="MS Gothic"/>
                <a:cs typeface="+mn-lt"/>
              </a:rPr>
              <a:t>Proximity and Presence to a device with multiple sounding sources</a:t>
            </a:r>
          </a:p>
          <a:p>
            <a:pPr>
              <a:buFont typeface="Times New Roman" pitchFamily="16" charset="0"/>
              <a:buChar char="•"/>
            </a:pPr>
            <a:r>
              <a:rPr lang="en-GB">
                <a:ea typeface="MS Gothic"/>
                <a:cs typeface="+mn-lt"/>
              </a:rPr>
              <a:t>In this presentation we would like to focus on:</a:t>
            </a:r>
          </a:p>
          <a:p>
            <a:pPr lvl="1">
              <a:buFont typeface="Times New Roman" pitchFamily="16" charset="0"/>
              <a:buChar char="•"/>
            </a:pPr>
            <a:r>
              <a:rPr lang="en-GB">
                <a:ea typeface="MS Gothic"/>
                <a:cs typeface="+mn-lt"/>
              </a:rPr>
              <a:t>Motion / Pets Motion Filtering: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600">
                <a:ea typeface="MS Gothic"/>
                <a:cs typeface="+mn-lt"/>
              </a:rPr>
              <a:t>Market application: Security Systems (a pet now can be within the sensing area)</a:t>
            </a:r>
            <a:endParaRPr lang="en-GB" sz="1600">
              <a:cs typeface="Times New Roman"/>
            </a:endParaRPr>
          </a:p>
          <a:p>
            <a:pPr lvl="1">
              <a:buFont typeface="Times New Roman" pitchFamily="16" charset="0"/>
              <a:buChar char="•"/>
            </a:pPr>
            <a:r>
              <a:rPr lang="en-GB">
                <a:cs typeface="Times New Roman"/>
              </a:rPr>
              <a:t>Presence: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600">
                <a:cs typeface="Times New Roman"/>
              </a:rPr>
              <a:t>Market application: Remote Monitoring System (a person is there but has not moved for 10 hours)</a:t>
            </a:r>
          </a:p>
          <a:p>
            <a:pPr lvl="1">
              <a:buFont typeface="Times New Roman" pitchFamily="16" charset="0"/>
              <a:buChar char="•"/>
            </a:pPr>
            <a:r>
              <a:rPr lang="en-GB">
                <a:cs typeface="Times New Roman"/>
              </a:rPr>
              <a:t>additional use cases will be covered in upcoming presentations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Michel Allegue, Aerial Technologies Inc.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5329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Times New Roman"/>
              </a:rPr>
              <a:t>Wi-Fi Sensing Technical Feasibility</a:t>
            </a:r>
            <a:br>
              <a:rPr lang="en-GB">
                <a:cs typeface="Times New Roman"/>
              </a:rPr>
            </a:br>
            <a:r>
              <a:rPr lang="en-GB" sz="2400" b="0">
                <a:cs typeface="Times New Roman"/>
              </a:rPr>
              <a:t>Motion / Pets Motion Filtering: Test Example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itchFamily="16" charset="0"/>
              <a:buChar char="•"/>
            </a:pPr>
            <a:r>
              <a:rPr lang="en-US" b="0">
                <a:ea typeface="+mn-lt"/>
                <a:cs typeface="+mn-lt"/>
              </a:rPr>
              <a:t>Test campaign conducted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itchFamily="16" charset="0"/>
              <a:buChar char="•"/>
            </a:pPr>
            <a:r>
              <a:rPr lang="en-US" b="0">
                <a:ea typeface="+mn-lt"/>
                <a:cs typeface="+mn-lt"/>
              </a:rPr>
              <a:t>Example:</a:t>
            </a:r>
            <a:endParaRPr lang="en-US">
              <a:ea typeface="MS Gothic"/>
              <a:cs typeface="+mn-lt"/>
            </a:endParaRPr>
          </a:p>
          <a:p>
            <a:pPr lv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itchFamily="16" charset="0"/>
              <a:buChar char="•"/>
            </a:pPr>
            <a:r>
              <a:rPr lang="en-US">
                <a:ea typeface="+mn-lt"/>
                <a:cs typeface="+mn-lt"/>
              </a:rPr>
              <a:t>Pet</a:t>
            </a:r>
            <a:r>
              <a:rPr lang="en-US" b="0">
                <a:ea typeface="+mn-lt"/>
                <a:cs typeface="+mn-lt"/>
              </a:rPr>
              <a:t> Type: Cat</a:t>
            </a:r>
            <a:endParaRPr lang="en-US" b="1">
              <a:cs typeface="Times New Roman"/>
            </a:endParaRPr>
          </a:p>
          <a:p>
            <a:pPr lv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itchFamily="16" charset="0"/>
              <a:buChar char="•"/>
            </a:pPr>
            <a:r>
              <a:rPr lang="en-US" b="0">
                <a:ea typeface="+mn-lt"/>
                <a:cs typeface="+mn-lt"/>
              </a:rPr>
              <a:t>Ground Truth using</a:t>
            </a:r>
          </a:p>
          <a:p>
            <a:pPr lvl="2">
              <a:lnSpc>
                <a:spcPct val="90000"/>
              </a:lnSpc>
              <a:spcAft>
                <a:spcPts val="0"/>
              </a:spcAft>
              <a:buFont typeface="Arial" pitchFamily="16" charset="0"/>
              <a:buChar char="•"/>
            </a:pPr>
            <a:r>
              <a:rPr lang="en-US">
                <a:solidFill>
                  <a:schemeClr val="tx1"/>
                </a:solidFill>
                <a:ea typeface="+mn-lt"/>
                <a:cs typeface="+mn-lt"/>
              </a:rPr>
              <a:t>Motion Sensor (</a:t>
            </a:r>
            <a:r>
              <a:rPr lang="en-US" err="1">
                <a:solidFill>
                  <a:schemeClr val="tx1"/>
                </a:solidFill>
                <a:ea typeface="+mn-lt"/>
                <a:cs typeface="+mn-lt"/>
              </a:rPr>
              <a:t>DLink</a:t>
            </a:r>
            <a:r>
              <a:rPr lang="en-US">
                <a:solidFill>
                  <a:schemeClr val="tx1"/>
                </a:solidFill>
                <a:ea typeface="+mn-lt"/>
                <a:cs typeface="+mn-lt"/>
              </a:rPr>
              <a:t> DCH S150)</a:t>
            </a:r>
          </a:p>
          <a:p>
            <a:pPr lvl="2">
              <a:lnSpc>
                <a:spcPct val="90000"/>
              </a:lnSpc>
              <a:spcAft>
                <a:spcPts val="0"/>
              </a:spcAft>
              <a:buFont typeface="Arial" pitchFamily="16" charset="0"/>
              <a:buChar char="•"/>
            </a:pPr>
            <a:r>
              <a:rPr lang="en-US">
                <a:solidFill>
                  <a:schemeClr val="tx1"/>
                </a:solidFill>
                <a:ea typeface="+mn-lt"/>
                <a:cs typeface="+mn-lt"/>
              </a:rPr>
              <a:t>Testimonial by Pet Tester</a:t>
            </a:r>
          </a:p>
          <a:p>
            <a:pPr lvl="2">
              <a:lnSpc>
                <a:spcPct val="90000"/>
              </a:lnSpc>
              <a:spcAft>
                <a:spcPts val="0"/>
              </a:spcAft>
              <a:buFont typeface="Arial" pitchFamily="16" charset="0"/>
              <a:buChar char="•"/>
            </a:pPr>
            <a:r>
              <a:rPr lang="en-US">
                <a:solidFill>
                  <a:schemeClr val="tx1"/>
                </a:solidFill>
                <a:cs typeface="Times New Roman"/>
              </a:rPr>
              <a:t>Size of the studio – 450 </a:t>
            </a:r>
            <a:r>
              <a:rPr lang="en-US" err="1">
                <a:solidFill>
                  <a:schemeClr val="tx1"/>
                </a:solidFill>
                <a:cs typeface="Times New Roman"/>
              </a:rPr>
              <a:t>sq</a:t>
            </a:r>
            <a:r>
              <a:rPr lang="en-US">
                <a:solidFill>
                  <a:schemeClr val="tx1"/>
                </a:solidFill>
                <a:cs typeface="Times New Roman"/>
              </a:rPr>
              <a:t> ft</a:t>
            </a:r>
          </a:p>
          <a:p>
            <a:pPr>
              <a:buChar char="•"/>
            </a:pPr>
            <a:endParaRPr lang="en-GB"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Michel Allegue, Aerial Technologies Inc.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2019</a:t>
            </a:r>
            <a:endParaRPr lang="en-GB"/>
          </a:p>
        </p:txBody>
      </p:sp>
      <p:pic>
        <p:nvPicPr>
          <p:cNvPr id="3" name="Picture 6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xmlns="" id="{9A1D7776-4D66-4506-85B1-005FE94BA0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7834" y="1821518"/>
            <a:ext cx="4497237" cy="3905078"/>
          </a:xfrm>
          <a:prstGeom prst="rect">
            <a:avLst/>
          </a:prstGeom>
        </p:spPr>
      </p:pic>
      <p:pic>
        <p:nvPicPr>
          <p:cNvPr id="7" name="Picture 6" descr="A picture containing white, black, standing&#10;&#10;Description generated with very high confidence">
            <a:extLst>
              <a:ext uri="{FF2B5EF4-FFF2-40B4-BE49-F238E27FC236}">
                <a16:creationId xmlns:a16="http://schemas.microsoft.com/office/drawing/2014/main" xmlns="" id="{2B55E6AB-C15E-4163-8357-633B1BC2DF2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8277" t="331" r="27778" b="493"/>
          <a:stretch/>
        </p:blipFill>
        <p:spPr>
          <a:xfrm>
            <a:off x="5695188" y="3596176"/>
            <a:ext cx="230152" cy="30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7709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ea typeface="+mj-lt"/>
                <a:cs typeface="+mj-lt"/>
              </a:rPr>
              <a:t>Wi-Fi Sensing Technical Feasibility</a:t>
            </a:r>
            <a:br>
              <a:rPr lang="en-GB">
                <a:ea typeface="+mj-lt"/>
                <a:cs typeface="+mj-lt"/>
              </a:rPr>
            </a:br>
            <a:r>
              <a:rPr lang="en-GB" b="0">
                <a:ea typeface="+mj-lt"/>
                <a:cs typeface="+mj-lt"/>
              </a:rPr>
              <a:t>Motion / Pets Motion Filtering: </a:t>
            </a:r>
            <a:r>
              <a:rPr lang="en-GB" b="0">
                <a:ea typeface="MS Gothic"/>
                <a:cs typeface="+mj-lt"/>
              </a:rPr>
              <a:t>Examples</a:t>
            </a:r>
            <a:r>
              <a:rPr lang="en-GB" b="0">
                <a:cs typeface="Times New Roman"/>
              </a:rPr>
              <a:t> of Activity Level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55041" y="1853283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/>
              <a:t>Activity Level</a:t>
            </a:r>
          </a:p>
          <a:p>
            <a:pPr>
              <a:buFont typeface="Times New Roman" pitchFamily="16" charset="0"/>
              <a:buChar char="•"/>
            </a:pPr>
            <a:endParaRPr lang="en-GB">
              <a:cs typeface="Times New Roman"/>
            </a:endParaRPr>
          </a:p>
          <a:p>
            <a:pPr>
              <a:buFont typeface="Times New Roman" pitchFamily="16" charset="0"/>
              <a:buChar char="•"/>
            </a:pPr>
            <a:endParaRPr lang="en-GB">
              <a:cs typeface="Times New Roman"/>
            </a:endParaRPr>
          </a:p>
          <a:p>
            <a:pPr>
              <a:buFont typeface="Times New Roman" pitchFamily="16" charset="0"/>
              <a:buChar char="•"/>
            </a:pPr>
            <a:endParaRPr lang="en-GB">
              <a:cs typeface="Times New Roman"/>
            </a:endParaRPr>
          </a:p>
          <a:p>
            <a:pPr>
              <a:lnSpc>
                <a:spcPct val="150000"/>
              </a:lnSpc>
              <a:buChar char="•"/>
            </a:pPr>
            <a:r>
              <a:rPr lang="en-GB">
                <a:cs typeface="Times New Roman"/>
              </a:rPr>
              <a:t>PIR Motion Sensor</a:t>
            </a:r>
          </a:p>
          <a:p>
            <a:pPr marL="0" indent="0"/>
            <a:endParaRPr lang="en-GB"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Michel Allegue, Aerial Technologies Inc.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2019</a:t>
            </a:r>
            <a:endParaRPr lang="en-GB"/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xmlns="" id="{093D8623-5814-4DE0-BB44-FF4CEDAA1FF2}"/>
              </a:ext>
            </a:extLst>
          </p:cNvPr>
          <p:cNvSpPr/>
          <p:nvPr/>
        </p:nvSpPr>
        <p:spPr>
          <a:xfrm rot="16200000">
            <a:off x="1875159" y="5987077"/>
            <a:ext cx="323761" cy="282958"/>
          </a:xfrm>
          <a:prstGeom prst="leftBrac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xmlns="" id="{77C755AA-6A4D-4501-B3AF-FF3B8B465B05}"/>
              </a:ext>
            </a:extLst>
          </p:cNvPr>
          <p:cNvSpPr/>
          <p:nvPr/>
        </p:nvSpPr>
        <p:spPr>
          <a:xfrm rot="16200000">
            <a:off x="10013450" y="5803367"/>
            <a:ext cx="325050" cy="777784"/>
          </a:xfrm>
          <a:prstGeom prst="leftBrac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xmlns="" id="{E6B40634-692E-4378-A1A9-991DC06C798C}"/>
              </a:ext>
            </a:extLst>
          </p:cNvPr>
          <p:cNvSpPr txBox="1"/>
          <p:nvPr/>
        </p:nvSpPr>
        <p:spPr>
          <a:xfrm>
            <a:off x="1408541" y="6231459"/>
            <a:ext cx="2743200" cy="30777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/>
              <a:t>Human+ Pet Motion</a:t>
            </a:r>
            <a:endParaRPr lang="en-US" sz="1400">
              <a:cs typeface="Calibri"/>
            </a:endParaRPr>
          </a:p>
        </p:txBody>
      </p:sp>
      <p:sp>
        <p:nvSpPr>
          <p:cNvPr id="12" name="Left Brace 11">
            <a:extLst>
              <a:ext uri="{FF2B5EF4-FFF2-40B4-BE49-F238E27FC236}">
                <a16:creationId xmlns:a16="http://schemas.microsoft.com/office/drawing/2014/main" xmlns="" id="{6B7790E3-37CD-40FE-A84D-D8AB65F290C0}"/>
              </a:ext>
            </a:extLst>
          </p:cNvPr>
          <p:cNvSpPr/>
          <p:nvPr/>
        </p:nvSpPr>
        <p:spPr>
          <a:xfrm rot="16200000">
            <a:off x="5816981" y="2374791"/>
            <a:ext cx="327290" cy="7584423"/>
          </a:xfrm>
          <a:prstGeom prst="leftBrac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TextBox 3">
            <a:extLst>
              <a:ext uri="{FF2B5EF4-FFF2-40B4-BE49-F238E27FC236}">
                <a16:creationId xmlns:a16="http://schemas.microsoft.com/office/drawing/2014/main" xmlns="" id="{2A1DF459-B7A2-4779-BD96-20A3E5199842}"/>
              </a:ext>
            </a:extLst>
          </p:cNvPr>
          <p:cNvSpPr txBox="1"/>
          <p:nvPr/>
        </p:nvSpPr>
        <p:spPr>
          <a:xfrm>
            <a:off x="5320724" y="6231459"/>
            <a:ext cx="2743200" cy="30777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/>
              <a:t>Only Pet Motion</a:t>
            </a:r>
            <a:endParaRPr lang="en-US" sz="1400">
              <a:cs typeface="Calibri"/>
            </a:endParaRP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xmlns="" id="{EDE5DF5C-C9B4-425D-B975-B662A214CA2C}"/>
              </a:ext>
            </a:extLst>
          </p:cNvPr>
          <p:cNvSpPr txBox="1"/>
          <p:nvPr/>
        </p:nvSpPr>
        <p:spPr>
          <a:xfrm>
            <a:off x="9481783" y="6231458"/>
            <a:ext cx="2743200" cy="30777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/>
              <a:t>Human+ Pet Motion</a:t>
            </a:r>
            <a:endParaRPr lang="en-US" sz="1400">
              <a:cs typeface="Calibri"/>
            </a:endParaRPr>
          </a:p>
        </p:txBody>
      </p:sp>
      <p:pic>
        <p:nvPicPr>
          <p:cNvPr id="16" name="Picture 16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xmlns="" id="{66953460-8871-453A-B855-DBB2E995B5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8477" y="2304411"/>
            <a:ext cx="9056914" cy="1487179"/>
          </a:xfrm>
          <a:prstGeom prst="rect">
            <a:avLst/>
          </a:prstGeom>
        </p:spPr>
      </p:pic>
      <p:pic>
        <p:nvPicPr>
          <p:cNvPr id="22" name="Picture 22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xmlns="" id="{8E8788E1-0C19-44B5-8DDD-F3F3E60382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7543" y="4177973"/>
            <a:ext cx="8967850" cy="1708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6666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ea typeface="+mj-lt"/>
                <a:cs typeface="+mj-lt"/>
              </a:rPr>
              <a:t>Wi-Fi Sensing Technical Feasibility</a:t>
            </a:r>
            <a:br>
              <a:rPr lang="en-GB">
                <a:ea typeface="+mj-lt"/>
                <a:cs typeface="+mj-lt"/>
              </a:rPr>
            </a:br>
            <a:r>
              <a:rPr lang="en-GB" b="0">
                <a:ea typeface="+mj-lt"/>
                <a:cs typeface="+mj-lt"/>
              </a:rPr>
              <a:t>Motion / Pets Motion Filtering: Examples of Algorithm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78001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/>
              <a:t>Without Pet Filtering</a:t>
            </a:r>
          </a:p>
          <a:p>
            <a:pPr>
              <a:buFont typeface="Times New Roman" pitchFamily="16" charset="0"/>
              <a:buChar char="•"/>
            </a:pPr>
            <a:endParaRPr lang="en-GB">
              <a:cs typeface="Times New Roman"/>
            </a:endParaRPr>
          </a:p>
          <a:p>
            <a:pPr>
              <a:buFont typeface="Times New Roman" pitchFamily="16" charset="0"/>
              <a:buChar char="•"/>
            </a:pPr>
            <a:endParaRPr lang="en-GB">
              <a:cs typeface="Times New Roman"/>
            </a:endParaRPr>
          </a:p>
          <a:p>
            <a:pPr>
              <a:buFont typeface="Times New Roman" pitchFamily="16" charset="0"/>
              <a:buChar char="•"/>
            </a:pPr>
            <a:endParaRPr lang="en-GB">
              <a:cs typeface="Times New Roman"/>
            </a:endParaRPr>
          </a:p>
          <a:p>
            <a:pPr>
              <a:lnSpc>
                <a:spcPct val="200000"/>
              </a:lnSpc>
              <a:buFont typeface="Times New Roman" pitchFamily="16" charset="0"/>
              <a:buChar char="•"/>
            </a:pPr>
            <a:r>
              <a:rPr lang="en-GB">
                <a:cs typeface="Times New Roman"/>
              </a:rPr>
              <a:t>With Pet Filtering v12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Michel Allegue, Aerial Technologies Inc.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2019</a:t>
            </a:r>
            <a:endParaRPr lang="en-GB"/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xmlns="" id="{02A5A137-9A2C-4C0A-B962-2FDA581818B8}"/>
              </a:ext>
            </a:extLst>
          </p:cNvPr>
          <p:cNvSpPr/>
          <p:nvPr/>
        </p:nvSpPr>
        <p:spPr>
          <a:xfrm rot="16200000">
            <a:off x="1970096" y="6022374"/>
            <a:ext cx="333921" cy="300639"/>
          </a:xfrm>
          <a:prstGeom prst="leftBrac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xmlns="" id="{4D08FF85-C4D5-4FA5-A1AF-1DF367C05684}"/>
              </a:ext>
            </a:extLst>
          </p:cNvPr>
          <p:cNvSpPr/>
          <p:nvPr/>
        </p:nvSpPr>
        <p:spPr>
          <a:xfrm rot="16200000">
            <a:off x="10101461" y="5781727"/>
            <a:ext cx="307633" cy="760368"/>
          </a:xfrm>
          <a:prstGeom prst="leftBrac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TextBox 3">
            <a:extLst>
              <a:ext uri="{FF2B5EF4-FFF2-40B4-BE49-F238E27FC236}">
                <a16:creationId xmlns:a16="http://schemas.microsoft.com/office/drawing/2014/main" xmlns="" id="{2A3A67AD-53D2-4699-8C18-4C44C51C672E}"/>
              </a:ext>
            </a:extLst>
          </p:cNvPr>
          <p:cNvSpPr txBox="1"/>
          <p:nvPr/>
        </p:nvSpPr>
        <p:spPr>
          <a:xfrm>
            <a:off x="1726536" y="6241356"/>
            <a:ext cx="2743200" cy="30777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/>
              <a:t>Human+ Pet Motion</a:t>
            </a:r>
            <a:endParaRPr lang="en-US" sz="1400">
              <a:cs typeface="Calibri"/>
            </a:endParaRP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xmlns="" id="{7B40D057-F657-4D75-B7F4-1B5B3A2E6FB4}"/>
              </a:ext>
            </a:extLst>
          </p:cNvPr>
          <p:cNvSpPr/>
          <p:nvPr/>
        </p:nvSpPr>
        <p:spPr>
          <a:xfrm rot="16200000">
            <a:off x="5898855" y="2419718"/>
            <a:ext cx="368986" cy="7533097"/>
          </a:xfrm>
          <a:prstGeom prst="leftBrac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xmlns="" id="{6EA299D2-0BC4-4B5E-A6BC-EEC2CDC8D586}"/>
              </a:ext>
            </a:extLst>
          </p:cNvPr>
          <p:cNvSpPr txBox="1"/>
          <p:nvPr/>
        </p:nvSpPr>
        <p:spPr>
          <a:xfrm>
            <a:off x="5627503" y="6241356"/>
            <a:ext cx="2743200" cy="30777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/>
              <a:t>Only Pet Motion</a:t>
            </a:r>
            <a:endParaRPr lang="en-US" sz="1400">
              <a:cs typeface="Calibri"/>
            </a:endParaRPr>
          </a:p>
        </p:txBody>
      </p:sp>
      <p:sp>
        <p:nvSpPr>
          <p:cNvPr id="18" name="TextBox 3">
            <a:extLst>
              <a:ext uri="{FF2B5EF4-FFF2-40B4-BE49-F238E27FC236}">
                <a16:creationId xmlns:a16="http://schemas.microsoft.com/office/drawing/2014/main" xmlns="" id="{657A794E-C5FE-4B18-9582-9AD78718A39F}"/>
              </a:ext>
            </a:extLst>
          </p:cNvPr>
          <p:cNvSpPr txBox="1"/>
          <p:nvPr/>
        </p:nvSpPr>
        <p:spPr>
          <a:xfrm>
            <a:off x="9600536" y="6241355"/>
            <a:ext cx="2743200" cy="30777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/>
              <a:t>Human+ Pet Motion</a:t>
            </a:r>
            <a:endParaRPr lang="en-US" sz="1400">
              <a:cs typeface="Calibri"/>
            </a:endParaRPr>
          </a:p>
        </p:txBody>
      </p:sp>
      <p:pic>
        <p:nvPicPr>
          <p:cNvPr id="3" name="Picture 6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xmlns="" id="{7517A17B-7DDF-40E3-8CCB-7EAD53CF63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5881" y="2247517"/>
            <a:ext cx="8908472" cy="1630654"/>
          </a:xfrm>
          <a:prstGeom prst="rect">
            <a:avLst/>
          </a:prstGeom>
        </p:spPr>
      </p:pic>
      <p:pic>
        <p:nvPicPr>
          <p:cNvPr id="13" name="Picture 14" descr="A picture containing bird&#10;&#10;Description generated with very high confidence">
            <a:extLst>
              <a:ext uri="{FF2B5EF4-FFF2-40B4-BE49-F238E27FC236}">
                <a16:creationId xmlns:a16="http://schemas.microsoft.com/office/drawing/2014/main" xmlns="" id="{2952143E-981A-4923-AF92-32816FCB0E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5881" y="4230620"/>
            <a:ext cx="8908472" cy="1711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2501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,Sans-Serif" pitchFamily="16" charset="0"/>
              <a:buChar char="•"/>
            </a:pPr>
            <a:r>
              <a:rPr lang="en-US" b="0">
                <a:cs typeface="Times New Roman"/>
              </a:rPr>
              <a:t>Example:</a:t>
            </a:r>
            <a:endParaRPr lang="en-US" b="0">
              <a:ea typeface="+mn-lt"/>
              <a:cs typeface="+mn-lt"/>
            </a:endParaRPr>
          </a:p>
          <a:p>
            <a:pPr lv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,Sans-Serif" pitchFamily="16" charset="0"/>
              <a:buChar char="•"/>
            </a:pPr>
            <a:r>
              <a:rPr lang="en-US">
                <a:cs typeface="Times New Roman"/>
              </a:rPr>
              <a:t>Pet Type: Dog (32 Kg)</a:t>
            </a:r>
            <a:endParaRPr lang="en-US">
              <a:ea typeface="+mn-lt"/>
              <a:cs typeface="+mn-lt"/>
            </a:endParaRPr>
          </a:p>
          <a:p>
            <a:pPr lv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,Sans-Serif" pitchFamily="16" charset="0"/>
              <a:buChar char="•"/>
            </a:pPr>
            <a:r>
              <a:rPr lang="en-US">
                <a:cs typeface="Times New Roman"/>
              </a:rPr>
              <a:t>Ground Truth using</a:t>
            </a:r>
            <a:endParaRPr lang="en-US">
              <a:ea typeface="+mn-lt"/>
              <a:cs typeface="+mn-lt"/>
            </a:endParaRPr>
          </a:p>
          <a:p>
            <a:pPr marL="1200150" lvl="2" indent="-285750">
              <a:lnSpc>
                <a:spcPct val="90000"/>
              </a:lnSpc>
              <a:spcAft>
                <a:spcPts val="0"/>
              </a:spcAft>
              <a:buFont typeface="Arial,Sans-Serif" pitchFamily="16" charset="0"/>
              <a:buChar char="•"/>
            </a:pPr>
            <a:r>
              <a:rPr lang="en-US">
                <a:solidFill>
                  <a:schemeClr val="tx1"/>
                </a:solidFill>
                <a:cs typeface="Times New Roman"/>
              </a:rPr>
              <a:t>Motion Sensor (D-Link DCH S150)</a:t>
            </a:r>
            <a:endParaRPr lang="en-US">
              <a:solidFill>
                <a:schemeClr val="tx1"/>
              </a:solidFill>
              <a:ea typeface="+mn-lt"/>
              <a:cs typeface="+mn-lt"/>
            </a:endParaRPr>
          </a:p>
          <a:p>
            <a:pPr marL="1200150" lvl="2" indent="-285750">
              <a:lnSpc>
                <a:spcPct val="90000"/>
              </a:lnSpc>
              <a:spcAft>
                <a:spcPts val="0"/>
              </a:spcAft>
              <a:buFont typeface="Arial,Sans-Serif" pitchFamily="16" charset="0"/>
              <a:buChar char="•"/>
            </a:pPr>
            <a:r>
              <a:rPr lang="en-US">
                <a:solidFill>
                  <a:schemeClr val="tx1"/>
                </a:solidFill>
                <a:cs typeface="Times New Roman"/>
              </a:rPr>
              <a:t>NEST Camera</a:t>
            </a:r>
          </a:p>
          <a:p>
            <a:pPr marL="1200150" lvl="2" indent="-285750">
              <a:lnSpc>
                <a:spcPct val="90000"/>
              </a:lnSpc>
              <a:spcAft>
                <a:spcPts val="0"/>
              </a:spcAft>
              <a:buFont typeface="Arial,Sans-Serif" pitchFamily="16" charset="0"/>
              <a:buChar char="•"/>
            </a:pPr>
            <a:r>
              <a:rPr lang="en-US">
                <a:solidFill>
                  <a:schemeClr val="tx1"/>
                </a:solidFill>
                <a:cs typeface="Times New Roman"/>
              </a:rPr>
              <a:t>Testimonial by Pet Tester</a:t>
            </a:r>
            <a:endParaRPr lang="en-US">
              <a:solidFill>
                <a:schemeClr val="tx1"/>
              </a:solidFill>
              <a:ea typeface="+mn-lt"/>
              <a:cs typeface="+mn-lt"/>
            </a:endParaRPr>
          </a:p>
          <a:p>
            <a:pPr marL="1200150" lvl="2" indent="-285750">
              <a:lnSpc>
                <a:spcPct val="90000"/>
              </a:lnSpc>
              <a:spcAft>
                <a:spcPts val="0"/>
              </a:spcAft>
              <a:buFont typeface="Arial,Sans-Serif" pitchFamily="16" charset="0"/>
              <a:buChar char="•"/>
            </a:pPr>
            <a:r>
              <a:rPr lang="en-US">
                <a:solidFill>
                  <a:schemeClr val="tx1"/>
                </a:solidFill>
                <a:ea typeface="+mn-lt"/>
                <a:cs typeface="+mn-lt"/>
              </a:rPr>
              <a:t>Size of the apartment– 1,200 </a:t>
            </a:r>
            <a:r>
              <a:rPr lang="en-US" err="1">
                <a:solidFill>
                  <a:schemeClr val="tx1"/>
                </a:solidFill>
                <a:ea typeface="+mn-lt"/>
                <a:cs typeface="+mn-lt"/>
              </a:rPr>
              <a:t>sq</a:t>
            </a:r>
            <a:r>
              <a:rPr lang="en-US">
                <a:solidFill>
                  <a:schemeClr val="tx1"/>
                </a:solidFill>
                <a:ea typeface="+mn-lt"/>
                <a:cs typeface="+mn-lt"/>
              </a:rPr>
              <a:t> ft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Michel Allegue, Aerial Technologies Inc.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2019</a:t>
            </a:r>
            <a:endParaRPr lang="en-GB"/>
          </a:p>
        </p:txBody>
      </p:sp>
      <p:pic>
        <p:nvPicPr>
          <p:cNvPr id="8" name="Picture 8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xmlns="" id="{F0FA46D0-41E1-4D08-956F-F8F48A8003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1840" y="1688507"/>
            <a:ext cx="4480560" cy="4690027"/>
          </a:xfrm>
          <a:prstGeom prst="rect">
            <a:avLst/>
          </a:prstGeom>
        </p:spPr>
      </p:pic>
      <p:pic>
        <p:nvPicPr>
          <p:cNvPr id="10" name="Picture 10">
            <a:extLst>
              <a:ext uri="{FF2B5EF4-FFF2-40B4-BE49-F238E27FC236}">
                <a16:creationId xmlns:a16="http://schemas.microsoft.com/office/drawing/2014/main" xmlns="" id="{56DEC3B1-DACA-440E-92E0-E323D64487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37445" y="5953443"/>
            <a:ext cx="285750" cy="295275"/>
          </a:xfrm>
          <a:prstGeom prst="rect">
            <a:avLst/>
          </a:prstGeom>
        </p:spPr>
      </p:pic>
      <p:sp>
        <p:nvSpPr>
          <p:cNvPr id="14" name="TextBox 10">
            <a:extLst>
              <a:ext uri="{FF2B5EF4-FFF2-40B4-BE49-F238E27FC236}">
                <a16:creationId xmlns:a16="http://schemas.microsoft.com/office/drawing/2014/main" xmlns="" id="{AFCAD3F6-FBB7-4577-A939-C84DF396C0CB}"/>
              </a:ext>
            </a:extLst>
          </p:cNvPr>
          <p:cNvSpPr txBox="1"/>
          <p:nvPr/>
        </p:nvSpPr>
        <p:spPr>
          <a:xfrm>
            <a:off x="9616853" y="5951220"/>
            <a:ext cx="492642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/>
              <a:t>AP</a:t>
            </a:r>
          </a:p>
        </p:txBody>
      </p:sp>
      <p:sp>
        <p:nvSpPr>
          <p:cNvPr id="15" name="Diamond 14">
            <a:extLst>
              <a:ext uri="{FF2B5EF4-FFF2-40B4-BE49-F238E27FC236}">
                <a16:creationId xmlns:a16="http://schemas.microsoft.com/office/drawing/2014/main" xmlns="" id="{4C593708-ECF5-4C0A-9FEC-7C9E239B3E01}"/>
              </a:ext>
            </a:extLst>
          </p:cNvPr>
          <p:cNvSpPr/>
          <p:nvPr/>
        </p:nvSpPr>
        <p:spPr>
          <a:xfrm>
            <a:off x="7648736" y="3334517"/>
            <a:ext cx="318976" cy="327837"/>
          </a:xfrm>
          <a:prstGeom prst="diamond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tx1"/>
              </a:solidFill>
              <a:cs typeface="Calibri"/>
            </a:endParaRPr>
          </a:p>
        </p:txBody>
      </p:sp>
      <p:sp>
        <p:nvSpPr>
          <p:cNvPr id="16" name="TextBox 12">
            <a:extLst>
              <a:ext uri="{FF2B5EF4-FFF2-40B4-BE49-F238E27FC236}">
                <a16:creationId xmlns:a16="http://schemas.microsoft.com/office/drawing/2014/main" xmlns="" id="{49613A05-C9EB-49C1-8397-98BCD706A129}"/>
              </a:ext>
            </a:extLst>
          </p:cNvPr>
          <p:cNvSpPr txBox="1"/>
          <p:nvPr/>
        </p:nvSpPr>
        <p:spPr>
          <a:xfrm>
            <a:off x="7752213" y="3524708"/>
            <a:ext cx="617220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/>
              <a:t>STA</a:t>
            </a:r>
          </a:p>
        </p:txBody>
      </p:sp>
      <p:pic>
        <p:nvPicPr>
          <p:cNvPr id="17" name="Picture 16" descr="A picture containing white, black, standing&#10;&#10;Description generated with very high confidence">
            <a:extLst>
              <a:ext uri="{FF2B5EF4-FFF2-40B4-BE49-F238E27FC236}">
                <a16:creationId xmlns:a16="http://schemas.microsoft.com/office/drawing/2014/main" xmlns="" id="{5F90D396-79F8-4210-8670-4FFF50BF3F4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8277" t="331" r="27778" b="493"/>
          <a:stretch/>
        </p:blipFill>
        <p:spPr>
          <a:xfrm>
            <a:off x="7725133" y="3819159"/>
            <a:ext cx="230152" cy="301813"/>
          </a:xfrm>
          <a:prstGeom prst="rect">
            <a:avLst/>
          </a:prstGeom>
        </p:spPr>
      </p:pic>
      <p:pic>
        <p:nvPicPr>
          <p:cNvPr id="18" name="Picture 17" descr="A picture containing white, black, standing&#10;&#10;Description generated with very high confidence">
            <a:extLst>
              <a:ext uri="{FF2B5EF4-FFF2-40B4-BE49-F238E27FC236}">
                <a16:creationId xmlns:a16="http://schemas.microsoft.com/office/drawing/2014/main" xmlns="" id="{77FFEC95-04B6-47EE-B6A4-7EB5DFEFE57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8277" t="331" r="27778" b="493"/>
          <a:stretch/>
        </p:blipFill>
        <p:spPr>
          <a:xfrm>
            <a:off x="10376893" y="2640599"/>
            <a:ext cx="230152" cy="301813"/>
          </a:xfrm>
          <a:prstGeom prst="rect">
            <a:avLst/>
          </a:prstGeom>
        </p:spPr>
      </p:pic>
      <p:pic>
        <p:nvPicPr>
          <p:cNvPr id="19" name="Picture 18" descr="A picture containing white, black, standing&#10;&#10;Description generated with very high confidence">
            <a:extLst>
              <a:ext uri="{FF2B5EF4-FFF2-40B4-BE49-F238E27FC236}">
                <a16:creationId xmlns:a16="http://schemas.microsoft.com/office/drawing/2014/main" xmlns="" id="{9248EBA5-AFA6-4133-9D6B-D8F0FC8922C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8277" t="331" r="27778" b="493"/>
          <a:stretch/>
        </p:blipFill>
        <p:spPr>
          <a:xfrm>
            <a:off x="10417533" y="4560839"/>
            <a:ext cx="230152" cy="301813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F9DEDCC7-58E0-4CE1-BDCD-06FF5F83E0A4}"/>
              </a:ext>
            </a:extLst>
          </p:cNvPr>
          <p:cNvSpPr txBox="1"/>
          <p:nvPr/>
        </p:nvSpPr>
        <p:spPr>
          <a:xfrm>
            <a:off x="7691754" y="1819275"/>
            <a:ext cx="924560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/>
              <a:t>Entrance</a:t>
            </a:r>
            <a:endParaRPr lang="en-US" sz="1000">
              <a:cs typeface="Times New Roman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78E0EB2C-2344-47C4-AE65-A76CCE45520E}"/>
              </a:ext>
            </a:extLst>
          </p:cNvPr>
          <p:cNvSpPr txBox="1"/>
          <p:nvPr/>
        </p:nvSpPr>
        <p:spPr>
          <a:xfrm>
            <a:off x="8413113" y="3556635"/>
            <a:ext cx="924560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/>
              <a:t>Kitchen</a:t>
            </a:r>
            <a:endParaRPr lang="en-US" sz="1000">
              <a:cs typeface="Times New Roman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22AAFC57-9E1C-43A0-BA9A-B411484A40AB}"/>
              </a:ext>
            </a:extLst>
          </p:cNvPr>
          <p:cNvSpPr txBox="1"/>
          <p:nvPr/>
        </p:nvSpPr>
        <p:spPr>
          <a:xfrm>
            <a:off x="8575673" y="5182235"/>
            <a:ext cx="924560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/>
              <a:t>Living Room</a:t>
            </a:r>
            <a:endParaRPr lang="en-US" sz="1000">
              <a:cs typeface="Times New Roman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0FC29402-5BD4-4E1F-8474-84786567907F}"/>
              </a:ext>
            </a:extLst>
          </p:cNvPr>
          <p:cNvSpPr txBox="1"/>
          <p:nvPr/>
        </p:nvSpPr>
        <p:spPr>
          <a:xfrm>
            <a:off x="9571352" y="2164714"/>
            <a:ext cx="924560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/>
              <a:t>Bedroom</a:t>
            </a:r>
            <a:endParaRPr lang="en-US" sz="1000">
              <a:cs typeface="Times New Roman"/>
            </a:endParaRPr>
          </a:p>
        </p:txBody>
      </p:sp>
      <p:pic>
        <p:nvPicPr>
          <p:cNvPr id="3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xmlns="" id="{6596898A-148C-44B1-9345-CEADC31545B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96517" y="4805998"/>
            <a:ext cx="375285" cy="375285"/>
          </a:xfrm>
          <a:prstGeom prst="rect">
            <a:avLst/>
          </a:prstGeom>
        </p:spPr>
      </p:pic>
      <p:pic>
        <p:nvPicPr>
          <p:cNvPr id="25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xmlns="" id="{934F1B20-2EB3-455B-A1EF-A17379E05BA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52036" y="5496878"/>
            <a:ext cx="375285" cy="375285"/>
          </a:xfrm>
          <a:prstGeom prst="rect">
            <a:avLst/>
          </a:prstGeom>
        </p:spPr>
      </p:pic>
      <p:pic>
        <p:nvPicPr>
          <p:cNvPr id="26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xmlns="" id="{091BDBB9-55F6-4487-869D-B2B8A4FD09C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36516" y="2265998"/>
            <a:ext cx="375285" cy="375285"/>
          </a:xfrm>
          <a:prstGeom prst="rect">
            <a:avLst/>
          </a:prstGeom>
        </p:spPr>
      </p:pic>
      <p:pic>
        <p:nvPicPr>
          <p:cNvPr id="27" name="Picture 26" descr="A picture containing white, black, standing&#10;&#10;Description generated with very high confidence">
            <a:extLst>
              <a:ext uri="{FF2B5EF4-FFF2-40B4-BE49-F238E27FC236}">
                <a16:creationId xmlns:a16="http://schemas.microsoft.com/office/drawing/2014/main" xmlns="" id="{BF110C70-B0EC-4B3E-A8C8-7A8CB0864AA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8277" t="331" r="27778" b="493"/>
          <a:stretch/>
        </p:blipFill>
        <p:spPr>
          <a:xfrm>
            <a:off x="5567529" y="3138358"/>
            <a:ext cx="230152" cy="301813"/>
          </a:xfrm>
          <a:prstGeom prst="rect">
            <a:avLst/>
          </a:prstGeom>
        </p:spPr>
      </p:pic>
      <p:pic>
        <p:nvPicPr>
          <p:cNvPr id="28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xmlns="" id="{71FE4885-FFAB-42BF-8205-6FF7C53CB2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66137" y="3441604"/>
            <a:ext cx="375285" cy="375285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xmlns="" id="{4BB3A0C0-23CA-41E6-BA9F-89F3CB9A9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GB">
                <a:cs typeface="Times New Roman"/>
              </a:rPr>
              <a:t>Wi-Fi Sensing Technical Feasibility</a:t>
            </a:r>
            <a:br>
              <a:rPr lang="en-GB">
                <a:cs typeface="Times New Roman"/>
              </a:rPr>
            </a:br>
            <a:r>
              <a:rPr lang="en-GB" b="0">
                <a:cs typeface="Times New Roman"/>
              </a:rPr>
              <a:t>Motion / Pets Motion Filtering: Test Example</a:t>
            </a:r>
          </a:p>
        </p:txBody>
      </p:sp>
    </p:spTree>
    <p:extLst>
      <p:ext uri="{BB962C8B-B14F-4D97-AF65-F5344CB8AC3E}">
        <p14:creationId xmlns:p14="http://schemas.microsoft.com/office/powerpoint/2010/main" val="25638242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WizIdPermissions xmlns="7f9c9bd1-22d2-41f0-a15a-19f3c1aabfc9" xsi:nil="true"/>
    <MigrationWizId xmlns="7f9c9bd1-22d2-41f0-a15a-19f3c1aabfc9" xsi:nil="true"/>
    <MigrationWizIdDocumentLibraryPermissions xmlns="7f9c9bd1-22d2-41f0-a15a-19f3c1aabfc9" xsi:nil="true"/>
    <MigrationWizIdSecurityGroups xmlns="7f9c9bd1-22d2-41f0-a15a-19f3c1aabfc9" xsi:nil="true"/>
    <MigrationWizIdPermissionLevels xmlns="7f9c9bd1-22d2-41f0-a15a-19f3c1aabfc9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1D156FB7273E409E7122CFCB6AA47F" ma:contentTypeVersion="16" ma:contentTypeDescription="Create a new document." ma:contentTypeScope="" ma:versionID="514686320320412717adb7c914bc9528">
  <xsd:schema xmlns:xsd="http://www.w3.org/2001/XMLSchema" xmlns:xs="http://www.w3.org/2001/XMLSchema" xmlns:p="http://schemas.microsoft.com/office/2006/metadata/properties" xmlns:ns3="7f9c9bd1-22d2-41f0-a15a-19f3c1aabfc9" xmlns:ns4="0b16ac38-2d48-4832-84b4-bedbdd310ceb" targetNamespace="http://schemas.microsoft.com/office/2006/metadata/properties" ma:root="true" ma:fieldsID="957f75292e23b3c54aa74e9595094f6a" ns3:_="" ns4:_="">
    <xsd:import namespace="7f9c9bd1-22d2-41f0-a15a-19f3c1aabfc9"/>
    <xsd:import namespace="0b16ac38-2d48-4832-84b4-bedbdd310ceb"/>
    <xsd:element name="properties">
      <xsd:complexType>
        <xsd:sequence>
          <xsd:element name="documentManagement">
            <xsd:complexType>
              <xsd:all>
                <xsd:element ref="ns3:MigrationWizId" minOccurs="0"/>
                <xsd:element ref="ns3:MigrationWizIdPermissions" minOccurs="0"/>
                <xsd:element ref="ns3:MigrationWizIdPermissionLevels" minOccurs="0"/>
                <xsd:element ref="ns3:MigrationWizIdDocumentLibraryPermissions" minOccurs="0"/>
                <xsd:element ref="ns3:MigrationWizIdSecurityGroup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9c9bd1-22d2-41f0-a15a-19f3c1aabfc9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PermissionLevels" ma:index="10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11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12" nillable="true" ma:displayName="MigrationWizIdSecurityGroups" ma:internalName="MigrationWizIdSecurityGroups">
      <xsd:simpleType>
        <xsd:restriction base="dms:Text"/>
      </xsd:simpleType>
    </xsd:element>
    <xsd:element name="MediaServiceMetadata" ma:index="1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8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9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20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16ac38-2d48-4832-84b4-bedbdd310ceb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F00670-2C89-4C9B-9A89-CF409AD775F2}">
  <ds:schemaRefs>
    <ds:schemaRef ds:uri="http://schemas.microsoft.com/office/2006/metadata/properties"/>
    <ds:schemaRef ds:uri="http://schemas.microsoft.com/office/infopath/2007/PartnerControls"/>
    <ds:schemaRef ds:uri="7f9c9bd1-22d2-41f0-a15a-19f3c1aabfc9"/>
  </ds:schemaRefs>
</ds:datastoreItem>
</file>

<file path=customXml/itemProps2.xml><?xml version="1.0" encoding="utf-8"?>
<ds:datastoreItem xmlns:ds="http://schemas.openxmlformats.org/officeDocument/2006/customXml" ds:itemID="{0D6A9F97-3D4E-4FDF-A07C-5B82FDF1B1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9c9bd1-22d2-41f0-a15a-19f3c1aabfc9"/>
    <ds:schemaRef ds:uri="0b16ac38-2d48-4832-84b4-bedbdd310c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2171D37-4564-4F06-BA81-71160FBA02B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2</TotalTime>
  <Words>1072</Words>
  <Application>Microsoft Office PowerPoint</Application>
  <PresentationFormat>Widescreen</PresentationFormat>
  <Paragraphs>332</Paragraphs>
  <Slides>19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 Unicode MS</vt:lpstr>
      <vt:lpstr>Arial,Sans-Serif</vt:lpstr>
      <vt:lpstr>MS Gothic</vt:lpstr>
      <vt:lpstr>Times New Roman,Serif</vt:lpstr>
      <vt:lpstr>Arial</vt:lpstr>
      <vt:lpstr>Calibri</vt:lpstr>
      <vt:lpstr>Times New Roman</vt:lpstr>
      <vt:lpstr>Office Theme</vt:lpstr>
      <vt:lpstr>Document</vt:lpstr>
      <vt:lpstr>Wi-Fi Sensing: Technical Feasibility, Standardization Gaps</vt:lpstr>
      <vt:lpstr>Outline</vt:lpstr>
      <vt:lpstr>Wi-Fi Sensing Definition</vt:lpstr>
      <vt:lpstr>Wi-Fi Sensing Technical Feasibility</vt:lpstr>
      <vt:lpstr>Wi-Fi Sensing Technical Feasibility</vt:lpstr>
      <vt:lpstr>Wi-Fi Sensing Technical Feasibility Motion / Pets Motion Filtering: Test Example</vt:lpstr>
      <vt:lpstr>Wi-Fi Sensing Technical Feasibility Motion / Pets Motion Filtering: Examples of Activity Level</vt:lpstr>
      <vt:lpstr>Wi-Fi Sensing Technical Feasibility Motion / Pets Motion Filtering: Examples of Algorithm</vt:lpstr>
      <vt:lpstr>Wi-Fi Sensing Technical Feasibility Motion / Pets Motion Filtering: Test Example</vt:lpstr>
      <vt:lpstr>Wi-Fi Sensing Technical Feasibility Motion / Pets Motion Filtering: Test Example</vt:lpstr>
      <vt:lpstr>Wi-Fi Sensing Technical Feasibility Motion / Pets Motion Filtering: Examples of Algorithm</vt:lpstr>
      <vt:lpstr>Wi-Fi Sensing Technical Feasibility Motion / Pets Motion Filtering: Test Summary</vt:lpstr>
      <vt:lpstr>Wi-Fi Sensing Technical Feasibility Presence</vt:lpstr>
      <vt:lpstr>Standardization Gaps to Support Wi-Fi Sensing</vt:lpstr>
      <vt:lpstr>Standardization Gaps to Support Wi-Fi Sensing</vt:lpstr>
      <vt:lpstr>Standardization Gaps to Support Wi-Fi Sensing</vt:lpstr>
      <vt:lpstr>Standardization Gaps to Support Wi-Fi Sensing</vt:lpstr>
      <vt:lpstr>Conclusions and next steps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Michel Allegue</dc:creator>
  <cp:lastModifiedBy>Hanxiao (Tony, CT Lab)</cp:lastModifiedBy>
  <cp:revision>42</cp:revision>
  <cp:lastPrinted>1601-01-01T00:00:00Z</cp:lastPrinted>
  <dcterms:created xsi:type="dcterms:W3CDTF">2019-10-23T21:40:21Z</dcterms:created>
  <dcterms:modified xsi:type="dcterms:W3CDTF">2019-10-29T08:23:42Z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0x0101008E1D156FB7273E409E7122CFCB6AA47F</vt:lpwstr>
  </property>
  <property fmtid="{D5CDD505-2E9C-101B-9397-08002B2CF9AE}" pid="3" name="_readonly">
    <vt:lpwstr/>
  </property>
  <property fmtid="{D5CDD505-2E9C-101B-9397-08002B2CF9AE}" pid="4" name="_change">
    <vt:lpwstr/>
  </property>
  <property fmtid="{D5CDD505-2E9C-101B-9397-08002B2CF9AE}" pid="5" name="_full-control">
    <vt:lpwstr/>
  </property>
  <property fmtid="{D5CDD505-2E9C-101B-9397-08002B2CF9AE}" pid="6" name="sflag">
    <vt:lpwstr>1572225199</vt:lpwstr>
  </property>
</Properties>
</file>