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97" r:id="rId4"/>
    <p:sldId id="312" r:id="rId5"/>
    <p:sldId id="313" r:id="rId6"/>
    <p:sldId id="314" r:id="rId7"/>
    <p:sldId id="316" r:id="rId8"/>
    <p:sldId id="318" r:id="rId9"/>
    <p:sldId id="322" r:id="rId10"/>
    <p:sldId id="320" r:id="rId11"/>
    <p:sldId id="321" r:id="rId12"/>
    <p:sldId id="317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07" autoAdjust="0"/>
    <p:restoredTop sz="94660"/>
  </p:normalViewPr>
  <p:slideViewPr>
    <p:cSldViewPr>
      <p:cViewPr varScale="1">
        <p:scale>
          <a:sx n="128" d="100"/>
          <a:sy n="128" d="100"/>
        </p:scale>
        <p:origin x="304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Hitoshi Morioka, SRC Software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802.11-19/1802r2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TESLA Improvement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" name="文書" r:id="rId4" imgW="10439400" imgH="2387600" progId="Word.Document.8">
                  <p:embed/>
                </p:oleObj>
              </mc:Choice>
              <mc:Fallback>
                <p:oleObj name="文書" r:id="rId4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D248B5-84AB-AC43-AF90-74B9B908A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eBCS</a:t>
            </a:r>
            <a:r>
              <a:rPr kumimoji="1" lang="en-US" altLang="ja-JP" dirty="0"/>
              <a:t> Info fragmentation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7A21C6-DC83-DA46-8ADB-A6DD92829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In case of 30Mbps 4K video transfer, an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Info frame requires to carry 8kB hash values (SHA3-256).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In general, the length of a digital signature certificate is greater than 1kB.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The maximum length of a</a:t>
            </a:r>
            <a:r>
              <a:rPr lang="en-US" altLang="ja-JP" dirty="0"/>
              <a:t>n MMPDU is 2,304B for HT, 3,895B for VHT. (Table 9-25)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err="1"/>
              <a:t>eBCS</a:t>
            </a:r>
            <a:r>
              <a:rPr lang="en-US" altLang="ja-JP" dirty="0"/>
              <a:t> Info fragmentation is required.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Each fragmented frame is required to be authenticated.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Note: Unicast MMPDU fragmentation is defined in 10.4.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EB73838-BEA3-BF4B-B68D-9C06BACF38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F47CC4-1F74-8B40-9920-3A36B7C473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28D595B7-098C-ED4C-B90F-F2210D44E8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1892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105795-E45F-2445-AFD2-69779EF10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eBCS</a:t>
            </a:r>
            <a:r>
              <a:rPr kumimoji="1" lang="en-US" altLang="ja-JP" dirty="0"/>
              <a:t> Info fragmentation (cont.)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7C31A5-4933-E14D-ACEC-8E008EB701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9FB542-2743-FF49-B2E4-D42D78EE55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BAADEFA-DD96-734A-81E0-6D5778B77AA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2020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2FC80E-D3B1-F14C-B844-666F1D0F70FF}"/>
              </a:ext>
            </a:extLst>
          </p:cNvPr>
          <p:cNvSpPr/>
          <p:nvPr/>
        </p:nvSpPr>
        <p:spPr bwMode="auto">
          <a:xfrm>
            <a:off x="1199456" y="2615815"/>
            <a:ext cx="1872208" cy="295232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577A9C1-39C2-A742-9D5C-46302571B4AC}"/>
              </a:ext>
            </a:extLst>
          </p:cNvPr>
          <p:cNvSpPr/>
          <p:nvPr/>
        </p:nvSpPr>
        <p:spPr bwMode="auto">
          <a:xfrm>
            <a:off x="1282680" y="2723185"/>
            <a:ext cx="1644968" cy="25267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Sequence Number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1FD57E0-C28B-D74F-9BBE-BF97F96E6BF4}"/>
              </a:ext>
            </a:extLst>
          </p:cNvPr>
          <p:cNvSpPr/>
          <p:nvPr/>
        </p:nvSpPr>
        <p:spPr bwMode="auto">
          <a:xfrm>
            <a:off x="1290583" y="4283248"/>
            <a:ext cx="1637065" cy="43843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 values of Fragments 1- N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13D2D8D-CC8D-F14D-9F84-B0BDFFA1ECF4}"/>
              </a:ext>
            </a:extLst>
          </p:cNvPr>
          <p:cNvSpPr/>
          <p:nvPr/>
        </p:nvSpPr>
        <p:spPr bwMode="auto">
          <a:xfrm>
            <a:off x="1290583" y="3106122"/>
            <a:ext cx="1644968" cy="25267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Timestamp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F55E214-6A65-2044-B0BC-92C8BA5247EA}"/>
              </a:ext>
            </a:extLst>
          </p:cNvPr>
          <p:cNvSpPr/>
          <p:nvPr/>
        </p:nvSpPr>
        <p:spPr bwMode="auto">
          <a:xfrm>
            <a:off x="1290583" y="3499736"/>
            <a:ext cx="1644968" cy="25267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Total fragment number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831D182-2117-404E-8C44-440BA656BDE9}"/>
              </a:ext>
            </a:extLst>
          </p:cNvPr>
          <p:cNvSpPr/>
          <p:nvPr/>
        </p:nvSpPr>
        <p:spPr bwMode="auto">
          <a:xfrm>
            <a:off x="1295403" y="3891492"/>
            <a:ext cx="1644968" cy="25267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Fragment Index (0)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1E3E9C78-AD72-394C-8413-6F3EBB24BABE}"/>
              </a:ext>
            </a:extLst>
          </p:cNvPr>
          <p:cNvSpPr/>
          <p:nvPr/>
        </p:nvSpPr>
        <p:spPr bwMode="auto">
          <a:xfrm>
            <a:off x="1298486" y="4841072"/>
            <a:ext cx="1637065" cy="25267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Certificate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FB8E6AD-51B2-F04B-A7D3-5F78554F4770}"/>
              </a:ext>
            </a:extLst>
          </p:cNvPr>
          <p:cNvSpPr/>
          <p:nvPr/>
        </p:nvSpPr>
        <p:spPr bwMode="auto">
          <a:xfrm>
            <a:off x="1294534" y="5202514"/>
            <a:ext cx="1637065" cy="25267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Signature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7648082-3707-CB41-8D71-5FA990BACDA9}"/>
              </a:ext>
            </a:extLst>
          </p:cNvPr>
          <p:cNvSpPr txBox="1"/>
          <p:nvPr/>
        </p:nvSpPr>
        <p:spPr>
          <a:xfrm>
            <a:off x="1483840" y="2248785"/>
            <a:ext cx="1242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Fragment 0</a:t>
            </a:r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844F2A9F-0B01-8049-8F72-1C447CEE0FC5}"/>
              </a:ext>
            </a:extLst>
          </p:cNvPr>
          <p:cNvSpPr/>
          <p:nvPr/>
        </p:nvSpPr>
        <p:spPr bwMode="auto">
          <a:xfrm>
            <a:off x="3719736" y="2615815"/>
            <a:ext cx="1872208" cy="295232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1CB6F86-DA5B-354D-A208-77D1395E56D0}"/>
              </a:ext>
            </a:extLst>
          </p:cNvPr>
          <p:cNvSpPr/>
          <p:nvPr/>
        </p:nvSpPr>
        <p:spPr bwMode="auto">
          <a:xfrm>
            <a:off x="3802960" y="2723185"/>
            <a:ext cx="1644968" cy="25267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Sequence Number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10218275-9BFD-EE4F-9238-5E433AE8A98C}"/>
              </a:ext>
            </a:extLst>
          </p:cNvPr>
          <p:cNvSpPr/>
          <p:nvPr/>
        </p:nvSpPr>
        <p:spPr bwMode="auto">
          <a:xfrm>
            <a:off x="3810863" y="3106122"/>
            <a:ext cx="1644968" cy="25267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Timestamp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51A940CC-EF78-AC48-A029-A30E0BD44D33}"/>
              </a:ext>
            </a:extLst>
          </p:cNvPr>
          <p:cNvSpPr/>
          <p:nvPr/>
        </p:nvSpPr>
        <p:spPr bwMode="auto">
          <a:xfrm>
            <a:off x="3810863" y="3499736"/>
            <a:ext cx="1644968" cy="25267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Total fragment number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7585971-D8A8-3847-AC26-0969F19C14D3}"/>
              </a:ext>
            </a:extLst>
          </p:cNvPr>
          <p:cNvSpPr/>
          <p:nvPr/>
        </p:nvSpPr>
        <p:spPr bwMode="auto">
          <a:xfrm>
            <a:off x="3815683" y="3891492"/>
            <a:ext cx="1644968" cy="25267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Fragment Index (1)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587DFF2F-6AE6-1346-953F-DF8CDDE4C430}"/>
              </a:ext>
            </a:extLst>
          </p:cNvPr>
          <p:cNvSpPr txBox="1"/>
          <p:nvPr/>
        </p:nvSpPr>
        <p:spPr>
          <a:xfrm>
            <a:off x="4004120" y="2248785"/>
            <a:ext cx="1242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Fragment 1</a:t>
            </a:r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0666A0FD-0B5F-2D43-94E7-B1F0C1311C60}"/>
              </a:ext>
            </a:extLst>
          </p:cNvPr>
          <p:cNvSpPr/>
          <p:nvPr/>
        </p:nvSpPr>
        <p:spPr bwMode="auto">
          <a:xfrm>
            <a:off x="6179224" y="2615815"/>
            <a:ext cx="1872208" cy="295232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6B5368C9-D284-424A-ADEE-1467D15EE7F6}"/>
              </a:ext>
            </a:extLst>
          </p:cNvPr>
          <p:cNvSpPr/>
          <p:nvPr/>
        </p:nvSpPr>
        <p:spPr bwMode="auto">
          <a:xfrm>
            <a:off x="6262448" y="2723185"/>
            <a:ext cx="1644968" cy="25267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Sequence Number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A77D05CB-A37A-A241-A89E-B5359456C7B9}"/>
              </a:ext>
            </a:extLst>
          </p:cNvPr>
          <p:cNvSpPr/>
          <p:nvPr/>
        </p:nvSpPr>
        <p:spPr bwMode="auto">
          <a:xfrm>
            <a:off x="6270351" y="3106122"/>
            <a:ext cx="1644968" cy="25267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Timestamp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499C5E1E-0C91-7543-A441-4FBA7393EABC}"/>
              </a:ext>
            </a:extLst>
          </p:cNvPr>
          <p:cNvSpPr/>
          <p:nvPr/>
        </p:nvSpPr>
        <p:spPr bwMode="auto">
          <a:xfrm>
            <a:off x="6270351" y="3499736"/>
            <a:ext cx="1644968" cy="25267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Total fragment number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1878587-153D-6243-BA3F-5A25C7B38120}"/>
              </a:ext>
            </a:extLst>
          </p:cNvPr>
          <p:cNvSpPr/>
          <p:nvPr/>
        </p:nvSpPr>
        <p:spPr bwMode="auto">
          <a:xfrm>
            <a:off x="6275171" y="3891492"/>
            <a:ext cx="1644968" cy="25267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Fragment Index (21)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42E152F-2F6C-A440-808C-74B5F98E50DA}"/>
              </a:ext>
            </a:extLst>
          </p:cNvPr>
          <p:cNvSpPr txBox="1"/>
          <p:nvPr/>
        </p:nvSpPr>
        <p:spPr>
          <a:xfrm>
            <a:off x="6463608" y="2248785"/>
            <a:ext cx="1242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Fragment 2</a:t>
            </a:r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AA5FA1DD-2367-B640-AE52-6A63C827DE03}"/>
              </a:ext>
            </a:extLst>
          </p:cNvPr>
          <p:cNvSpPr/>
          <p:nvPr/>
        </p:nvSpPr>
        <p:spPr bwMode="auto">
          <a:xfrm>
            <a:off x="9151145" y="2615815"/>
            <a:ext cx="1872208" cy="295232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5144E5B2-DC27-3C40-924C-AAD0381E072A}"/>
              </a:ext>
            </a:extLst>
          </p:cNvPr>
          <p:cNvSpPr/>
          <p:nvPr/>
        </p:nvSpPr>
        <p:spPr bwMode="auto">
          <a:xfrm>
            <a:off x="9234369" y="2723185"/>
            <a:ext cx="1644968" cy="25267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Sequence Number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B694176F-A109-CE48-82F6-1052A60F0427}"/>
              </a:ext>
            </a:extLst>
          </p:cNvPr>
          <p:cNvSpPr/>
          <p:nvPr/>
        </p:nvSpPr>
        <p:spPr bwMode="auto">
          <a:xfrm>
            <a:off x="9242272" y="3106122"/>
            <a:ext cx="1644968" cy="25267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Timestamp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7A45CBD4-C8DD-0F4D-91F5-B4BABEF9A3F5}"/>
              </a:ext>
            </a:extLst>
          </p:cNvPr>
          <p:cNvSpPr/>
          <p:nvPr/>
        </p:nvSpPr>
        <p:spPr bwMode="auto">
          <a:xfrm>
            <a:off x="9242272" y="3499736"/>
            <a:ext cx="1644968" cy="25267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Total fragment number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A884373A-E828-F047-AD2E-6315F308D658}"/>
              </a:ext>
            </a:extLst>
          </p:cNvPr>
          <p:cNvSpPr/>
          <p:nvPr/>
        </p:nvSpPr>
        <p:spPr bwMode="auto">
          <a:xfrm>
            <a:off x="9247092" y="3891492"/>
            <a:ext cx="1644968" cy="25267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Fragment Index (N)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89FE9A7F-A1C7-B744-98AD-4712A50CCDBF}"/>
              </a:ext>
            </a:extLst>
          </p:cNvPr>
          <p:cNvSpPr txBox="1"/>
          <p:nvPr/>
        </p:nvSpPr>
        <p:spPr>
          <a:xfrm>
            <a:off x="9435529" y="2248785"/>
            <a:ext cx="1293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Fragment N</a:t>
            </a:r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37" name="円/楕円 36">
            <a:extLst>
              <a:ext uri="{FF2B5EF4-FFF2-40B4-BE49-F238E27FC236}">
                <a16:creationId xmlns:a16="http://schemas.microsoft.com/office/drawing/2014/main" id="{3F41792E-277C-4B4D-943E-AD387BB790E9}"/>
              </a:ext>
            </a:extLst>
          </p:cNvPr>
          <p:cNvSpPr/>
          <p:nvPr/>
        </p:nvSpPr>
        <p:spPr bwMode="auto">
          <a:xfrm>
            <a:off x="8417463" y="4041206"/>
            <a:ext cx="72008" cy="72008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円/楕円 37">
            <a:extLst>
              <a:ext uri="{FF2B5EF4-FFF2-40B4-BE49-F238E27FC236}">
                <a16:creationId xmlns:a16="http://schemas.microsoft.com/office/drawing/2014/main" id="{18C1B4F7-9300-3547-A684-FF1FCB74FE33}"/>
              </a:ext>
            </a:extLst>
          </p:cNvPr>
          <p:cNvSpPr/>
          <p:nvPr/>
        </p:nvSpPr>
        <p:spPr bwMode="auto">
          <a:xfrm>
            <a:off x="8566591" y="4041206"/>
            <a:ext cx="72008" cy="72008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円/楕円 38">
            <a:extLst>
              <a:ext uri="{FF2B5EF4-FFF2-40B4-BE49-F238E27FC236}">
                <a16:creationId xmlns:a16="http://schemas.microsoft.com/office/drawing/2014/main" id="{C9B09100-3582-5D4F-9549-8D14E0F9B8F4}"/>
              </a:ext>
            </a:extLst>
          </p:cNvPr>
          <p:cNvSpPr/>
          <p:nvPr/>
        </p:nvSpPr>
        <p:spPr bwMode="auto">
          <a:xfrm>
            <a:off x="8713106" y="4041206"/>
            <a:ext cx="72008" cy="72008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4F6A272B-3278-9442-B978-894172EA99D8}"/>
              </a:ext>
            </a:extLst>
          </p:cNvPr>
          <p:cNvCxnSpPr>
            <a:stCxn id="9" idx="3"/>
          </p:cNvCxnSpPr>
          <p:nvPr/>
        </p:nvCxnSpPr>
        <p:spPr bwMode="auto">
          <a:xfrm flipV="1">
            <a:off x="2927648" y="4283248"/>
            <a:ext cx="792088" cy="219217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9A1B7D01-668E-E441-A6E6-898A5F5D9EAE}"/>
              </a:ext>
            </a:extLst>
          </p:cNvPr>
          <p:cNvCxnSpPr>
            <a:cxnSpLocks/>
            <a:stCxn id="9" idx="3"/>
          </p:cNvCxnSpPr>
          <p:nvPr/>
        </p:nvCxnSpPr>
        <p:spPr bwMode="auto">
          <a:xfrm flipV="1">
            <a:off x="2927648" y="4280057"/>
            <a:ext cx="3251576" cy="22240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BA1DD5F9-1664-BE4C-8580-739ED15E6409}"/>
              </a:ext>
            </a:extLst>
          </p:cNvPr>
          <p:cNvCxnSpPr>
            <a:cxnSpLocks/>
          </p:cNvCxnSpPr>
          <p:nvPr/>
        </p:nvCxnSpPr>
        <p:spPr bwMode="auto">
          <a:xfrm flipV="1">
            <a:off x="2935551" y="4343590"/>
            <a:ext cx="6184787" cy="167603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72690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5862EE-5B18-AA43-9A82-ED2E80622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References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C57816-0932-9843-B632-4475B499E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“Efficient Authentication and Signing of Multicast Streams over Lossy Channels”, Adrian </a:t>
            </a:r>
            <a:r>
              <a:rPr lang="en-US" altLang="ja-JP" dirty="0" err="1"/>
              <a:t>Perrig</a:t>
            </a:r>
            <a:r>
              <a:rPr lang="en-US" altLang="ja-JP" dirty="0"/>
              <a:t> (UC Berkeley), et. al. https://</a:t>
            </a:r>
            <a:r>
              <a:rPr lang="en-US" altLang="ja-JP" dirty="0" err="1"/>
              <a:t>netsec.ethz.ch</a:t>
            </a:r>
            <a:r>
              <a:rPr lang="en-US" altLang="ja-JP" dirty="0"/>
              <a:t>/publications/papers/</a:t>
            </a:r>
            <a:r>
              <a:rPr lang="en-US" altLang="ja-JP" dirty="0" err="1"/>
              <a:t>stream.pdf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6FEFD76-B1FB-0F40-A308-F3DF8747B0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ADC37D-35A3-DA4C-A3A8-1FDA25333D6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EEB76204-D484-8A42-B63A-753DE8F49F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8092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an improvement of TESLA based frame authentication that is proposed in 11-19/451r5.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C1134F-08F1-5C40-B19B-28EB5A07B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Key Disclosure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6F8FFD-F0AA-2241-A97B-E32FA8C85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82432"/>
            <a:ext cx="10361084" cy="87543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The transmitter discloses the keys after </a:t>
            </a:r>
            <a:r>
              <a:rPr kumimoji="1" lang="en-US" altLang="ja-JP" sz="2000" i="1" dirty="0"/>
              <a:t>d</a:t>
            </a:r>
            <a:r>
              <a:rPr kumimoji="1" lang="en-US" altLang="ja-JP" sz="2000" dirty="0"/>
              <a:t> * </a:t>
            </a:r>
            <a:r>
              <a:rPr kumimoji="1" lang="en-US" altLang="ja-JP" sz="2000" i="1" dirty="0"/>
              <a:t>T</a:t>
            </a:r>
            <a:r>
              <a:rPr kumimoji="1" lang="en-US" altLang="ja-JP" sz="2000" i="1" baseline="-25000" dirty="0"/>
              <a:t>k</a:t>
            </a:r>
            <a:r>
              <a:rPr lang="en-US" altLang="ja-JP" sz="2000" dirty="0"/>
              <a:t> (</a:t>
            </a:r>
            <a:r>
              <a:rPr lang="en-US" altLang="ja-JP" sz="2000" i="1" dirty="0"/>
              <a:t>d</a:t>
            </a:r>
            <a:r>
              <a:rPr lang="en-US" altLang="ja-JP" sz="2000" dirty="0"/>
              <a:t> &gt;= 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Receivers have to buffer the frames until the key disclosed. </a:t>
            </a:r>
          </a:p>
          <a:p>
            <a:pPr marL="0" indent="0"/>
            <a:endParaRPr kumimoji="1" lang="ja-JP" altLang="en-US" sz="200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B97E7B0-33A1-284E-934F-E3F1B82AF2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B7B342-54D6-4F44-9580-1E264648161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0FCD57F-C2A4-3E4D-9B00-7074982B325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2020</a:t>
            </a:r>
            <a:endParaRPr lang="en-GB" dirty="0"/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1EDDE6A2-D7E7-114B-99CD-A37BED9F159A}"/>
              </a:ext>
            </a:extLst>
          </p:cNvPr>
          <p:cNvCxnSpPr>
            <a:cxnSpLocks/>
          </p:cNvCxnSpPr>
          <p:nvPr/>
        </p:nvCxnSpPr>
        <p:spPr bwMode="auto">
          <a:xfrm>
            <a:off x="9120336" y="5756773"/>
            <a:ext cx="1828425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03ECD60-D5D3-8244-ACFC-55EDA53591AF}"/>
              </a:ext>
            </a:extLst>
          </p:cNvPr>
          <p:cNvSpPr txBox="1"/>
          <p:nvPr/>
        </p:nvSpPr>
        <p:spPr>
          <a:xfrm>
            <a:off x="10959515" y="5525940"/>
            <a:ext cx="72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time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B32F2CC2-05EA-F04B-8A1C-C42818DF20B6}"/>
              </a:ext>
            </a:extLst>
          </p:cNvPr>
          <p:cNvCxnSpPr>
            <a:cxnSpLocks/>
          </p:cNvCxnSpPr>
          <p:nvPr/>
        </p:nvCxnSpPr>
        <p:spPr bwMode="auto">
          <a:xfrm>
            <a:off x="2063552" y="4513848"/>
            <a:ext cx="0" cy="181898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0D2E9885-D561-3F49-837F-FDADBCBB0044}"/>
              </a:ext>
            </a:extLst>
          </p:cNvPr>
          <p:cNvCxnSpPr>
            <a:cxnSpLocks/>
          </p:cNvCxnSpPr>
          <p:nvPr/>
        </p:nvCxnSpPr>
        <p:spPr bwMode="auto">
          <a:xfrm>
            <a:off x="3287688" y="4513848"/>
            <a:ext cx="0" cy="181898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70876878-1455-984C-AF8E-FC51B967E064}"/>
              </a:ext>
            </a:extLst>
          </p:cNvPr>
          <p:cNvCxnSpPr>
            <a:cxnSpLocks/>
          </p:cNvCxnSpPr>
          <p:nvPr/>
        </p:nvCxnSpPr>
        <p:spPr bwMode="auto">
          <a:xfrm>
            <a:off x="4511824" y="4513848"/>
            <a:ext cx="0" cy="181898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EC6217B3-E134-DE42-B8D6-448F37C85EB1}"/>
              </a:ext>
            </a:extLst>
          </p:cNvPr>
          <p:cNvCxnSpPr>
            <a:cxnSpLocks/>
          </p:cNvCxnSpPr>
          <p:nvPr/>
        </p:nvCxnSpPr>
        <p:spPr bwMode="auto">
          <a:xfrm>
            <a:off x="5735960" y="4513848"/>
            <a:ext cx="0" cy="181898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FAFD2081-9593-7F44-9943-365205AD6339}"/>
              </a:ext>
            </a:extLst>
          </p:cNvPr>
          <p:cNvCxnSpPr>
            <a:cxnSpLocks/>
          </p:cNvCxnSpPr>
          <p:nvPr/>
        </p:nvCxnSpPr>
        <p:spPr bwMode="auto">
          <a:xfrm>
            <a:off x="6960096" y="4577464"/>
            <a:ext cx="0" cy="17553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BEA1A69D-239A-6C4E-A583-D2CA7C1FBAD4}"/>
              </a:ext>
            </a:extLst>
          </p:cNvPr>
          <p:cNvCxnSpPr>
            <a:cxnSpLocks/>
          </p:cNvCxnSpPr>
          <p:nvPr/>
        </p:nvCxnSpPr>
        <p:spPr bwMode="auto">
          <a:xfrm>
            <a:off x="8184232" y="4577464"/>
            <a:ext cx="0" cy="17553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E47DF3F8-802B-2441-911A-C10692C5807E}"/>
              </a:ext>
            </a:extLst>
          </p:cNvPr>
          <p:cNvCxnSpPr>
            <a:cxnSpLocks/>
          </p:cNvCxnSpPr>
          <p:nvPr/>
        </p:nvCxnSpPr>
        <p:spPr bwMode="auto">
          <a:xfrm>
            <a:off x="2063552" y="5767959"/>
            <a:ext cx="6508945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F2E50369-F3CE-514C-BDF4-BB09914FBB76}"/>
              </a:ext>
            </a:extLst>
          </p:cNvPr>
          <p:cNvCxnSpPr>
            <a:cxnSpLocks/>
          </p:cNvCxnSpPr>
          <p:nvPr/>
        </p:nvCxnSpPr>
        <p:spPr bwMode="auto">
          <a:xfrm>
            <a:off x="9408368" y="4577464"/>
            <a:ext cx="0" cy="17665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E4D41EB-4356-CB40-8B7D-EDF811A4FB84}"/>
              </a:ext>
            </a:extLst>
          </p:cNvPr>
          <p:cNvCxnSpPr>
            <a:cxnSpLocks/>
          </p:cNvCxnSpPr>
          <p:nvPr/>
        </p:nvCxnSpPr>
        <p:spPr bwMode="auto">
          <a:xfrm>
            <a:off x="10632504" y="4622811"/>
            <a:ext cx="0" cy="17212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円/楕円 17">
            <a:extLst>
              <a:ext uri="{FF2B5EF4-FFF2-40B4-BE49-F238E27FC236}">
                <a16:creationId xmlns:a16="http://schemas.microsoft.com/office/drawing/2014/main" id="{9AC8B232-F7FA-184F-BE4E-67E48C65FA81}"/>
              </a:ext>
            </a:extLst>
          </p:cNvPr>
          <p:cNvSpPr/>
          <p:nvPr/>
        </p:nvSpPr>
        <p:spPr bwMode="auto">
          <a:xfrm>
            <a:off x="8647524" y="5731955"/>
            <a:ext cx="72008" cy="72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円/楕円 18">
            <a:extLst>
              <a:ext uri="{FF2B5EF4-FFF2-40B4-BE49-F238E27FC236}">
                <a16:creationId xmlns:a16="http://schemas.microsoft.com/office/drawing/2014/main" id="{3AA89E60-23BC-2647-8489-C1C11D66FDEF}"/>
              </a:ext>
            </a:extLst>
          </p:cNvPr>
          <p:cNvSpPr/>
          <p:nvPr/>
        </p:nvSpPr>
        <p:spPr bwMode="auto">
          <a:xfrm>
            <a:off x="8810633" y="5731955"/>
            <a:ext cx="72008" cy="72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円/楕円 19">
            <a:extLst>
              <a:ext uri="{FF2B5EF4-FFF2-40B4-BE49-F238E27FC236}">
                <a16:creationId xmlns:a16="http://schemas.microsoft.com/office/drawing/2014/main" id="{A2DBEC4B-30EC-C74C-B23B-1B85A3A2E43E}"/>
              </a:ext>
            </a:extLst>
          </p:cNvPr>
          <p:cNvSpPr/>
          <p:nvPr/>
        </p:nvSpPr>
        <p:spPr bwMode="auto">
          <a:xfrm>
            <a:off x="8973742" y="5731955"/>
            <a:ext cx="72008" cy="72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F8C883A2-8C70-8C4E-95A2-82047EA9C292}"/>
              </a:ext>
            </a:extLst>
          </p:cNvPr>
          <p:cNvCxnSpPr/>
          <p:nvPr/>
        </p:nvCxnSpPr>
        <p:spPr bwMode="auto">
          <a:xfrm>
            <a:off x="2063552" y="5987605"/>
            <a:ext cx="12241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B52CAD1-D93D-7541-98C1-8813B367E6AE}"/>
              </a:ext>
            </a:extLst>
          </p:cNvPr>
          <p:cNvSpPr txBox="1"/>
          <p:nvPr/>
        </p:nvSpPr>
        <p:spPr>
          <a:xfrm>
            <a:off x="2451866" y="596488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T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K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0E7B683-9FEE-5242-B8C6-33F169B2F4C8}"/>
              </a:ext>
            </a:extLst>
          </p:cNvPr>
          <p:cNvSpPr txBox="1"/>
          <p:nvPr/>
        </p:nvSpPr>
        <p:spPr>
          <a:xfrm>
            <a:off x="2326806" y="5243502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N-1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D0A714CD-7E7C-8C42-B64B-18ECBD0737AD}"/>
              </a:ext>
            </a:extLst>
          </p:cNvPr>
          <p:cNvCxnSpPr/>
          <p:nvPr/>
        </p:nvCxnSpPr>
        <p:spPr bwMode="auto">
          <a:xfrm>
            <a:off x="3298443" y="5990200"/>
            <a:ext cx="12241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133A9DE-02B8-3C42-A5CF-0E6263848939}"/>
              </a:ext>
            </a:extLst>
          </p:cNvPr>
          <p:cNvSpPr txBox="1"/>
          <p:nvPr/>
        </p:nvSpPr>
        <p:spPr>
          <a:xfrm>
            <a:off x="3686757" y="596747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T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K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A56BA36-5026-2C4A-A538-A35D0097FE4A}"/>
              </a:ext>
            </a:extLst>
          </p:cNvPr>
          <p:cNvSpPr txBox="1"/>
          <p:nvPr/>
        </p:nvSpPr>
        <p:spPr>
          <a:xfrm>
            <a:off x="3561697" y="5246097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N-2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6A5A2283-EDD3-E546-9DDD-1D6BFD960642}"/>
              </a:ext>
            </a:extLst>
          </p:cNvPr>
          <p:cNvCxnSpPr/>
          <p:nvPr/>
        </p:nvCxnSpPr>
        <p:spPr bwMode="auto">
          <a:xfrm>
            <a:off x="4526975" y="5987605"/>
            <a:ext cx="12241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FC59689-F2DC-7F4F-800D-369888431F51}"/>
              </a:ext>
            </a:extLst>
          </p:cNvPr>
          <p:cNvSpPr txBox="1"/>
          <p:nvPr/>
        </p:nvSpPr>
        <p:spPr>
          <a:xfrm>
            <a:off x="4915289" y="596488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T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K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740D26B-FF9B-D644-86FD-8AEE19C6C3EF}"/>
              </a:ext>
            </a:extLst>
          </p:cNvPr>
          <p:cNvSpPr txBox="1"/>
          <p:nvPr/>
        </p:nvSpPr>
        <p:spPr>
          <a:xfrm>
            <a:off x="4790229" y="5243502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N-3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3336473C-2620-1745-BC38-A95D79198903}"/>
              </a:ext>
            </a:extLst>
          </p:cNvPr>
          <p:cNvCxnSpPr/>
          <p:nvPr/>
        </p:nvCxnSpPr>
        <p:spPr bwMode="auto">
          <a:xfrm>
            <a:off x="5751110" y="5987605"/>
            <a:ext cx="12241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2280B4A-1768-8947-9E28-51C8E1107D6C}"/>
              </a:ext>
            </a:extLst>
          </p:cNvPr>
          <p:cNvSpPr txBox="1"/>
          <p:nvPr/>
        </p:nvSpPr>
        <p:spPr>
          <a:xfrm>
            <a:off x="6139424" y="596488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T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K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16798FE9-9345-9E49-B7FF-BE13D1CF73C1}"/>
              </a:ext>
            </a:extLst>
          </p:cNvPr>
          <p:cNvSpPr txBox="1"/>
          <p:nvPr/>
        </p:nvSpPr>
        <p:spPr>
          <a:xfrm>
            <a:off x="6014364" y="5243502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N-4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F14954AD-CC80-A84B-9202-78B467ADB305}"/>
              </a:ext>
            </a:extLst>
          </p:cNvPr>
          <p:cNvCxnSpPr/>
          <p:nvPr/>
        </p:nvCxnSpPr>
        <p:spPr bwMode="auto">
          <a:xfrm>
            <a:off x="6951078" y="5992460"/>
            <a:ext cx="12241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5F45FC55-C4B9-5B4B-9E48-8B22578C3FB1}"/>
              </a:ext>
            </a:extLst>
          </p:cNvPr>
          <p:cNvSpPr txBox="1"/>
          <p:nvPr/>
        </p:nvSpPr>
        <p:spPr>
          <a:xfrm>
            <a:off x="7339392" y="596973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T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K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FFA38243-7BAC-554F-882F-6C67B873146F}"/>
              </a:ext>
            </a:extLst>
          </p:cNvPr>
          <p:cNvSpPr txBox="1"/>
          <p:nvPr/>
        </p:nvSpPr>
        <p:spPr>
          <a:xfrm>
            <a:off x="7214332" y="5248357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N-5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41EAE7A1-7BB9-FC45-A96F-95635DF1A267}"/>
              </a:ext>
            </a:extLst>
          </p:cNvPr>
          <p:cNvCxnSpPr/>
          <p:nvPr/>
        </p:nvCxnSpPr>
        <p:spPr bwMode="auto">
          <a:xfrm>
            <a:off x="9408369" y="6014393"/>
            <a:ext cx="12241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5D8DF12-D6A3-DA42-B62A-CFE44CC97DD7}"/>
              </a:ext>
            </a:extLst>
          </p:cNvPr>
          <p:cNvSpPr txBox="1"/>
          <p:nvPr/>
        </p:nvSpPr>
        <p:spPr>
          <a:xfrm>
            <a:off x="9796683" y="5991671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T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K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9B3AA154-DF23-8B40-B35D-BAF886FD7346}"/>
              </a:ext>
            </a:extLst>
          </p:cNvPr>
          <p:cNvSpPr txBox="1"/>
          <p:nvPr/>
        </p:nvSpPr>
        <p:spPr>
          <a:xfrm>
            <a:off x="9671623" y="5270290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0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6ECA3B4-20D6-E648-900B-99ACF5D0538B}"/>
              </a:ext>
            </a:extLst>
          </p:cNvPr>
          <p:cNvSpPr txBox="1"/>
          <p:nvPr/>
        </p:nvSpPr>
        <p:spPr>
          <a:xfrm>
            <a:off x="4797754" y="4577464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N-1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92E5580C-7293-9047-9557-C69333DFB1EC}"/>
              </a:ext>
            </a:extLst>
          </p:cNvPr>
          <p:cNvSpPr txBox="1"/>
          <p:nvPr/>
        </p:nvSpPr>
        <p:spPr>
          <a:xfrm>
            <a:off x="6032645" y="4580059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N-2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FB0E599A-940B-3046-A9CA-9EE2904DA569}"/>
              </a:ext>
            </a:extLst>
          </p:cNvPr>
          <p:cNvSpPr txBox="1"/>
          <p:nvPr/>
        </p:nvSpPr>
        <p:spPr>
          <a:xfrm>
            <a:off x="7261177" y="4577464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N-3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0EF0B0A-8D60-724D-ACE3-C92838C70C3D}"/>
              </a:ext>
            </a:extLst>
          </p:cNvPr>
          <p:cNvSpPr txBox="1"/>
          <p:nvPr/>
        </p:nvSpPr>
        <p:spPr>
          <a:xfrm>
            <a:off x="450980" y="4622811"/>
            <a:ext cx="13885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Disclosed Key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(</a:t>
            </a:r>
            <a:r>
              <a:rPr kumimoji="1" lang="en-US" altLang="ja-JP" sz="1600" i="1" dirty="0">
                <a:solidFill>
                  <a:schemeClr val="tx1"/>
                </a:solidFill>
              </a:rPr>
              <a:t>d</a:t>
            </a:r>
            <a:r>
              <a:rPr kumimoji="1" lang="en-US" altLang="ja-JP" sz="1600" dirty="0">
                <a:solidFill>
                  <a:schemeClr val="tx1"/>
                </a:solidFill>
              </a:rPr>
              <a:t> = 2)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F3307FE2-EB9C-2B42-82DB-6E6379FF64F4}"/>
              </a:ext>
            </a:extLst>
          </p:cNvPr>
          <p:cNvSpPr txBox="1"/>
          <p:nvPr/>
        </p:nvSpPr>
        <p:spPr>
          <a:xfrm>
            <a:off x="9671623" y="457746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2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9628A658-0490-7046-A3CF-8DE3C9041F8C}"/>
              </a:ext>
            </a:extLst>
          </p:cNvPr>
          <p:cNvSpPr txBox="1"/>
          <p:nvPr/>
        </p:nvSpPr>
        <p:spPr>
          <a:xfrm>
            <a:off x="291286" y="5243502"/>
            <a:ext cx="17091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Authenticator Key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A7058C9E-FDD9-C847-9979-1606A3F496C6}"/>
              </a:ext>
            </a:extLst>
          </p:cNvPr>
          <p:cNvSpPr/>
          <p:nvPr/>
        </p:nvSpPr>
        <p:spPr bwMode="auto">
          <a:xfrm>
            <a:off x="2279576" y="2632636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D53449D3-929A-C149-88AE-6D1D53C3BB2D}"/>
              </a:ext>
            </a:extLst>
          </p:cNvPr>
          <p:cNvSpPr/>
          <p:nvPr/>
        </p:nvSpPr>
        <p:spPr bwMode="auto">
          <a:xfrm>
            <a:off x="2279576" y="3443886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Auth 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N-1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748A1218-49E7-1545-8D5E-9D3313812499}"/>
              </a:ext>
            </a:extLst>
          </p:cNvPr>
          <p:cNvSpPr/>
          <p:nvPr/>
        </p:nvSpPr>
        <p:spPr bwMode="auto">
          <a:xfrm>
            <a:off x="3561697" y="2632636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76346C1C-62A1-D544-9C58-31B3D3FE2154}"/>
              </a:ext>
            </a:extLst>
          </p:cNvPr>
          <p:cNvSpPr/>
          <p:nvPr/>
        </p:nvSpPr>
        <p:spPr bwMode="auto">
          <a:xfrm>
            <a:off x="3561697" y="3443886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Auth 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N-2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836BB1CA-D886-FB43-8DCA-1CFB19732135}"/>
              </a:ext>
            </a:extLst>
          </p:cNvPr>
          <p:cNvSpPr/>
          <p:nvPr/>
        </p:nvSpPr>
        <p:spPr bwMode="auto">
          <a:xfrm>
            <a:off x="4730099" y="2650425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244D24A7-8918-8F4B-B51A-20BCE6875F21}"/>
              </a:ext>
            </a:extLst>
          </p:cNvPr>
          <p:cNvSpPr/>
          <p:nvPr/>
        </p:nvSpPr>
        <p:spPr bwMode="auto">
          <a:xfrm>
            <a:off x="4730099" y="3461675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Auth 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N-3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F721E2D5-6544-6943-B6A3-F381BFCBA4D7}"/>
              </a:ext>
            </a:extLst>
          </p:cNvPr>
          <p:cNvSpPr/>
          <p:nvPr/>
        </p:nvSpPr>
        <p:spPr bwMode="auto">
          <a:xfrm>
            <a:off x="4730099" y="3907552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N-1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7812C932-43C9-7E41-B7DA-845EE2E7E024}"/>
              </a:ext>
            </a:extLst>
          </p:cNvPr>
          <p:cNvSpPr/>
          <p:nvPr/>
        </p:nvSpPr>
        <p:spPr bwMode="auto">
          <a:xfrm>
            <a:off x="5951984" y="2636912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5AB8CAEA-E945-9A47-9AD6-CF0A59E684AF}"/>
              </a:ext>
            </a:extLst>
          </p:cNvPr>
          <p:cNvSpPr/>
          <p:nvPr/>
        </p:nvSpPr>
        <p:spPr bwMode="auto">
          <a:xfrm>
            <a:off x="5951984" y="3448162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Auth 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N-4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AE030496-E8C9-2544-84AF-072112A9C798}"/>
              </a:ext>
            </a:extLst>
          </p:cNvPr>
          <p:cNvSpPr/>
          <p:nvPr/>
        </p:nvSpPr>
        <p:spPr bwMode="auto">
          <a:xfrm>
            <a:off x="5951984" y="3894039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N-2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9D0906A8-6197-6A45-AE6C-02C4C79FC8C7}"/>
              </a:ext>
            </a:extLst>
          </p:cNvPr>
          <p:cNvSpPr/>
          <p:nvPr/>
        </p:nvSpPr>
        <p:spPr bwMode="auto">
          <a:xfrm>
            <a:off x="7201704" y="2650425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949FB82C-53FE-1249-884E-F409CCDC9B07}"/>
              </a:ext>
            </a:extLst>
          </p:cNvPr>
          <p:cNvSpPr/>
          <p:nvPr/>
        </p:nvSpPr>
        <p:spPr bwMode="auto">
          <a:xfrm>
            <a:off x="7201704" y="3461675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Auth 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N-4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8A38FFAB-F7D4-274C-BEA1-ADE7C4A66804}"/>
              </a:ext>
            </a:extLst>
          </p:cNvPr>
          <p:cNvSpPr/>
          <p:nvPr/>
        </p:nvSpPr>
        <p:spPr bwMode="auto">
          <a:xfrm>
            <a:off x="7201704" y="3907552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N-3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E1C97D58-C13A-6E4D-8EFC-B2DBDEEF448C}"/>
              </a:ext>
            </a:extLst>
          </p:cNvPr>
          <p:cNvSpPr/>
          <p:nvPr/>
        </p:nvSpPr>
        <p:spPr bwMode="auto">
          <a:xfrm>
            <a:off x="9591991" y="2652103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6B8073F6-2D58-714C-A8ED-B83909A9E9D1}"/>
              </a:ext>
            </a:extLst>
          </p:cNvPr>
          <p:cNvSpPr/>
          <p:nvPr/>
        </p:nvSpPr>
        <p:spPr bwMode="auto">
          <a:xfrm>
            <a:off x="9591991" y="3463353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Auth 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0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32441E15-4529-BC47-96D1-8B600E30E809}"/>
              </a:ext>
            </a:extLst>
          </p:cNvPr>
          <p:cNvSpPr/>
          <p:nvPr/>
        </p:nvSpPr>
        <p:spPr bwMode="auto">
          <a:xfrm>
            <a:off x="9591991" y="3909230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331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030C1-9212-4A14-ABE7-C15CE379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11-19/1675r0: Attack scenario: Injection of fake Data frames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7B6C8-46C1-45DF-B408-07468D061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2811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Injection of false </a:t>
            </a:r>
            <a:r>
              <a:rPr lang="en-US" dirty="0" err="1"/>
              <a:t>eBCS</a:t>
            </a:r>
            <a:r>
              <a:rPr lang="en-US" dirty="0"/>
              <a:t> Data frames (i.e., frames carrying false authenticator information) can easily exhaust the receiver buffer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example: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an attacker injects many </a:t>
            </a:r>
            <a:r>
              <a:rPr lang="en-US" dirty="0" err="1"/>
              <a:t>eBCS</a:t>
            </a:r>
            <a:r>
              <a:rPr lang="en-US" dirty="0"/>
              <a:t> Data frames that have the same sequence # and Key (both of which are not confidential info) but different data and authenticator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By nature of the protocol, the receiver is required to store all frames as it doesn’t know which one is the correct one until the corresponding verification key disclosed later.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 other words, there would be one correct data frame out of 100 frames, but the STA can only tell which one is correct after getting the key.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BF131C-3A36-42A6-8D21-3543C313F7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75368-5D52-462C-817E-DB5CC40DA8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2FF5EBD-0553-47B2-8FBA-7AC8CB2B3B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160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9D96CB-D110-E94A-BD3D-0D0DC1391E7C}"/>
              </a:ext>
            </a:extLst>
          </p:cNvPr>
          <p:cNvSpPr/>
          <p:nvPr/>
        </p:nvSpPr>
        <p:spPr bwMode="auto">
          <a:xfrm>
            <a:off x="1127448" y="4201838"/>
            <a:ext cx="958536" cy="174744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554C1584-B5E3-2A4D-A731-FD408D9C5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EMSS (Efficient Multi-chained Stream Signature)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60BC4B-9B0D-3E4B-B482-5C157BDE0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800994"/>
            <a:ext cx="10361084" cy="162800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The issue is caused by receiver side buffering.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To solve the issue, buffer packets in transmitter side.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Data frames include additional hash value of the data that will be sent later.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No one-way key chains are required.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It is no longer TESLA.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8A7A00-A4D5-4D42-8A08-6258234D5B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3C3BF2-EE13-7046-A8CC-ABADA5229A6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47C17D8-2151-0047-85D6-3D19F22150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2020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F00C508-BA83-6040-9289-E2A5C16144ED}"/>
              </a:ext>
            </a:extLst>
          </p:cNvPr>
          <p:cNvSpPr/>
          <p:nvPr/>
        </p:nvSpPr>
        <p:spPr bwMode="auto">
          <a:xfrm>
            <a:off x="2625385" y="4184050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DAD521B-505F-1741-B273-63909E80F094}"/>
              </a:ext>
            </a:extLst>
          </p:cNvPr>
          <p:cNvSpPr/>
          <p:nvPr/>
        </p:nvSpPr>
        <p:spPr bwMode="auto">
          <a:xfrm>
            <a:off x="2625385" y="4995300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52270E5-3E79-7045-A833-3C2C0FF84788}"/>
              </a:ext>
            </a:extLst>
          </p:cNvPr>
          <p:cNvSpPr/>
          <p:nvPr/>
        </p:nvSpPr>
        <p:spPr bwMode="auto">
          <a:xfrm>
            <a:off x="3907506" y="4184050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Data2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2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EA09BEF-3471-0B4E-8B2F-2EF9D379C381}"/>
              </a:ext>
            </a:extLst>
          </p:cNvPr>
          <p:cNvSpPr/>
          <p:nvPr/>
        </p:nvSpPr>
        <p:spPr bwMode="auto">
          <a:xfrm>
            <a:off x="5075908" y="4201839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Data3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3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F294234-034E-224E-ADF4-3A70D1612B36}"/>
              </a:ext>
            </a:extLst>
          </p:cNvPr>
          <p:cNvSpPr/>
          <p:nvPr/>
        </p:nvSpPr>
        <p:spPr bwMode="auto">
          <a:xfrm>
            <a:off x="6297793" y="4188326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Data4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4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EA28A13-252C-5041-AE61-158088D14877}"/>
              </a:ext>
            </a:extLst>
          </p:cNvPr>
          <p:cNvSpPr/>
          <p:nvPr/>
        </p:nvSpPr>
        <p:spPr bwMode="auto">
          <a:xfrm>
            <a:off x="7547513" y="4201839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Data5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5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F05EB6E-5E24-0740-AD8A-F831BB71ACCC}"/>
              </a:ext>
            </a:extLst>
          </p:cNvPr>
          <p:cNvSpPr txBox="1"/>
          <p:nvPr/>
        </p:nvSpPr>
        <p:spPr>
          <a:xfrm>
            <a:off x="2632540" y="3941951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1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4944716-8F85-C44D-A9B4-5D5F45E77895}"/>
              </a:ext>
            </a:extLst>
          </p:cNvPr>
          <p:cNvSpPr txBox="1"/>
          <p:nvPr/>
        </p:nvSpPr>
        <p:spPr>
          <a:xfrm>
            <a:off x="3921817" y="3933056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2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0B51B2D-3022-0B48-9787-7AF2D3299348}"/>
              </a:ext>
            </a:extLst>
          </p:cNvPr>
          <p:cNvSpPr txBox="1"/>
          <p:nvPr/>
        </p:nvSpPr>
        <p:spPr>
          <a:xfrm>
            <a:off x="5130052" y="3956253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3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975A175-DD2A-A242-997C-B66EE57D9365}"/>
              </a:ext>
            </a:extLst>
          </p:cNvPr>
          <p:cNvSpPr txBox="1"/>
          <p:nvPr/>
        </p:nvSpPr>
        <p:spPr>
          <a:xfrm>
            <a:off x="6343854" y="3941951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4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2EAC969-1C8F-0D4F-ADCF-30FF3D173AD8}"/>
              </a:ext>
            </a:extLst>
          </p:cNvPr>
          <p:cNvSpPr txBox="1"/>
          <p:nvPr/>
        </p:nvSpPr>
        <p:spPr>
          <a:xfrm>
            <a:off x="7587346" y="3956252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5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0247DF9F-49FC-8D48-A8DB-1A24DA2AD308}"/>
              </a:ext>
            </a:extLst>
          </p:cNvPr>
          <p:cNvSpPr/>
          <p:nvPr/>
        </p:nvSpPr>
        <p:spPr bwMode="auto">
          <a:xfrm>
            <a:off x="8711679" y="4184050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Data6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6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6182902-90B0-944B-9287-16773742914B}"/>
              </a:ext>
            </a:extLst>
          </p:cNvPr>
          <p:cNvSpPr txBox="1"/>
          <p:nvPr/>
        </p:nvSpPr>
        <p:spPr>
          <a:xfrm>
            <a:off x="8751512" y="3938463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6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A68FA15E-69C1-B34C-BF07-75295ED78C84}"/>
              </a:ext>
            </a:extLst>
          </p:cNvPr>
          <p:cNvSpPr/>
          <p:nvPr/>
        </p:nvSpPr>
        <p:spPr bwMode="auto">
          <a:xfrm>
            <a:off x="9886902" y="4185856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Data7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7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B1459BE-D28F-C743-BF2F-A1CC5B08C89C}"/>
              </a:ext>
            </a:extLst>
          </p:cNvPr>
          <p:cNvSpPr txBox="1"/>
          <p:nvPr/>
        </p:nvSpPr>
        <p:spPr>
          <a:xfrm>
            <a:off x="9926735" y="3940269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7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B8753575-C2C4-7A46-8558-D355D848686A}"/>
              </a:ext>
            </a:extLst>
          </p:cNvPr>
          <p:cNvCxnSpPr/>
          <p:nvPr/>
        </p:nvCxnSpPr>
        <p:spPr bwMode="auto">
          <a:xfrm>
            <a:off x="1226526" y="6093296"/>
            <a:ext cx="964907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5B07B186-D000-B94F-B740-9FCF8F6DAB25}"/>
              </a:ext>
            </a:extLst>
          </p:cNvPr>
          <p:cNvSpPr/>
          <p:nvPr/>
        </p:nvSpPr>
        <p:spPr bwMode="auto">
          <a:xfrm>
            <a:off x="3909747" y="4977511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2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4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357E1EF9-8717-D746-80F4-2269E3EF1579}"/>
              </a:ext>
            </a:extLst>
          </p:cNvPr>
          <p:cNvSpPr/>
          <p:nvPr/>
        </p:nvSpPr>
        <p:spPr bwMode="auto">
          <a:xfrm>
            <a:off x="5075908" y="4987601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2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5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243FC8FE-AF4C-9740-8598-9E4223BFB505}"/>
              </a:ext>
            </a:extLst>
          </p:cNvPr>
          <p:cNvSpPr/>
          <p:nvPr/>
        </p:nvSpPr>
        <p:spPr bwMode="auto">
          <a:xfrm>
            <a:off x="6297793" y="4972736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7EBBC208-3B46-304A-AFBA-7237BF5ED813}"/>
              </a:ext>
            </a:extLst>
          </p:cNvPr>
          <p:cNvSpPr/>
          <p:nvPr/>
        </p:nvSpPr>
        <p:spPr bwMode="auto">
          <a:xfrm>
            <a:off x="7547513" y="4972736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7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5A4BC2DF-6103-DB4A-8CAD-0F185C57DF70}"/>
              </a:ext>
            </a:extLst>
          </p:cNvPr>
          <p:cNvSpPr/>
          <p:nvPr/>
        </p:nvSpPr>
        <p:spPr bwMode="auto">
          <a:xfrm>
            <a:off x="8716953" y="4972736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96176959-ABEA-3244-B075-732916F7B86E}"/>
              </a:ext>
            </a:extLst>
          </p:cNvPr>
          <p:cNvSpPr/>
          <p:nvPr/>
        </p:nvSpPr>
        <p:spPr bwMode="auto">
          <a:xfrm>
            <a:off x="9885369" y="5000729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9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7" name="直線矢印コネクタ 66">
            <a:extLst>
              <a:ext uri="{FF2B5EF4-FFF2-40B4-BE49-F238E27FC236}">
                <a16:creationId xmlns:a16="http://schemas.microsoft.com/office/drawing/2014/main" id="{62C2C37F-EAF0-0642-AD0F-AB28C62892B2}"/>
              </a:ext>
            </a:extLst>
          </p:cNvPr>
          <p:cNvCxnSpPr>
            <a:stCxn id="11" idx="1"/>
            <a:endCxn id="8" idx="3"/>
          </p:cNvCxnSpPr>
          <p:nvPr/>
        </p:nvCxnSpPr>
        <p:spPr bwMode="auto">
          <a:xfrm flipH="1">
            <a:off x="3417473" y="4600021"/>
            <a:ext cx="1658435" cy="6140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DE33B39C-0473-6146-9F72-AE12BCC2342F}"/>
              </a:ext>
            </a:extLst>
          </p:cNvPr>
          <p:cNvCxnSpPr>
            <a:stCxn id="14" idx="1"/>
            <a:endCxn id="40" idx="3"/>
          </p:cNvCxnSpPr>
          <p:nvPr/>
        </p:nvCxnSpPr>
        <p:spPr bwMode="auto">
          <a:xfrm flipH="1">
            <a:off x="4701835" y="4586508"/>
            <a:ext cx="1595958" cy="609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3375BA8B-F57C-0843-A7FF-BFFD8C71F942}"/>
              </a:ext>
            </a:extLst>
          </p:cNvPr>
          <p:cNvCxnSpPr>
            <a:stCxn id="17" idx="1"/>
            <a:endCxn id="42" idx="3"/>
          </p:cNvCxnSpPr>
          <p:nvPr/>
        </p:nvCxnSpPr>
        <p:spPr bwMode="auto">
          <a:xfrm flipH="1">
            <a:off x="5867996" y="4600021"/>
            <a:ext cx="1679517" cy="6063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直線矢印コネクタ 72">
            <a:extLst>
              <a:ext uri="{FF2B5EF4-FFF2-40B4-BE49-F238E27FC236}">
                <a16:creationId xmlns:a16="http://schemas.microsoft.com/office/drawing/2014/main" id="{6CFAF9D9-B416-804B-8229-F3F35489EFCA}"/>
              </a:ext>
            </a:extLst>
          </p:cNvPr>
          <p:cNvCxnSpPr>
            <a:stCxn id="25" idx="1"/>
            <a:endCxn id="44" idx="3"/>
          </p:cNvCxnSpPr>
          <p:nvPr/>
        </p:nvCxnSpPr>
        <p:spPr bwMode="auto">
          <a:xfrm flipH="1">
            <a:off x="7089881" y="4582232"/>
            <a:ext cx="1621798" cy="6093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5" name="直線矢印コネクタ 74">
            <a:extLst>
              <a:ext uri="{FF2B5EF4-FFF2-40B4-BE49-F238E27FC236}">
                <a16:creationId xmlns:a16="http://schemas.microsoft.com/office/drawing/2014/main" id="{72AED384-1182-C542-A37F-8970A9BCBFA2}"/>
              </a:ext>
            </a:extLst>
          </p:cNvPr>
          <p:cNvCxnSpPr>
            <a:stCxn id="29" idx="1"/>
            <a:endCxn id="46" idx="3"/>
          </p:cNvCxnSpPr>
          <p:nvPr/>
        </p:nvCxnSpPr>
        <p:spPr bwMode="auto">
          <a:xfrm flipH="1">
            <a:off x="8339601" y="4584038"/>
            <a:ext cx="1547301" cy="6074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68DA60AD-B94D-BB4A-B06D-AC3C8CAACB8D}"/>
              </a:ext>
            </a:extLst>
          </p:cNvPr>
          <p:cNvSpPr/>
          <p:nvPr/>
        </p:nvSpPr>
        <p:spPr bwMode="auto">
          <a:xfrm>
            <a:off x="1203438" y="4999980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A074049B-694A-0744-9FD9-7AF8DB048D06}"/>
              </a:ext>
            </a:extLst>
          </p:cNvPr>
          <p:cNvSpPr/>
          <p:nvPr/>
        </p:nvSpPr>
        <p:spPr bwMode="auto">
          <a:xfrm>
            <a:off x="1208755" y="5473217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82519453-B7A1-274B-BF5C-D225BE92F2C7}"/>
              </a:ext>
            </a:extLst>
          </p:cNvPr>
          <p:cNvSpPr txBox="1"/>
          <p:nvPr/>
        </p:nvSpPr>
        <p:spPr>
          <a:xfrm>
            <a:off x="1199456" y="3959540"/>
            <a:ext cx="777777" cy="33855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400" dirty="0">
                <a:solidFill>
                  <a:schemeClr val="tx1"/>
                </a:solidFill>
              </a:rPr>
              <a:t> Info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5469D49C-6E0C-5B4D-8658-A5631C49EA84}"/>
              </a:ext>
            </a:extLst>
          </p:cNvPr>
          <p:cNvCxnSpPr/>
          <p:nvPr/>
        </p:nvCxnSpPr>
        <p:spPr bwMode="auto">
          <a:xfrm flipH="1">
            <a:off x="1995526" y="4653278"/>
            <a:ext cx="590026" cy="5382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4F99F3ED-F559-6D49-9C45-7CD170A76376}"/>
              </a:ext>
            </a:extLst>
          </p:cNvPr>
          <p:cNvCxnSpPr>
            <a:stCxn id="9" idx="1"/>
          </p:cNvCxnSpPr>
          <p:nvPr/>
        </p:nvCxnSpPr>
        <p:spPr bwMode="auto">
          <a:xfrm flipH="1">
            <a:off x="2030783" y="4582232"/>
            <a:ext cx="1876723" cy="11097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7141C491-3F87-F241-BD69-552D896DD50B}"/>
              </a:ext>
            </a:extLst>
          </p:cNvPr>
          <p:cNvSpPr txBox="1"/>
          <p:nvPr/>
        </p:nvSpPr>
        <p:spPr>
          <a:xfrm>
            <a:off x="10186108" y="6093296"/>
            <a:ext cx="556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Time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787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4C1584-B5E3-2A4D-A731-FD408D9C5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Improve Packet Loss Tolerance 1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60BC4B-9B0D-3E4B-B482-5C157BDE0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11621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A Data frame can contain multiple hash values.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Hash size: 32 octets (SHA256, SHA3-256)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In case of lost Frame 3, Frame 5 can be authenticated from Hash(D</a:t>
            </a:r>
            <a:r>
              <a:rPr kumimoji="1" lang="en-US" altLang="ja-JP" sz="2000" baseline="-25000" dirty="0"/>
              <a:t>5</a:t>
            </a:r>
            <a:r>
              <a:rPr kumimoji="1" lang="en-US" altLang="ja-JP" sz="2000" dirty="0"/>
              <a:t>) in Frame 1.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8A7A00-A4D5-4D42-8A08-6258234D5B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3C3BF2-EE13-7046-A8CC-ABADA5229A6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47C17D8-2151-0047-85D6-3D19F22150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2020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F00C508-BA83-6040-9289-E2A5C16144ED}"/>
              </a:ext>
            </a:extLst>
          </p:cNvPr>
          <p:cNvSpPr/>
          <p:nvPr/>
        </p:nvSpPr>
        <p:spPr bwMode="auto">
          <a:xfrm>
            <a:off x="2652440" y="4248871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DAD521B-505F-1741-B273-63909E80F094}"/>
              </a:ext>
            </a:extLst>
          </p:cNvPr>
          <p:cNvSpPr/>
          <p:nvPr/>
        </p:nvSpPr>
        <p:spPr bwMode="auto">
          <a:xfrm>
            <a:off x="2652440" y="5060121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52270E5-3E79-7045-A833-3C2C0FF84788}"/>
              </a:ext>
            </a:extLst>
          </p:cNvPr>
          <p:cNvSpPr/>
          <p:nvPr/>
        </p:nvSpPr>
        <p:spPr bwMode="auto">
          <a:xfrm>
            <a:off x="3934561" y="4248871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Data2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2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EA09BEF-3471-0B4E-8B2F-2EF9D379C381}"/>
              </a:ext>
            </a:extLst>
          </p:cNvPr>
          <p:cNvSpPr/>
          <p:nvPr/>
        </p:nvSpPr>
        <p:spPr bwMode="auto">
          <a:xfrm>
            <a:off x="5102963" y="4266660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Data3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3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F294234-034E-224E-ADF4-3A70D1612B36}"/>
              </a:ext>
            </a:extLst>
          </p:cNvPr>
          <p:cNvSpPr/>
          <p:nvPr/>
        </p:nvSpPr>
        <p:spPr bwMode="auto">
          <a:xfrm>
            <a:off x="6324848" y="4253147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Data4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4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EA28A13-252C-5041-AE61-158088D14877}"/>
              </a:ext>
            </a:extLst>
          </p:cNvPr>
          <p:cNvSpPr/>
          <p:nvPr/>
        </p:nvSpPr>
        <p:spPr bwMode="auto">
          <a:xfrm>
            <a:off x="7574568" y="4266660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Data5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5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F05EB6E-5E24-0740-AD8A-F831BB71ACCC}"/>
              </a:ext>
            </a:extLst>
          </p:cNvPr>
          <p:cNvSpPr txBox="1"/>
          <p:nvPr/>
        </p:nvSpPr>
        <p:spPr>
          <a:xfrm>
            <a:off x="2659595" y="4006772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1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4944716-8F85-C44D-A9B4-5D5F45E77895}"/>
              </a:ext>
            </a:extLst>
          </p:cNvPr>
          <p:cNvSpPr txBox="1"/>
          <p:nvPr/>
        </p:nvSpPr>
        <p:spPr>
          <a:xfrm>
            <a:off x="3948872" y="3997877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2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0B51B2D-3022-0B48-9787-7AF2D3299348}"/>
              </a:ext>
            </a:extLst>
          </p:cNvPr>
          <p:cNvSpPr txBox="1"/>
          <p:nvPr/>
        </p:nvSpPr>
        <p:spPr>
          <a:xfrm>
            <a:off x="5157107" y="4021074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3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975A175-DD2A-A242-997C-B66EE57D9365}"/>
              </a:ext>
            </a:extLst>
          </p:cNvPr>
          <p:cNvSpPr txBox="1"/>
          <p:nvPr/>
        </p:nvSpPr>
        <p:spPr>
          <a:xfrm>
            <a:off x="6370909" y="4006772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4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2EAC969-1C8F-0D4F-ADCF-30FF3D173AD8}"/>
              </a:ext>
            </a:extLst>
          </p:cNvPr>
          <p:cNvSpPr txBox="1"/>
          <p:nvPr/>
        </p:nvSpPr>
        <p:spPr>
          <a:xfrm>
            <a:off x="7614401" y="4021073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5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0247DF9F-49FC-8D48-A8DB-1A24DA2AD308}"/>
              </a:ext>
            </a:extLst>
          </p:cNvPr>
          <p:cNvSpPr/>
          <p:nvPr/>
        </p:nvSpPr>
        <p:spPr bwMode="auto">
          <a:xfrm>
            <a:off x="8738734" y="4248871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Data6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6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6182902-90B0-944B-9287-16773742914B}"/>
              </a:ext>
            </a:extLst>
          </p:cNvPr>
          <p:cNvSpPr txBox="1"/>
          <p:nvPr/>
        </p:nvSpPr>
        <p:spPr>
          <a:xfrm>
            <a:off x="8778567" y="4003284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6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A68FA15E-69C1-B34C-BF07-75295ED78C84}"/>
              </a:ext>
            </a:extLst>
          </p:cNvPr>
          <p:cNvSpPr/>
          <p:nvPr/>
        </p:nvSpPr>
        <p:spPr bwMode="auto">
          <a:xfrm>
            <a:off x="9913957" y="4250677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Data7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7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B1459BE-D28F-C743-BF2F-A1CC5B08C89C}"/>
              </a:ext>
            </a:extLst>
          </p:cNvPr>
          <p:cNvSpPr txBox="1"/>
          <p:nvPr/>
        </p:nvSpPr>
        <p:spPr>
          <a:xfrm>
            <a:off x="9953790" y="4005090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7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B8753575-C2C4-7A46-8558-D355D848686A}"/>
              </a:ext>
            </a:extLst>
          </p:cNvPr>
          <p:cNvCxnSpPr/>
          <p:nvPr/>
        </p:nvCxnSpPr>
        <p:spPr bwMode="auto">
          <a:xfrm>
            <a:off x="1271464" y="6093296"/>
            <a:ext cx="964907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5B07B186-D000-B94F-B740-9FCF8F6DAB25}"/>
              </a:ext>
            </a:extLst>
          </p:cNvPr>
          <p:cNvSpPr/>
          <p:nvPr/>
        </p:nvSpPr>
        <p:spPr bwMode="auto">
          <a:xfrm>
            <a:off x="3936802" y="5042332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2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4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357E1EF9-8717-D746-80F4-2269E3EF1579}"/>
              </a:ext>
            </a:extLst>
          </p:cNvPr>
          <p:cNvSpPr/>
          <p:nvPr/>
        </p:nvSpPr>
        <p:spPr bwMode="auto">
          <a:xfrm>
            <a:off x="5102963" y="5052422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2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5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243FC8FE-AF4C-9740-8598-9E4223BFB505}"/>
              </a:ext>
            </a:extLst>
          </p:cNvPr>
          <p:cNvSpPr/>
          <p:nvPr/>
        </p:nvSpPr>
        <p:spPr bwMode="auto">
          <a:xfrm>
            <a:off x="6324848" y="5037557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7EBBC208-3B46-304A-AFBA-7237BF5ED813}"/>
              </a:ext>
            </a:extLst>
          </p:cNvPr>
          <p:cNvSpPr/>
          <p:nvPr/>
        </p:nvSpPr>
        <p:spPr bwMode="auto">
          <a:xfrm>
            <a:off x="7574568" y="5037557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7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5A4BC2DF-6103-DB4A-8CAD-0F185C57DF70}"/>
              </a:ext>
            </a:extLst>
          </p:cNvPr>
          <p:cNvSpPr/>
          <p:nvPr/>
        </p:nvSpPr>
        <p:spPr bwMode="auto">
          <a:xfrm>
            <a:off x="8744008" y="5037557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96176959-ABEA-3244-B075-732916F7B86E}"/>
              </a:ext>
            </a:extLst>
          </p:cNvPr>
          <p:cNvSpPr/>
          <p:nvPr/>
        </p:nvSpPr>
        <p:spPr bwMode="auto">
          <a:xfrm>
            <a:off x="9912424" y="5065550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9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45755948-B959-5A46-80D0-6F9E758521C8}"/>
              </a:ext>
            </a:extLst>
          </p:cNvPr>
          <p:cNvSpPr/>
          <p:nvPr/>
        </p:nvSpPr>
        <p:spPr bwMode="auto">
          <a:xfrm>
            <a:off x="2653725" y="5501250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801BBE82-C599-7F4F-B517-3C3088861FB2}"/>
              </a:ext>
            </a:extLst>
          </p:cNvPr>
          <p:cNvSpPr/>
          <p:nvPr/>
        </p:nvSpPr>
        <p:spPr bwMode="auto">
          <a:xfrm>
            <a:off x="3938087" y="5483461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2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6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A6E6DED8-B91E-7041-B034-720A77DB9617}"/>
              </a:ext>
            </a:extLst>
          </p:cNvPr>
          <p:cNvSpPr/>
          <p:nvPr/>
        </p:nvSpPr>
        <p:spPr bwMode="auto">
          <a:xfrm>
            <a:off x="5104248" y="5493551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2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7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03791E50-2D08-624E-B4CC-F2AA99627DA7}"/>
              </a:ext>
            </a:extLst>
          </p:cNvPr>
          <p:cNvSpPr/>
          <p:nvPr/>
        </p:nvSpPr>
        <p:spPr bwMode="auto">
          <a:xfrm>
            <a:off x="6326133" y="5478686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7C93CD71-D220-3649-BE10-A44CE9372ECA}"/>
              </a:ext>
            </a:extLst>
          </p:cNvPr>
          <p:cNvSpPr/>
          <p:nvPr/>
        </p:nvSpPr>
        <p:spPr bwMode="auto">
          <a:xfrm>
            <a:off x="7575853" y="5478686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9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036C8EB7-7314-BC42-800A-0FD7650E534B}"/>
              </a:ext>
            </a:extLst>
          </p:cNvPr>
          <p:cNvSpPr/>
          <p:nvPr/>
        </p:nvSpPr>
        <p:spPr bwMode="auto">
          <a:xfrm>
            <a:off x="8745293" y="5478686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10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A45F9977-D6D6-ED47-8C4F-124C5E5B74C4}"/>
              </a:ext>
            </a:extLst>
          </p:cNvPr>
          <p:cNvSpPr/>
          <p:nvPr/>
        </p:nvSpPr>
        <p:spPr bwMode="auto">
          <a:xfrm>
            <a:off x="9913709" y="5506679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11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5C40A8A7-2A42-224D-8E54-9664BC68C08B}"/>
              </a:ext>
            </a:extLst>
          </p:cNvPr>
          <p:cNvCxnSpPr>
            <a:stCxn id="11" idx="1"/>
            <a:endCxn id="8" idx="3"/>
          </p:cNvCxnSpPr>
          <p:nvPr/>
        </p:nvCxnSpPr>
        <p:spPr bwMode="auto">
          <a:xfrm flipH="1">
            <a:off x="3444528" y="4664842"/>
            <a:ext cx="1658435" cy="6140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0CF4B200-9D06-294B-BFB0-EF137917DC0D}"/>
              </a:ext>
            </a:extLst>
          </p:cNvPr>
          <p:cNvCxnSpPr>
            <a:stCxn id="17" idx="1"/>
            <a:endCxn id="66" idx="3"/>
          </p:cNvCxnSpPr>
          <p:nvPr/>
        </p:nvCxnSpPr>
        <p:spPr bwMode="auto">
          <a:xfrm flipH="1">
            <a:off x="3445813" y="4664842"/>
            <a:ext cx="4128755" cy="105520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D7E6CF14-1F27-2149-81B3-2983802138D4}"/>
              </a:ext>
            </a:extLst>
          </p:cNvPr>
          <p:cNvSpPr/>
          <p:nvPr/>
        </p:nvSpPr>
        <p:spPr bwMode="auto">
          <a:xfrm>
            <a:off x="1346076" y="4191403"/>
            <a:ext cx="958536" cy="174744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5C16E6B5-AF3B-4643-9A32-A7E3C488CAAA}"/>
              </a:ext>
            </a:extLst>
          </p:cNvPr>
          <p:cNvSpPr/>
          <p:nvPr/>
        </p:nvSpPr>
        <p:spPr bwMode="auto">
          <a:xfrm>
            <a:off x="1422066" y="4989545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5ABC16FC-34D8-8948-95F4-3B0085D1928A}"/>
              </a:ext>
            </a:extLst>
          </p:cNvPr>
          <p:cNvSpPr/>
          <p:nvPr/>
        </p:nvSpPr>
        <p:spPr bwMode="auto">
          <a:xfrm>
            <a:off x="1427383" y="5462782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FD3BC673-218D-2F4A-8167-21A6A905A483}"/>
              </a:ext>
            </a:extLst>
          </p:cNvPr>
          <p:cNvSpPr txBox="1"/>
          <p:nvPr/>
        </p:nvSpPr>
        <p:spPr>
          <a:xfrm>
            <a:off x="1418084" y="3949105"/>
            <a:ext cx="777777" cy="33855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400" dirty="0">
                <a:solidFill>
                  <a:schemeClr val="tx1"/>
                </a:solidFill>
              </a:rPr>
              <a:t> Info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0810E918-6914-ED42-8AE9-3E9E396A6273}"/>
              </a:ext>
            </a:extLst>
          </p:cNvPr>
          <p:cNvCxnSpPr>
            <a:stCxn id="7" idx="1"/>
          </p:cNvCxnSpPr>
          <p:nvPr/>
        </p:nvCxnSpPr>
        <p:spPr bwMode="auto">
          <a:xfrm flipH="1">
            <a:off x="2214154" y="4647053"/>
            <a:ext cx="438286" cy="6318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5FBA23EE-80E0-314C-B921-E8162F2D183B}"/>
              </a:ext>
            </a:extLst>
          </p:cNvPr>
          <p:cNvCxnSpPr>
            <a:stCxn id="9" idx="1"/>
            <a:endCxn id="76" idx="3"/>
          </p:cNvCxnSpPr>
          <p:nvPr/>
        </p:nvCxnSpPr>
        <p:spPr bwMode="auto">
          <a:xfrm flipH="1">
            <a:off x="2219471" y="4647053"/>
            <a:ext cx="1715090" cy="10345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AE399CDC-A991-A443-9092-F1C62862BF4A}"/>
              </a:ext>
            </a:extLst>
          </p:cNvPr>
          <p:cNvCxnSpPr>
            <a:cxnSpLocks/>
          </p:cNvCxnSpPr>
          <p:nvPr/>
        </p:nvCxnSpPr>
        <p:spPr bwMode="auto">
          <a:xfrm flipH="1">
            <a:off x="5045822" y="4142844"/>
            <a:ext cx="908670" cy="177818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0540CA9C-3A04-7048-8085-3175085B2C39}"/>
              </a:ext>
            </a:extLst>
          </p:cNvPr>
          <p:cNvCxnSpPr>
            <a:cxnSpLocks/>
          </p:cNvCxnSpPr>
          <p:nvPr/>
        </p:nvCxnSpPr>
        <p:spPr bwMode="auto">
          <a:xfrm>
            <a:off x="5068202" y="4145513"/>
            <a:ext cx="908670" cy="177818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338790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4C1584-B5E3-2A4D-A731-FD408D9C5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Improve Packet Loss Tolerance 2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60BC4B-9B0D-3E4B-B482-5C157BDE0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53805"/>
            <a:ext cx="10361084" cy="274314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A Data frame contains a hash value for a specific frame and a hash value for some specific frames.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This is more efficient than the previous slide.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Hash(</a:t>
            </a:r>
            <a:r>
              <a:rPr lang="en-US" altLang="ja-JP" sz="1800" dirty="0" err="1"/>
              <a:t>D</a:t>
            </a:r>
            <a:r>
              <a:rPr lang="en-US" altLang="ja-JP" sz="1800" baseline="-25000" dirty="0" err="1"/>
              <a:t>m,n</a:t>
            </a:r>
            <a:r>
              <a:rPr lang="en-US" altLang="ja-JP" sz="1800" dirty="0"/>
              <a:t>) = Hash(Hash(D</a:t>
            </a:r>
            <a:r>
              <a:rPr lang="en-US" altLang="ja-JP" sz="1800" baseline="-25000" dirty="0"/>
              <a:t>m</a:t>
            </a:r>
            <a:r>
              <a:rPr lang="en-US" altLang="ja-JP" sz="1800" dirty="0"/>
              <a:t>)||Hash(</a:t>
            </a:r>
            <a:r>
              <a:rPr lang="en-US" altLang="ja-JP" sz="1800" dirty="0" err="1"/>
              <a:t>D</a:t>
            </a:r>
            <a:r>
              <a:rPr lang="en-US" altLang="ja-JP" sz="1800" baseline="-25000" dirty="0" err="1"/>
              <a:t>n</a:t>
            </a:r>
            <a:r>
              <a:rPr lang="en-US" altLang="ja-JP" sz="1800" dirty="0"/>
              <a:t>))    (Merkle Hash Tree)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In case of lost Frame 3, Frame 5 can be authenticated.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H</a:t>
            </a:r>
            <a:r>
              <a:rPr lang="en-US" altLang="ja-JP" sz="1400" baseline="-25000" dirty="0"/>
              <a:t>4</a:t>
            </a:r>
            <a:r>
              <a:rPr lang="en-US" altLang="ja-JP" sz="1400" dirty="0"/>
              <a:t>: from Frame 2 or Frame 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H</a:t>
            </a:r>
            <a:r>
              <a:rPr kumimoji="1" lang="en-US" altLang="ja-JP" sz="1400" baseline="-25000" dirty="0"/>
              <a:t>5</a:t>
            </a:r>
            <a:r>
              <a:rPr kumimoji="1" lang="en-US" altLang="ja-JP" sz="1400" dirty="0"/>
              <a:t>: calculate from Frame5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H</a:t>
            </a:r>
            <a:r>
              <a:rPr lang="en-US" altLang="ja-JP" sz="1400" baseline="-25000" dirty="0"/>
              <a:t>4,5</a:t>
            </a:r>
            <a:r>
              <a:rPr lang="en-US" altLang="ja-JP" sz="1400" dirty="0"/>
              <a:t>: Calculate from H4 and H5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If H</a:t>
            </a:r>
            <a:r>
              <a:rPr kumimoji="1" lang="en-US" altLang="ja-JP" sz="1400" baseline="-25000" dirty="0"/>
              <a:t>4,5</a:t>
            </a:r>
            <a:r>
              <a:rPr kumimoji="1" lang="en-US" altLang="ja-JP" sz="1400" dirty="0"/>
              <a:t> == Hash(D</a:t>
            </a:r>
            <a:r>
              <a:rPr kumimoji="1" lang="en-US" altLang="ja-JP" sz="1400" baseline="-25000" dirty="0"/>
              <a:t>4,5</a:t>
            </a:r>
            <a:r>
              <a:rPr kumimoji="1" lang="en-US" altLang="ja-JP" sz="1400" dirty="0"/>
              <a:t>) in Frame1, Fram5 is correct.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8A7A00-A4D5-4D42-8A08-6258234D5B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3C3BF2-EE13-7046-A8CC-ABADA5229A6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47C17D8-2151-0047-85D6-3D19F22150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2020</a:t>
            </a:r>
            <a:endParaRPr lang="en-GB" dirty="0"/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7E1B23FE-FC46-A349-9AB2-92EE5A2590B6}"/>
              </a:ext>
            </a:extLst>
          </p:cNvPr>
          <p:cNvSpPr/>
          <p:nvPr/>
        </p:nvSpPr>
        <p:spPr bwMode="auto">
          <a:xfrm>
            <a:off x="2652440" y="4392887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400205F0-15E9-1B43-9480-2B103DCBDBE9}"/>
              </a:ext>
            </a:extLst>
          </p:cNvPr>
          <p:cNvSpPr/>
          <p:nvPr/>
        </p:nvSpPr>
        <p:spPr bwMode="auto">
          <a:xfrm>
            <a:off x="2652440" y="5204137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634DB06C-8ACF-8E4C-BB6A-F9EFBDC4BAB9}"/>
              </a:ext>
            </a:extLst>
          </p:cNvPr>
          <p:cNvSpPr/>
          <p:nvPr/>
        </p:nvSpPr>
        <p:spPr bwMode="auto">
          <a:xfrm>
            <a:off x="3934561" y="4392887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Data2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2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879087DF-4E69-E043-AE10-75F4ECB8BBBB}"/>
              </a:ext>
            </a:extLst>
          </p:cNvPr>
          <p:cNvSpPr/>
          <p:nvPr/>
        </p:nvSpPr>
        <p:spPr bwMode="auto">
          <a:xfrm>
            <a:off x="5102963" y="4410676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Data3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3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B81385A0-716D-9344-B3A2-5B7E7FD0BBEC}"/>
              </a:ext>
            </a:extLst>
          </p:cNvPr>
          <p:cNvSpPr/>
          <p:nvPr/>
        </p:nvSpPr>
        <p:spPr bwMode="auto">
          <a:xfrm>
            <a:off x="6324848" y="4397163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Data4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4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D83CA2D3-7A53-8D42-878B-EC4A7006DB0C}"/>
              </a:ext>
            </a:extLst>
          </p:cNvPr>
          <p:cNvSpPr/>
          <p:nvPr/>
        </p:nvSpPr>
        <p:spPr bwMode="auto">
          <a:xfrm>
            <a:off x="7574568" y="4410676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Data5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5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E544711C-7ABD-6E4C-86E0-41AEBA8F59AB}"/>
              </a:ext>
            </a:extLst>
          </p:cNvPr>
          <p:cNvSpPr txBox="1"/>
          <p:nvPr/>
        </p:nvSpPr>
        <p:spPr>
          <a:xfrm>
            <a:off x="2659595" y="4150788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1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40802D47-706A-AE4A-91EE-919C7CB1F945}"/>
              </a:ext>
            </a:extLst>
          </p:cNvPr>
          <p:cNvSpPr txBox="1"/>
          <p:nvPr/>
        </p:nvSpPr>
        <p:spPr>
          <a:xfrm>
            <a:off x="3948872" y="4141893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2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C9556BB2-2444-8D40-B856-8BEADECA9540}"/>
              </a:ext>
            </a:extLst>
          </p:cNvPr>
          <p:cNvSpPr txBox="1"/>
          <p:nvPr/>
        </p:nvSpPr>
        <p:spPr>
          <a:xfrm>
            <a:off x="5157107" y="4165090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3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45440834-B84C-354E-BF57-3897BE89813B}"/>
              </a:ext>
            </a:extLst>
          </p:cNvPr>
          <p:cNvSpPr txBox="1"/>
          <p:nvPr/>
        </p:nvSpPr>
        <p:spPr>
          <a:xfrm>
            <a:off x="6370909" y="4150788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4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50C93137-6F73-6643-B55E-6306195366C3}"/>
              </a:ext>
            </a:extLst>
          </p:cNvPr>
          <p:cNvSpPr txBox="1"/>
          <p:nvPr/>
        </p:nvSpPr>
        <p:spPr>
          <a:xfrm>
            <a:off x="7614401" y="4165089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5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4BA6A374-B291-C848-BBBB-4FC14E2A9FB3}"/>
              </a:ext>
            </a:extLst>
          </p:cNvPr>
          <p:cNvSpPr/>
          <p:nvPr/>
        </p:nvSpPr>
        <p:spPr bwMode="auto">
          <a:xfrm>
            <a:off x="8738734" y="4392887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Data6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6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8DDE5985-39C9-DA4A-B7D2-13154B76A029}"/>
              </a:ext>
            </a:extLst>
          </p:cNvPr>
          <p:cNvSpPr txBox="1"/>
          <p:nvPr/>
        </p:nvSpPr>
        <p:spPr>
          <a:xfrm>
            <a:off x="8778567" y="4147300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6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BEE77707-3DB4-1A46-B443-7C2848316580}"/>
              </a:ext>
            </a:extLst>
          </p:cNvPr>
          <p:cNvSpPr/>
          <p:nvPr/>
        </p:nvSpPr>
        <p:spPr bwMode="auto">
          <a:xfrm>
            <a:off x="9913957" y="4394693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Data7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7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32AE773F-B666-D245-AE63-E8D4103CD967}"/>
              </a:ext>
            </a:extLst>
          </p:cNvPr>
          <p:cNvSpPr txBox="1"/>
          <p:nvPr/>
        </p:nvSpPr>
        <p:spPr>
          <a:xfrm>
            <a:off x="9953790" y="4149106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7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90" name="直線矢印コネクタ 89">
            <a:extLst>
              <a:ext uri="{FF2B5EF4-FFF2-40B4-BE49-F238E27FC236}">
                <a16:creationId xmlns:a16="http://schemas.microsoft.com/office/drawing/2014/main" id="{1AE99B45-CDD8-DD47-9EFC-3F5CF396A8E3}"/>
              </a:ext>
            </a:extLst>
          </p:cNvPr>
          <p:cNvCxnSpPr/>
          <p:nvPr/>
        </p:nvCxnSpPr>
        <p:spPr bwMode="auto">
          <a:xfrm>
            <a:off x="1271464" y="6237312"/>
            <a:ext cx="964907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D66D5116-E8C3-A248-9527-C99D8B1144FF}"/>
              </a:ext>
            </a:extLst>
          </p:cNvPr>
          <p:cNvSpPr/>
          <p:nvPr/>
        </p:nvSpPr>
        <p:spPr bwMode="auto">
          <a:xfrm>
            <a:off x="3936802" y="5186348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2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4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6548011F-7B65-DB4E-B2BC-6ECEDEE16235}"/>
              </a:ext>
            </a:extLst>
          </p:cNvPr>
          <p:cNvSpPr/>
          <p:nvPr/>
        </p:nvSpPr>
        <p:spPr bwMode="auto">
          <a:xfrm>
            <a:off x="5102963" y="5196438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2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5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5EEAE22D-1B2B-F44B-856B-9365F5A1D82A}"/>
              </a:ext>
            </a:extLst>
          </p:cNvPr>
          <p:cNvSpPr/>
          <p:nvPr/>
        </p:nvSpPr>
        <p:spPr bwMode="auto">
          <a:xfrm>
            <a:off x="6324848" y="5181573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61F2F594-4F30-1A4F-9198-440657FCAB66}"/>
              </a:ext>
            </a:extLst>
          </p:cNvPr>
          <p:cNvSpPr/>
          <p:nvPr/>
        </p:nvSpPr>
        <p:spPr bwMode="auto">
          <a:xfrm>
            <a:off x="7574568" y="5181573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7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AC99562B-90A0-514A-B2B2-761BC268AA27}"/>
              </a:ext>
            </a:extLst>
          </p:cNvPr>
          <p:cNvSpPr/>
          <p:nvPr/>
        </p:nvSpPr>
        <p:spPr bwMode="auto">
          <a:xfrm>
            <a:off x="8744008" y="5181573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82846C6B-1540-014D-8FB3-3F322B987C44}"/>
              </a:ext>
            </a:extLst>
          </p:cNvPr>
          <p:cNvSpPr/>
          <p:nvPr/>
        </p:nvSpPr>
        <p:spPr bwMode="auto">
          <a:xfrm>
            <a:off x="9912424" y="5209566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9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B1A3A7D3-B0FE-CD4B-9AA1-BC4992128409}"/>
              </a:ext>
            </a:extLst>
          </p:cNvPr>
          <p:cNvSpPr/>
          <p:nvPr/>
        </p:nvSpPr>
        <p:spPr bwMode="auto">
          <a:xfrm>
            <a:off x="2653725" y="5645266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4,5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6C733ADA-CFC9-0D4F-921F-91216F65FAB3}"/>
              </a:ext>
            </a:extLst>
          </p:cNvPr>
          <p:cNvSpPr/>
          <p:nvPr/>
        </p:nvSpPr>
        <p:spPr bwMode="auto">
          <a:xfrm>
            <a:off x="3938087" y="5627477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2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5,6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DFAA6D6D-4659-1643-B6A1-4E349B3423BD}"/>
              </a:ext>
            </a:extLst>
          </p:cNvPr>
          <p:cNvSpPr/>
          <p:nvPr/>
        </p:nvSpPr>
        <p:spPr bwMode="auto">
          <a:xfrm>
            <a:off x="5104248" y="5637567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2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6,7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E9AAE901-90F6-ED4D-A11B-A967D874CDEF}"/>
              </a:ext>
            </a:extLst>
          </p:cNvPr>
          <p:cNvSpPr/>
          <p:nvPr/>
        </p:nvSpPr>
        <p:spPr bwMode="auto">
          <a:xfrm>
            <a:off x="6326133" y="5622702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7,8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5F05C990-9E92-4445-8DCF-07758EAA6E61}"/>
              </a:ext>
            </a:extLst>
          </p:cNvPr>
          <p:cNvSpPr/>
          <p:nvPr/>
        </p:nvSpPr>
        <p:spPr bwMode="auto">
          <a:xfrm>
            <a:off x="7575853" y="5622702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8,9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9EBBA1E4-E699-B84C-B59F-01650C29C1ED}"/>
              </a:ext>
            </a:extLst>
          </p:cNvPr>
          <p:cNvSpPr/>
          <p:nvPr/>
        </p:nvSpPr>
        <p:spPr bwMode="auto">
          <a:xfrm>
            <a:off x="8745293" y="5622702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9,10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EA9909EF-2B79-6542-A455-A8983AC75CE0}"/>
              </a:ext>
            </a:extLst>
          </p:cNvPr>
          <p:cNvSpPr/>
          <p:nvPr/>
        </p:nvSpPr>
        <p:spPr bwMode="auto">
          <a:xfrm>
            <a:off x="9913709" y="5650695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10,11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4" name="直線矢印コネクタ 103">
            <a:extLst>
              <a:ext uri="{FF2B5EF4-FFF2-40B4-BE49-F238E27FC236}">
                <a16:creationId xmlns:a16="http://schemas.microsoft.com/office/drawing/2014/main" id="{14B7E5A6-0533-0945-8214-D41C832679F4}"/>
              </a:ext>
            </a:extLst>
          </p:cNvPr>
          <p:cNvCxnSpPr>
            <a:stCxn id="78" idx="1"/>
            <a:endCxn id="76" idx="3"/>
          </p:cNvCxnSpPr>
          <p:nvPr/>
        </p:nvCxnSpPr>
        <p:spPr bwMode="auto">
          <a:xfrm flipH="1">
            <a:off x="3444528" y="4808858"/>
            <a:ext cx="1658435" cy="6140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5" name="直線矢印コネクタ 104">
            <a:extLst>
              <a:ext uri="{FF2B5EF4-FFF2-40B4-BE49-F238E27FC236}">
                <a16:creationId xmlns:a16="http://schemas.microsoft.com/office/drawing/2014/main" id="{B707D07F-7E5B-8943-BDFE-D44C77E4C89D}"/>
              </a:ext>
            </a:extLst>
          </p:cNvPr>
          <p:cNvCxnSpPr>
            <a:cxnSpLocks/>
            <a:stCxn id="80" idx="1"/>
          </p:cNvCxnSpPr>
          <p:nvPr/>
        </p:nvCxnSpPr>
        <p:spPr bwMode="auto">
          <a:xfrm flipH="1">
            <a:off x="3437372" y="4808858"/>
            <a:ext cx="4137196" cy="12355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942BC7B0-131D-1D42-892F-D2B49D31FD1B}"/>
              </a:ext>
            </a:extLst>
          </p:cNvPr>
          <p:cNvSpPr/>
          <p:nvPr/>
        </p:nvSpPr>
        <p:spPr bwMode="auto">
          <a:xfrm>
            <a:off x="1346076" y="4335419"/>
            <a:ext cx="958536" cy="174744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8A6D0072-68BE-6C48-A097-6D980D1FD61B}"/>
              </a:ext>
            </a:extLst>
          </p:cNvPr>
          <p:cNvSpPr/>
          <p:nvPr/>
        </p:nvSpPr>
        <p:spPr bwMode="auto">
          <a:xfrm>
            <a:off x="1422066" y="5133561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202A7B12-CEC1-0D44-AC8E-9EE1749A8534}"/>
              </a:ext>
            </a:extLst>
          </p:cNvPr>
          <p:cNvSpPr/>
          <p:nvPr/>
        </p:nvSpPr>
        <p:spPr bwMode="auto">
          <a:xfrm>
            <a:off x="1427383" y="5606798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3607BEF3-3CDE-F14A-917C-2F0646B7AD4C}"/>
              </a:ext>
            </a:extLst>
          </p:cNvPr>
          <p:cNvSpPr txBox="1"/>
          <p:nvPr/>
        </p:nvSpPr>
        <p:spPr>
          <a:xfrm>
            <a:off x="1418084" y="4093121"/>
            <a:ext cx="777777" cy="33855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400" dirty="0">
                <a:solidFill>
                  <a:schemeClr val="tx1"/>
                </a:solidFill>
              </a:rPr>
              <a:t> Info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110" name="直線矢印コネクタ 109">
            <a:extLst>
              <a:ext uri="{FF2B5EF4-FFF2-40B4-BE49-F238E27FC236}">
                <a16:creationId xmlns:a16="http://schemas.microsoft.com/office/drawing/2014/main" id="{35E4F1A8-C71F-A94B-B26E-F862C0C1A7A9}"/>
              </a:ext>
            </a:extLst>
          </p:cNvPr>
          <p:cNvCxnSpPr>
            <a:stCxn id="75" idx="1"/>
          </p:cNvCxnSpPr>
          <p:nvPr/>
        </p:nvCxnSpPr>
        <p:spPr bwMode="auto">
          <a:xfrm flipH="1">
            <a:off x="2214154" y="4791069"/>
            <a:ext cx="438286" cy="6318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1" name="直線矢印コネクタ 110">
            <a:extLst>
              <a:ext uri="{FF2B5EF4-FFF2-40B4-BE49-F238E27FC236}">
                <a16:creationId xmlns:a16="http://schemas.microsoft.com/office/drawing/2014/main" id="{25728264-F989-E24B-816E-DD4670CB55F7}"/>
              </a:ext>
            </a:extLst>
          </p:cNvPr>
          <p:cNvCxnSpPr>
            <a:stCxn id="77" idx="1"/>
            <a:endCxn id="108" idx="3"/>
          </p:cNvCxnSpPr>
          <p:nvPr/>
        </p:nvCxnSpPr>
        <p:spPr bwMode="auto">
          <a:xfrm flipH="1">
            <a:off x="2219471" y="4791069"/>
            <a:ext cx="1715090" cy="10345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D645498E-1D36-8941-8F77-19C3BE93A2B2}"/>
              </a:ext>
            </a:extLst>
          </p:cNvPr>
          <p:cNvCxnSpPr>
            <a:cxnSpLocks/>
            <a:stCxn id="79" idx="1"/>
            <a:endCxn id="97" idx="3"/>
          </p:cNvCxnSpPr>
          <p:nvPr/>
        </p:nvCxnSpPr>
        <p:spPr bwMode="auto">
          <a:xfrm flipH="1">
            <a:off x="3445813" y="4795345"/>
            <a:ext cx="2879035" cy="10687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2" name="直線コネクタ 111">
            <a:extLst>
              <a:ext uri="{FF2B5EF4-FFF2-40B4-BE49-F238E27FC236}">
                <a16:creationId xmlns:a16="http://schemas.microsoft.com/office/drawing/2014/main" id="{96B44F56-3D37-5845-BD51-280F59C7A8DA}"/>
              </a:ext>
            </a:extLst>
          </p:cNvPr>
          <p:cNvCxnSpPr>
            <a:cxnSpLocks/>
          </p:cNvCxnSpPr>
          <p:nvPr/>
        </p:nvCxnSpPr>
        <p:spPr bwMode="auto">
          <a:xfrm flipH="1">
            <a:off x="5017222" y="4289812"/>
            <a:ext cx="908670" cy="177818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直線コネクタ 112">
            <a:extLst>
              <a:ext uri="{FF2B5EF4-FFF2-40B4-BE49-F238E27FC236}">
                <a16:creationId xmlns:a16="http://schemas.microsoft.com/office/drawing/2014/main" id="{A9FC98A1-5A80-2E46-8A2C-A5A57F452C73}"/>
              </a:ext>
            </a:extLst>
          </p:cNvPr>
          <p:cNvCxnSpPr>
            <a:cxnSpLocks/>
          </p:cNvCxnSpPr>
          <p:nvPr/>
        </p:nvCxnSpPr>
        <p:spPr bwMode="auto">
          <a:xfrm>
            <a:off x="5039602" y="4292481"/>
            <a:ext cx="908670" cy="177818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74711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9D96CB-D110-E94A-BD3D-0D0DC1391E7C}"/>
              </a:ext>
            </a:extLst>
          </p:cNvPr>
          <p:cNvSpPr/>
          <p:nvPr/>
        </p:nvSpPr>
        <p:spPr bwMode="auto">
          <a:xfrm>
            <a:off x="1127448" y="3023669"/>
            <a:ext cx="958536" cy="174744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554C1584-B5E3-2A4D-A731-FD408D9C5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Security Issue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60BC4B-9B0D-3E4B-B482-5C157BDE0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800994"/>
            <a:ext cx="10361084" cy="5040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If some frames are dropped and malicious frames are inserted, the malicious contents will be injected.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8A7A00-A4D5-4D42-8A08-6258234D5B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3C3BF2-EE13-7046-A8CC-ABADA5229A6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47C17D8-2151-0047-85D6-3D19F22150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2020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F00C508-BA83-6040-9289-E2A5C16144ED}"/>
              </a:ext>
            </a:extLst>
          </p:cNvPr>
          <p:cNvSpPr/>
          <p:nvPr/>
        </p:nvSpPr>
        <p:spPr bwMode="auto">
          <a:xfrm>
            <a:off x="2625385" y="3005881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DAD521B-505F-1741-B273-63909E80F094}"/>
              </a:ext>
            </a:extLst>
          </p:cNvPr>
          <p:cNvSpPr/>
          <p:nvPr/>
        </p:nvSpPr>
        <p:spPr bwMode="auto">
          <a:xfrm>
            <a:off x="2625385" y="3817131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52270E5-3E79-7045-A833-3C2C0FF84788}"/>
              </a:ext>
            </a:extLst>
          </p:cNvPr>
          <p:cNvSpPr/>
          <p:nvPr/>
        </p:nvSpPr>
        <p:spPr bwMode="auto">
          <a:xfrm>
            <a:off x="3907506" y="3005881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Data2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2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EA09BEF-3471-0B4E-8B2F-2EF9D379C381}"/>
              </a:ext>
            </a:extLst>
          </p:cNvPr>
          <p:cNvSpPr/>
          <p:nvPr/>
        </p:nvSpPr>
        <p:spPr bwMode="auto">
          <a:xfrm>
            <a:off x="5075908" y="3023670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Data3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3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F294234-034E-224E-ADF4-3A70D1612B36}"/>
              </a:ext>
            </a:extLst>
          </p:cNvPr>
          <p:cNvSpPr/>
          <p:nvPr/>
        </p:nvSpPr>
        <p:spPr bwMode="auto">
          <a:xfrm>
            <a:off x="6297793" y="3010157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Data4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4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EA28A13-252C-5041-AE61-158088D14877}"/>
              </a:ext>
            </a:extLst>
          </p:cNvPr>
          <p:cNvSpPr/>
          <p:nvPr/>
        </p:nvSpPr>
        <p:spPr bwMode="auto">
          <a:xfrm>
            <a:off x="7547513" y="3023670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Data5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5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F05EB6E-5E24-0740-AD8A-F831BB71ACCC}"/>
              </a:ext>
            </a:extLst>
          </p:cNvPr>
          <p:cNvSpPr txBox="1"/>
          <p:nvPr/>
        </p:nvSpPr>
        <p:spPr>
          <a:xfrm>
            <a:off x="2632540" y="2763782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1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4944716-8F85-C44D-A9B4-5D5F45E77895}"/>
              </a:ext>
            </a:extLst>
          </p:cNvPr>
          <p:cNvSpPr txBox="1"/>
          <p:nvPr/>
        </p:nvSpPr>
        <p:spPr>
          <a:xfrm>
            <a:off x="3921817" y="2754887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2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0B51B2D-3022-0B48-9787-7AF2D3299348}"/>
              </a:ext>
            </a:extLst>
          </p:cNvPr>
          <p:cNvSpPr txBox="1"/>
          <p:nvPr/>
        </p:nvSpPr>
        <p:spPr>
          <a:xfrm>
            <a:off x="5130052" y="2778084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3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975A175-DD2A-A242-997C-B66EE57D9365}"/>
              </a:ext>
            </a:extLst>
          </p:cNvPr>
          <p:cNvSpPr txBox="1"/>
          <p:nvPr/>
        </p:nvSpPr>
        <p:spPr>
          <a:xfrm>
            <a:off x="6343854" y="2763782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4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2EAC969-1C8F-0D4F-ADCF-30FF3D173AD8}"/>
              </a:ext>
            </a:extLst>
          </p:cNvPr>
          <p:cNvSpPr txBox="1"/>
          <p:nvPr/>
        </p:nvSpPr>
        <p:spPr>
          <a:xfrm>
            <a:off x="7587346" y="2778083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5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0247DF9F-49FC-8D48-A8DB-1A24DA2AD308}"/>
              </a:ext>
            </a:extLst>
          </p:cNvPr>
          <p:cNvSpPr/>
          <p:nvPr/>
        </p:nvSpPr>
        <p:spPr bwMode="auto">
          <a:xfrm>
            <a:off x="8711679" y="3005881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Data6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6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6182902-90B0-944B-9287-16773742914B}"/>
              </a:ext>
            </a:extLst>
          </p:cNvPr>
          <p:cNvSpPr txBox="1"/>
          <p:nvPr/>
        </p:nvSpPr>
        <p:spPr>
          <a:xfrm>
            <a:off x="8751512" y="2760294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6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A68FA15E-69C1-B34C-BF07-75295ED78C84}"/>
              </a:ext>
            </a:extLst>
          </p:cNvPr>
          <p:cNvSpPr/>
          <p:nvPr/>
        </p:nvSpPr>
        <p:spPr bwMode="auto">
          <a:xfrm>
            <a:off x="9886902" y="3007687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Data7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7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B1459BE-D28F-C743-BF2F-A1CC5B08C89C}"/>
              </a:ext>
            </a:extLst>
          </p:cNvPr>
          <p:cNvSpPr txBox="1"/>
          <p:nvPr/>
        </p:nvSpPr>
        <p:spPr>
          <a:xfrm>
            <a:off x="9926735" y="2762100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7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5B07B186-D000-B94F-B740-9FCF8F6DAB25}"/>
              </a:ext>
            </a:extLst>
          </p:cNvPr>
          <p:cNvSpPr/>
          <p:nvPr/>
        </p:nvSpPr>
        <p:spPr bwMode="auto">
          <a:xfrm>
            <a:off x="3909747" y="3799342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2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4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357E1EF9-8717-D746-80F4-2269E3EF1579}"/>
              </a:ext>
            </a:extLst>
          </p:cNvPr>
          <p:cNvSpPr/>
          <p:nvPr/>
        </p:nvSpPr>
        <p:spPr bwMode="auto">
          <a:xfrm>
            <a:off x="5075908" y="3809432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2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5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243FC8FE-AF4C-9740-8598-9E4223BFB505}"/>
              </a:ext>
            </a:extLst>
          </p:cNvPr>
          <p:cNvSpPr/>
          <p:nvPr/>
        </p:nvSpPr>
        <p:spPr bwMode="auto">
          <a:xfrm>
            <a:off x="6297793" y="3794567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7EBBC208-3B46-304A-AFBA-7237BF5ED813}"/>
              </a:ext>
            </a:extLst>
          </p:cNvPr>
          <p:cNvSpPr/>
          <p:nvPr/>
        </p:nvSpPr>
        <p:spPr bwMode="auto">
          <a:xfrm>
            <a:off x="7547513" y="3794567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7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5A4BC2DF-6103-DB4A-8CAD-0F185C57DF70}"/>
              </a:ext>
            </a:extLst>
          </p:cNvPr>
          <p:cNvSpPr/>
          <p:nvPr/>
        </p:nvSpPr>
        <p:spPr bwMode="auto">
          <a:xfrm>
            <a:off x="8716953" y="3794567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96176959-ABEA-3244-B075-732916F7B86E}"/>
              </a:ext>
            </a:extLst>
          </p:cNvPr>
          <p:cNvSpPr/>
          <p:nvPr/>
        </p:nvSpPr>
        <p:spPr bwMode="auto">
          <a:xfrm>
            <a:off x="9885369" y="3822560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9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7" name="直線矢印コネクタ 66">
            <a:extLst>
              <a:ext uri="{FF2B5EF4-FFF2-40B4-BE49-F238E27FC236}">
                <a16:creationId xmlns:a16="http://schemas.microsoft.com/office/drawing/2014/main" id="{62C2C37F-EAF0-0642-AD0F-AB28C62892B2}"/>
              </a:ext>
            </a:extLst>
          </p:cNvPr>
          <p:cNvCxnSpPr>
            <a:stCxn id="11" idx="1"/>
            <a:endCxn id="8" idx="3"/>
          </p:cNvCxnSpPr>
          <p:nvPr/>
        </p:nvCxnSpPr>
        <p:spPr bwMode="auto">
          <a:xfrm flipH="1">
            <a:off x="3417473" y="3421852"/>
            <a:ext cx="1658435" cy="6140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DE33B39C-0473-6146-9F72-AE12BCC2342F}"/>
              </a:ext>
            </a:extLst>
          </p:cNvPr>
          <p:cNvCxnSpPr>
            <a:stCxn id="14" idx="1"/>
            <a:endCxn id="40" idx="3"/>
          </p:cNvCxnSpPr>
          <p:nvPr/>
        </p:nvCxnSpPr>
        <p:spPr bwMode="auto">
          <a:xfrm flipH="1">
            <a:off x="4701835" y="3408339"/>
            <a:ext cx="1595958" cy="609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3375BA8B-F57C-0843-A7FF-BFFD8C71F942}"/>
              </a:ext>
            </a:extLst>
          </p:cNvPr>
          <p:cNvCxnSpPr>
            <a:stCxn id="17" idx="1"/>
            <a:endCxn id="42" idx="3"/>
          </p:cNvCxnSpPr>
          <p:nvPr/>
        </p:nvCxnSpPr>
        <p:spPr bwMode="auto">
          <a:xfrm flipH="1">
            <a:off x="5867996" y="3421852"/>
            <a:ext cx="1679517" cy="6063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直線矢印コネクタ 72">
            <a:extLst>
              <a:ext uri="{FF2B5EF4-FFF2-40B4-BE49-F238E27FC236}">
                <a16:creationId xmlns:a16="http://schemas.microsoft.com/office/drawing/2014/main" id="{6CFAF9D9-B416-804B-8229-F3F35489EFCA}"/>
              </a:ext>
            </a:extLst>
          </p:cNvPr>
          <p:cNvCxnSpPr>
            <a:stCxn id="25" idx="1"/>
            <a:endCxn id="44" idx="3"/>
          </p:cNvCxnSpPr>
          <p:nvPr/>
        </p:nvCxnSpPr>
        <p:spPr bwMode="auto">
          <a:xfrm flipH="1">
            <a:off x="7089881" y="3404063"/>
            <a:ext cx="1621798" cy="6093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5" name="直線矢印コネクタ 74">
            <a:extLst>
              <a:ext uri="{FF2B5EF4-FFF2-40B4-BE49-F238E27FC236}">
                <a16:creationId xmlns:a16="http://schemas.microsoft.com/office/drawing/2014/main" id="{72AED384-1182-C542-A37F-8970A9BCBFA2}"/>
              </a:ext>
            </a:extLst>
          </p:cNvPr>
          <p:cNvCxnSpPr>
            <a:stCxn id="29" idx="1"/>
            <a:endCxn id="46" idx="3"/>
          </p:cNvCxnSpPr>
          <p:nvPr/>
        </p:nvCxnSpPr>
        <p:spPr bwMode="auto">
          <a:xfrm flipH="1">
            <a:off x="8339601" y="3405869"/>
            <a:ext cx="1547301" cy="6074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68DA60AD-B94D-BB4A-B06D-AC3C8CAACB8D}"/>
              </a:ext>
            </a:extLst>
          </p:cNvPr>
          <p:cNvSpPr/>
          <p:nvPr/>
        </p:nvSpPr>
        <p:spPr bwMode="auto">
          <a:xfrm>
            <a:off x="1203438" y="3821811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A074049B-694A-0744-9FD9-7AF8DB048D06}"/>
              </a:ext>
            </a:extLst>
          </p:cNvPr>
          <p:cNvSpPr/>
          <p:nvPr/>
        </p:nvSpPr>
        <p:spPr bwMode="auto">
          <a:xfrm>
            <a:off x="1208755" y="4295048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82519453-B7A1-274B-BF5C-D225BE92F2C7}"/>
              </a:ext>
            </a:extLst>
          </p:cNvPr>
          <p:cNvSpPr txBox="1"/>
          <p:nvPr/>
        </p:nvSpPr>
        <p:spPr>
          <a:xfrm>
            <a:off x="1199456" y="2781371"/>
            <a:ext cx="777777" cy="33855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400" dirty="0">
                <a:solidFill>
                  <a:schemeClr val="tx1"/>
                </a:solidFill>
              </a:rPr>
              <a:t> Info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5469D49C-6E0C-5B4D-8658-A5631C49EA84}"/>
              </a:ext>
            </a:extLst>
          </p:cNvPr>
          <p:cNvCxnSpPr/>
          <p:nvPr/>
        </p:nvCxnSpPr>
        <p:spPr bwMode="auto">
          <a:xfrm flipH="1">
            <a:off x="1995526" y="3475109"/>
            <a:ext cx="590026" cy="5382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4F99F3ED-F559-6D49-9C45-7CD170A76376}"/>
              </a:ext>
            </a:extLst>
          </p:cNvPr>
          <p:cNvCxnSpPr>
            <a:stCxn id="9" idx="1"/>
          </p:cNvCxnSpPr>
          <p:nvPr/>
        </p:nvCxnSpPr>
        <p:spPr bwMode="auto">
          <a:xfrm flipH="1">
            <a:off x="2030783" y="3404063"/>
            <a:ext cx="1876723" cy="11097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乗算記号 11">
            <a:extLst>
              <a:ext uri="{FF2B5EF4-FFF2-40B4-BE49-F238E27FC236}">
                <a16:creationId xmlns:a16="http://schemas.microsoft.com/office/drawing/2014/main" id="{490ADAB2-C71E-1A4E-9BED-BD872E9EF1F2}"/>
              </a:ext>
            </a:extLst>
          </p:cNvPr>
          <p:cNvSpPr/>
          <p:nvPr/>
        </p:nvSpPr>
        <p:spPr bwMode="auto">
          <a:xfrm>
            <a:off x="2081831" y="2683237"/>
            <a:ext cx="1837349" cy="1837349"/>
          </a:xfrm>
          <a:prstGeom prst="mathMultiply">
            <a:avLst>
              <a:gd name="adj1" fmla="val 9996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08583B66-43B3-3547-A59D-2D02B541AE88}"/>
              </a:ext>
            </a:extLst>
          </p:cNvPr>
          <p:cNvSpPr/>
          <p:nvPr/>
        </p:nvSpPr>
        <p:spPr bwMode="auto">
          <a:xfrm>
            <a:off x="2918889" y="5127055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FD43E4BA-318D-A549-8723-A0264FDCE76A}"/>
              </a:ext>
            </a:extLst>
          </p:cNvPr>
          <p:cNvSpPr/>
          <p:nvPr/>
        </p:nvSpPr>
        <p:spPr bwMode="auto">
          <a:xfrm>
            <a:off x="2918889" y="5938305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0406E4CA-0A5D-7A4B-A5CA-FC85988EE42B}"/>
              </a:ext>
            </a:extLst>
          </p:cNvPr>
          <p:cNvSpPr/>
          <p:nvPr/>
        </p:nvSpPr>
        <p:spPr bwMode="auto">
          <a:xfrm>
            <a:off x="4201010" y="5127055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Data2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2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3CB8C2CF-AB0A-D247-8FF4-49C02CE844A1}"/>
              </a:ext>
            </a:extLst>
          </p:cNvPr>
          <p:cNvSpPr/>
          <p:nvPr/>
        </p:nvSpPr>
        <p:spPr bwMode="auto">
          <a:xfrm>
            <a:off x="5369412" y="5144844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Data3’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D’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3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195BC708-350D-7743-A151-9E2C7833411F}"/>
              </a:ext>
            </a:extLst>
          </p:cNvPr>
          <p:cNvSpPr/>
          <p:nvPr/>
        </p:nvSpPr>
        <p:spPr bwMode="auto">
          <a:xfrm>
            <a:off x="6591297" y="5131331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Data4’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D’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4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A9AFC527-2B3A-0F4F-A4F1-B6E342848405}"/>
              </a:ext>
            </a:extLst>
          </p:cNvPr>
          <p:cNvSpPr/>
          <p:nvPr/>
        </p:nvSpPr>
        <p:spPr bwMode="auto">
          <a:xfrm>
            <a:off x="7841017" y="5144844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Data5’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D’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5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C3DA249-D8F3-6E47-8076-2821229FF723}"/>
              </a:ext>
            </a:extLst>
          </p:cNvPr>
          <p:cNvSpPr txBox="1"/>
          <p:nvPr/>
        </p:nvSpPr>
        <p:spPr>
          <a:xfrm>
            <a:off x="2926044" y="4884956"/>
            <a:ext cx="8370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1’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7E985256-12D2-DE4C-BE3E-CA0C3E316326}"/>
              </a:ext>
            </a:extLst>
          </p:cNvPr>
          <p:cNvSpPr txBox="1"/>
          <p:nvPr/>
        </p:nvSpPr>
        <p:spPr>
          <a:xfrm>
            <a:off x="4215321" y="4876061"/>
            <a:ext cx="8370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2’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1E950340-E76E-F741-B629-5672CDFC8C9F}"/>
              </a:ext>
            </a:extLst>
          </p:cNvPr>
          <p:cNvSpPr txBox="1"/>
          <p:nvPr/>
        </p:nvSpPr>
        <p:spPr>
          <a:xfrm>
            <a:off x="5423556" y="4899258"/>
            <a:ext cx="8370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3’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3983B8F9-821C-0B4E-A02A-852D56C0B030}"/>
              </a:ext>
            </a:extLst>
          </p:cNvPr>
          <p:cNvSpPr txBox="1"/>
          <p:nvPr/>
        </p:nvSpPr>
        <p:spPr>
          <a:xfrm>
            <a:off x="6637358" y="4884956"/>
            <a:ext cx="8370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4’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7976FC2-CF35-AD41-8443-D73EC3729392}"/>
              </a:ext>
            </a:extLst>
          </p:cNvPr>
          <p:cNvSpPr txBox="1"/>
          <p:nvPr/>
        </p:nvSpPr>
        <p:spPr>
          <a:xfrm>
            <a:off x="7880850" y="4899257"/>
            <a:ext cx="8370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5’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B8C3BB01-FD51-8A47-895A-EC2DD4C9856D}"/>
              </a:ext>
            </a:extLst>
          </p:cNvPr>
          <p:cNvSpPr/>
          <p:nvPr/>
        </p:nvSpPr>
        <p:spPr bwMode="auto">
          <a:xfrm>
            <a:off x="9005183" y="5127055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Data6’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D’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6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C98E4824-19B2-B048-89E5-72EB9643D788}"/>
              </a:ext>
            </a:extLst>
          </p:cNvPr>
          <p:cNvSpPr txBox="1"/>
          <p:nvPr/>
        </p:nvSpPr>
        <p:spPr>
          <a:xfrm>
            <a:off x="9045016" y="4881468"/>
            <a:ext cx="8370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6’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F466EDF7-D4FC-6041-84D2-0634A1F93571}"/>
              </a:ext>
            </a:extLst>
          </p:cNvPr>
          <p:cNvSpPr/>
          <p:nvPr/>
        </p:nvSpPr>
        <p:spPr bwMode="auto">
          <a:xfrm>
            <a:off x="10180406" y="5128861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Data7’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D’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7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90A11D1E-C811-5B43-9A97-313DFAE91B98}"/>
              </a:ext>
            </a:extLst>
          </p:cNvPr>
          <p:cNvSpPr txBox="1"/>
          <p:nvPr/>
        </p:nvSpPr>
        <p:spPr>
          <a:xfrm>
            <a:off x="10220239" y="4883274"/>
            <a:ext cx="8370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7’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E9F13078-D2B2-9042-A549-0F250A964F31}"/>
              </a:ext>
            </a:extLst>
          </p:cNvPr>
          <p:cNvSpPr/>
          <p:nvPr/>
        </p:nvSpPr>
        <p:spPr bwMode="auto">
          <a:xfrm>
            <a:off x="4203251" y="5920516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D’</a:t>
            </a:r>
            <a:r>
              <a:rPr lang="en-US" altLang="ja-JP" sz="12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4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57CA631D-998E-A242-9BDE-87C74B7D6664}"/>
              </a:ext>
            </a:extLst>
          </p:cNvPr>
          <p:cNvSpPr/>
          <p:nvPr/>
        </p:nvSpPr>
        <p:spPr bwMode="auto">
          <a:xfrm>
            <a:off x="5369412" y="5930606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D’</a:t>
            </a:r>
            <a:r>
              <a:rPr lang="en-US" altLang="ja-JP" sz="12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5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B1CA8B3A-24AB-4F4D-AC88-8A6C373D81CE}"/>
              </a:ext>
            </a:extLst>
          </p:cNvPr>
          <p:cNvSpPr/>
          <p:nvPr/>
        </p:nvSpPr>
        <p:spPr bwMode="auto">
          <a:xfrm>
            <a:off x="6591297" y="5915741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474A5F7C-A6F9-7142-8BB4-78BBCC67ACEC}"/>
              </a:ext>
            </a:extLst>
          </p:cNvPr>
          <p:cNvSpPr/>
          <p:nvPr/>
        </p:nvSpPr>
        <p:spPr bwMode="auto">
          <a:xfrm>
            <a:off x="7841017" y="5915741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7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58AE6B29-5C83-AE46-AC05-96762E9EE603}"/>
              </a:ext>
            </a:extLst>
          </p:cNvPr>
          <p:cNvSpPr/>
          <p:nvPr/>
        </p:nvSpPr>
        <p:spPr bwMode="auto">
          <a:xfrm>
            <a:off x="9010457" y="5915741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94C569E7-C665-6842-97F3-243AF0FD5694}"/>
              </a:ext>
            </a:extLst>
          </p:cNvPr>
          <p:cNvSpPr/>
          <p:nvPr/>
        </p:nvSpPr>
        <p:spPr bwMode="auto">
          <a:xfrm>
            <a:off x="10178873" y="5943734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9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7" name="直線矢印コネクタ 76">
            <a:extLst>
              <a:ext uri="{FF2B5EF4-FFF2-40B4-BE49-F238E27FC236}">
                <a16:creationId xmlns:a16="http://schemas.microsoft.com/office/drawing/2014/main" id="{B3E4DE6F-644B-3F49-964D-CC1C4CC2CC02}"/>
              </a:ext>
            </a:extLst>
          </p:cNvPr>
          <p:cNvCxnSpPr>
            <a:stCxn id="49" idx="1"/>
            <a:endCxn id="45" idx="3"/>
          </p:cNvCxnSpPr>
          <p:nvPr/>
        </p:nvCxnSpPr>
        <p:spPr bwMode="auto">
          <a:xfrm flipH="1">
            <a:off x="3710977" y="5543026"/>
            <a:ext cx="1658435" cy="6140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3165090B-BBD3-4B43-9CA0-3EBE8761BA51}"/>
              </a:ext>
            </a:extLst>
          </p:cNvPr>
          <p:cNvCxnSpPr>
            <a:stCxn id="51" idx="1"/>
            <a:endCxn id="62" idx="3"/>
          </p:cNvCxnSpPr>
          <p:nvPr/>
        </p:nvCxnSpPr>
        <p:spPr bwMode="auto">
          <a:xfrm flipH="1">
            <a:off x="4995339" y="5529513"/>
            <a:ext cx="1595958" cy="609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9" name="直線矢印コネクタ 78">
            <a:extLst>
              <a:ext uri="{FF2B5EF4-FFF2-40B4-BE49-F238E27FC236}">
                <a16:creationId xmlns:a16="http://schemas.microsoft.com/office/drawing/2014/main" id="{DB89C8A9-42D7-464B-B54E-39B00786B548}"/>
              </a:ext>
            </a:extLst>
          </p:cNvPr>
          <p:cNvCxnSpPr>
            <a:stCxn id="52" idx="1"/>
            <a:endCxn id="63" idx="3"/>
          </p:cNvCxnSpPr>
          <p:nvPr/>
        </p:nvCxnSpPr>
        <p:spPr bwMode="auto">
          <a:xfrm flipH="1">
            <a:off x="6161500" y="5543026"/>
            <a:ext cx="1679517" cy="6063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0" name="直線矢印コネクタ 79">
            <a:extLst>
              <a:ext uri="{FF2B5EF4-FFF2-40B4-BE49-F238E27FC236}">
                <a16:creationId xmlns:a16="http://schemas.microsoft.com/office/drawing/2014/main" id="{C7ECDA96-675B-6E48-A1B0-C9A77D50A28D}"/>
              </a:ext>
            </a:extLst>
          </p:cNvPr>
          <p:cNvCxnSpPr>
            <a:stCxn id="58" idx="1"/>
            <a:endCxn id="64" idx="3"/>
          </p:cNvCxnSpPr>
          <p:nvPr/>
        </p:nvCxnSpPr>
        <p:spPr bwMode="auto">
          <a:xfrm flipH="1">
            <a:off x="7383385" y="5525237"/>
            <a:ext cx="1621798" cy="6093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" name="直線矢印コネクタ 80">
            <a:extLst>
              <a:ext uri="{FF2B5EF4-FFF2-40B4-BE49-F238E27FC236}">
                <a16:creationId xmlns:a16="http://schemas.microsoft.com/office/drawing/2014/main" id="{4FEF23E3-2F43-8B45-BC0F-210D4AB49769}"/>
              </a:ext>
            </a:extLst>
          </p:cNvPr>
          <p:cNvCxnSpPr>
            <a:stCxn id="60" idx="1"/>
            <a:endCxn id="65" idx="3"/>
          </p:cNvCxnSpPr>
          <p:nvPr/>
        </p:nvCxnSpPr>
        <p:spPr bwMode="auto">
          <a:xfrm flipH="1">
            <a:off x="8633105" y="5527043"/>
            <a:ext cx="1547301" cy="6074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乗算記号 81">
            <a:extLst>
              <a:ext uri="{FF2B5EF4-FFF2-40B4-BE49-F238E27FC236}">
                <a16:creationId xmlns:a16="http://schemas.microsoft.com/office/drawing/2014/main" id="{E1572C8E-9FC0-264B-8E28-7D39BAD3CC6B}"/>
              </a:ext>
            </a:extLst>
          </p:cNvPr>
          <p:cNvSpPr/>
          <p:nvPr/>
        </p:nvSpPr>
        <p:spPr bwMode="auto">
          <a:xfrm>
            <a:off x="3366678" y="2697764"/>
            <a:ext cx="1837349" cy="1837349"/>
          </a:xfrm>
          <a:prstGeom prst="mathMultiply">
            <a:avLst>
              <a:gd name="adj1" fmla="val 9996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B64C2460-C7EA-0647-838E-393D73ACB46E}"/>
              </a:ext>
            </a:extLst>
          </p:cNvPr>
          <p:cNvCxnSpPr>
            <a:stCxn id="43" idx="1"/>
          </p:cNvCxnSpPr>
          <p:nvPr/>
        </p:nvCxnSpPr>
        <p:spPr bwMode="auto">
          <a:xfrm flipH="1" flipV="1">
            <a:off x="2030783" y="4035928"/>
            <a:ext cx="888106" cy="148930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0C6ECA50-3E42-714E-B6EA-60EC3C753D8A}"/>
              </a:ext>
            </a:extLst>
          </p:cNvPr>
          <p:cNvCxnSpPr>
            <a:stCxn id="47" idx="1"/>
          </p:cNvCxnSpPr>
          <p:nvPr/>
        </p:nvCxnSpPr>
        <p:spPr bwMode="auto">
          <a:xfrm flipH="1" flipV="1">
            <a:off x="2076514" y="4496824"/>
            <a:ext cx="2124496" cy="10284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07385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0007B-5609-6E4B-8C81-6B8901863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Solution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7F58553-2EA8-AF40-8466-A9AA8559D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010" y="1644994"/>
            <a:ext cx="10361084" cy="117900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Combine TESLA and hash chain.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 err="1"/>
              <a:t>eBCS</a:t>
            </a:r>
            <a:r>
              <a:rPr lang="en-US" altLang="ja-JP" sz="1400" dirty="0"/>
              <a:t> receiver filter frames by hash value and authenticate using TESLA.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 err="1"/>
              <a:t>eBCS</a:t>
            </a:r>
            <a:r>
              <a:rPr kumimoji="1" lang="en-US" altLang="ja-JP" sz="1400" dirty="0"/>
              <a:t> transmitter requires to buffer data packet in 2 * Tk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 err="1"/>
              <a:t>eBCS</a:t>
            </a:r>
            <a:r>
              <a:rPr lang="en-US" altLang="ja-JP" sz="1400" dirty="0"/>
              <a:t> receiver requires to buffer hash values in 2 * Tk and the filtered </a:t>
            </a:r>
            <a:r>
              <a:rPr lang="en-US" altLang="ja-JP" sz="1400" dirty="0" err="1"/>
              <a:t>eBCS</a:t>
            </a:r>
            <a:r>
              <a:rPr lang="en-US" altLang="ja-JP" sz="1400" dirty="0"/>
              <a:t> Data frames in 2 * Tk</a:t>
            </a:r>
            <a:endParaRPr kumimoji="1" lang="ja-JP" altLang="en-US" sz="140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1903850-9B14-764F-97A0-912551C08A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2F80E8-9E1A-8C47-9400-3C2AE59363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E7E3ECDF-AD3A-D04D-A0ED-8EC2380E606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2020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801708-3D57-7247-8957-E07CB43753A6}"/>
              </a:ext>
            </a:extLst>
          </p:cNvPr>
          <p:cNvSpPr/>
          <p:nvPr/>
        </p:nvSpPr>
        <p:spPr bwMode="auto">
          <a:xfrm>
            <a:off x="961393" y="3546717"/>
            <a:ext cx="958536" cy="252028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D7BBEE4-FFF8-9C4B-B523-2DA74D0ECA29}"/>
              </a:ext>
            </a:extLst>
          </p:cNvPr>
          <p:cNvSpPr/>
          <p:nvPr/>
        </p:nvSpPr>
        <p:spPr bwMode="auto">
          <a:xfrm>
            <a:off x="1044617" y="4806857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TESLA key[N-1]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ABFB327-77FB-3A4C-9501-C852C7E4C1CD}"/>
              </a:ext>
            </a:extLst>
          </p:cNvPr>
          <p:cNvSpPr/>
          <p:nvPr/>
        </p:nvSpPr>
        <p:spPr bwMode="auto">
          <a:xfrm>
            <a:off x="1006318" y="5342343"/>
            <a:ext cx="868686" cy="6480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Hashes</a:t>
            </a:r>
            <a:r>
              <a:rPr lang="en-US" altLang="ja-JP" sz="12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 for Data in T1 and T2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583CF40-51CD-4F40-95D8-AE700F6A67F6}"/>
              </a:ext>
            </a:extLst>
          </p:cNvPr>
          <p:cNvSpPr txBox="1"/>
          <p:nvPr/>
        </p:nvSpPr>
        <p:spPr>
          <a:xfrm>
            <a:off x="943001" y="3042661"/>
            <a:ext cx="958537" cy="50405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400" dirty="0">
                <a:solidFill>
                  <a:schemeClr val="tx1"/>
                </a:solidFill>
              </a:rPr>
              <a:t> Info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(</a:t>
            </a:r>
            <a:r>
              <a:rPr kumimoji="1" lang="en-US" altLang="ja-JP" sz="1400" dirty="0" err="1">
                <a:solidFill>
                  <a:schemeClr val="tx1"/>
                </a:solidFill>
              </a:rPr>
              <a:t>ISeq</a:t>
            </a:r>
            <a:r>
              <a:rPr kumimoji="1" lang="en-US" altLang="ja-JP" sz="1400" dirty="0">
                <a:solidFill>
                  <a:schemeClr val="tx1"/>
                </a:solidFill>
              </a:rPr>
              <a:t> s)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5AC490E-76CC-3546-A352-CD7E3182DFB2}"/>
              </a:ext>
            </a:extLst>
          </p:cNvPr>
          <p:cNvSpPr/>
          <p:nvPr/>
        </p:nvSpPr>
        <p:spPr bwMode="auto">
          <a:xfrm>
            <a:off x="2290590" y="3582613"/>
            <a:ext cx="958536" cy="178426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8657F0C-A0AD-3C4B-9F36-AB821240F8EB}"/>
              </a:ext>
            </a:extLst>
          </p:cNvPr>
          <p:cNvSpPr/>
          <p:nvPr/>
        </p:nvSpPr>
        <p:spPr bwMode="auto">
          <a:xfrm>
            <a:off x="2382531" y="4149080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TESLA key[N-2]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60D17F6-A47E-CF41-A531-BCA8E840B1D1}"/>
              </a:ext>
            </a:extLst>
          </p:cNvPr>
          <p:cNvSpPr/>
          <p:nvPr/>
        </p:nvSpPr>
        <p:spPr bwMode="auto">
          <a:xfrm>
            <a:off x="2290590" y="4651602"/>
            <a:ext cx="958536" cy="6480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  <a:r>
              <a:rPr lang="en-US" altLang="ja-JP" sz="12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 for Data in T3, </a:t>
            </a:r>
            <a:r>
              <a:rPr lang="en-US" altLang="ja-JP" sz="1200" dirty="0" err="1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DSeq</a:t>
            </a:r>
            <a:r>
              <a:rPr lang="en-US" altLang="ja-JP" sz="12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 0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E6C89A5-7A03-E047-9E46-BE10745BEAEB}"/>
              </a:ext>
            </a:extLst>
          </p:cNvPr>
          <p:cNvSpPr txBox="1"/>
          <p:nvPr/>
        </p:nvSpPr>
        <p:spPr>
          <a:xfrm>
            <a:off x="2290589" y="2852936"/>
            <a:ext cx="958537" cy="50405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400" dirty="0">
                <a:solidFill>
                  <a:schemeClr val="tx1"/>
                </a:solidFill>
              </a:rPr>
              <a:t> Data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(Key[N-4],</a:t>
            </a:r>
          </a:p>
          <a:p>
            <a:r>
              <a:rPr kumimoji="1" lang="en-US" altLang="ja-JP" sz="1400" dirty="0" err="1">
                <a:solidFill>
                  <a:schemeClr val="tx1"/>
                </a:solidFill>
              </a:rPr>
              <a:t>DSeq</a:t>
            </a:r>
            <a:r>
              <a:rPr kumimoji="1" lang="en-US" altLang="ja-JP" sz="1400" dirty="0">
                <a:solidFill>
                  <a:schemeClr val="tx1"/>
                </a:solidFill>
              </a:rPr>
              <a:t> 0)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74323A5-361E-104C-AA9A-D7D4D5EBE42F}"/>
              </a:ext>
            </a:extLst>
          </p:cNvPr>
          <p:cNvSpPr txBox="1"/>
          <p:nvPr/>
        </p:nvSpPr>
        <p:spPr>
          <a:xfrm>
            <a:off x="3616160" y="2852936"/>
            <a:ext cx="958537" cy="50405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400" dirty="0">
                <a:solidFill>
                  <a:schemeClr val="tx1"/>
                </a:solidFill>
              </a:rPr>
              <a:t> Data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(Key[N-4],</a:t>
            </a:r>
          </a:p>
          <a:p>
            <a:r>
              <a:rPr kumimoji="1" lang="en-US" altLang="ja-JP" sz="1400" dirty="0" err="1">
                <a:solidFill>
                  <a:schemeClr val="tx1"/>
                </a:solidFill>
              </a:rPr>
              <a:t>DSeq</a:t>
            </a:r>
            <a:r>
              <a:rPr kumimoji="1" lang="en-US" altLang="ja-JP" sz="1400" dirty="0">
                <a:solidFill>
                  <a:schemeClr val="tx1"/>
                </a:solidFill>
              </a:rPr>
              <a:t> 1)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9" name="円/楕円 18">
            <a:extLst>
              <a:ext uri="{FF2B5EF4-FFF2-40B4-BE49-F238E27FC236}">
                <a16:creationId xmlns:a16="http://schemas.microsoft.com/office/drawing/2014/main" id="{1D188F60-5DA6-2E4E-852D-73352EFAC43F}"/>
              </a:ext>
            </a:extLst>
          </p:cNvPr>
          <p:cNvSpPr/>
          <p:nvPr/>
        </p:nvSpPr>
        <p:spPr bwMode="auto">
          <a:xfrm>
            <a:off x="4727848" y="4653853"/>
            <a:ext cx="72008" cy="72008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円/楕円 19">
            <a:extLst>
              <a:ext uri="{FF2B5EF4-FFF2-40B4-BE49-F238E27FC236}">
                <a16:creationId xmlns:a16="http://schemas.microsoft.com/office/drawing/2014/main" id="{60CBB1E1-44DE-DC47-9F9B-5477B55BB925}"/>
              </a:ext>
            </a:extLst>
          </p:cNvPr>
          <p:cNvSpPr/>
          <p:nvPr/>
        </p:nvSpPr>
        <p:spPr bwMode="auto">
          <a:xfrm>
            <a:off x="4876976" y="4653853"/>
            <a:ext cx="72008" cy="72008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円/楕円 20">
            <a:extLst>
              <a:ext uri="{FF2B5EF4-FFF2-40B4-BE49-F238E27FC236}">
                <a16:creationId xmlns:a16="http://schemas.microsoft.com/office/drawing/2014/main" id="{6A710954-2ADF-444F-B995-7375A59AA129}"/>
              </a:ext>
            </a:extLst>
          </p:cNvPr>
          <p:cNvSpPr/>
          <p:nvPr/>
        </p:nvSpPr>
        <p:spPr bwMode="auto">
          <a:xfrm>
            <a:off x="5023491" y="4653853"/>
            <a:ext cx="72008" cy="72008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4C272F6-88DB-324C-B1EA-5C4524CA1A65}"/>
              </a:ext>
            </a:extLst>
          </p:cNvPr>
          <p:cNvSpPr txBox="1"/>
          <p:nvPr/>
        </p:nvSpPr>
        <p:spPr>
          <a:xfrm>
            <a:off x="5288037" y="2860350"/>
            <a:ext cx="958537" cy="50405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400" dirty="0">
                <a:solidFill>
                  <a:schemeClr val="tx1"/>
                </a:solidFill>
              </a:rPr>
              <a:t> Data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(Key[N-5],</a:t>
            </a:r>
          </a:p>
          <a:p>
            <a:r>
              <a:rPr kumimoji="1" lang="en-US" altLang="ja-JP" sz="1400" dirty="0" err="1">
                <a:solidFill>
                  <a:schemeClr val="tx1"/>
                </a:solidFill>
              </a:rPr>
              <a:t>DSeq</a:t>
            </a:r>
            <a:r>
              <a:rPr kumimoji="1" lang="en-US" altLang="ja-JP" sz="1400" dirty="0">
                <a:solidFill>
                  <a:schemeClr val="tx1"/>
                </a:solidFill>
              </a:rPr>
              <a:t> 0)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C648D601-584A-9D44-9BBB-7FDE8A92D0A4}"/>
              </a:ext>
            </a:extLst>
          </p:cNvPr>
          <p:cNvSpPr txBox="1"/>
          <p:nvPr/>
        </p:nvSpPr>
        <p:spPr>
          <a:xfrm>
            <a:off x="6613608" y="2860350"/>
            <a:ext cx="958537" cy="50405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400" dirty="0">
                <a:solidFill>
                  <a:schemeClr val="tx1"/>
                </a:solidFill>
              </a:rPr>
              <a:t> Data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(Key[N-5],</a:t>
            </a:r>
          </a:p>
          <a:p>
            <a:r>
              <a:rPr kumimoji="1" lang="en-US" altLang="ja-JP" sz="1400" dirty="0" err="1">
                <a:solidFill>
                  <a:schemeClr val="tx1"/>
                </a:solidFill>
              </a:rPr>
              <a:t>DSeq</a:t>
            </a:r>
            <a:r>
              <a:rPr kumimoji="1" lang="en-US" altLang="ja-JP" sz="1400" dirty="0">
                <a:solidFill>
                  <a:schemeClr val="tx1"/>
                </a:solidFill>
              </a:rPr>
              <a:t> 1)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0" name="円/楕円 29">
            <a:extLst>
              <a:ext uri="{FF2B5EF4-FFF2-40B4-BE49-F238E27FC236}">
                <a16:creationId xmlns:a16="http://schemas.microsoft.com/office/drawing/2014/main" id="{73DA4C48-725E-1D46-98CD-1509FCE359E7}"/>
              </a:ext>
            </a:extLst>
          </p:cNvPr>
          <p:cNvSpPr/>
          <p:nvPr/>
        </p:nvSpPr>
        <p:spPr bwMode="auto">
          <a:xfrm>
            <a:off x="7725296" y="4653853"/>
            <a:ext cx="72008" cy="72008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円/楕円 30">
            <a:extLst>
              <a:ext uri="{FF2B5EF4-FFF2-40B4-BE49-F238E27FC236}">
                <a16:creationId xmlns:a16="http://schemas.microsoft.com/office/drawing/2014/main" id="{B7E9855A-A856-AC4C-8B47-BC785E3B6BDC}"/>
              </a:ext>
            </a:extLst>
          </p:cNvPr>
          <p:cNvSpPr/>
          <p:nvPr/>
        </p:nvSpPr>
        <p:spPr bwMode="auto">
          <a:xfrm>
            <a:off x="7874424" y="4653853"/>
            <a:ext cx="72008" cy="72008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円/楕円 31">
            <a:extLst>
              <a:ext uri="{FF2B5EF4-FFF2-40B4-BE49-F238E27FC236}">
                <a16:creationId xmlns:a16="http://schemas.microsoft.com/office/drawing/2014/main" id="{3C63BF51-1FE5-DE4E-B9FF-D808AC0AF592}"/>
              </a:ext>
            </a:extLst>
          </p:cNvPr>
          <p:cNvSpPr/>
          <p:nvPr/>
        </p:nvSpPr>
        <p:spPr bwMode="auto">
          <a:xfrm>
            <a:off x="8020939" y="4653853"/>
            <a:ext cx="72008" cy="72008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0E591D52-AD49-A245-83E9-1E787A1B5D22}"/>
              </a:ext>
            </a:extLst>
          </p:cNvPr>
          <p:cNvSpPr txBox="1"/>
          <p:nvPr/>
        </p:nvSpPr>
        <p:spPr>
          <a:xfrm>
            <a:off x="8157721" y="2829479"/>
            <a:ext cx="958537" cy="50405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400" dirty="0">
                <a:solidFill>
                  <a:schemeClr val="tx1"/>
                </a:solidFill>
              </a:rPr>
              <a:t> Data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(Key[N-6],</a:t>
            </a:r>
          </a:p>
          <a:p>
            <a:r>
              <a:rPr kumimoji="1" lang="en-US" altLang="ja-JP" sz="1400" dirty="0" err="1">
                <a:solidFill>
                  <a:schemeClr val="tx1"/>
                </a:solidFill>
              </a:rPr>
              <a:t>DSeq</a:t>
            </a:r>
            <a:r>
              <a:rPr kumimoji="1" lang="en-US" altLang="ja-JP" sz="1400" dirty="0">
                <a:solidFill>
                  <a:schemeClr val="tx1"/>
                </a:solidFill>
              </a:rPr>
              <a:t> 0)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84DFAD58-C4DC-2949-B0AB-6BF46A5EFB8A}"/>
              </a:ext>
            </a:extLst>
          </p:cNvPr>
          <p:cNvSpPr txBox="1"/>
          <p:nvPr/>
        </p:nvSpPr>
        <p:spPr>
          <a:xfrm>
            <a:off x="9477566" y="2841208"/>
            <a:ext cx="958537" cy="50405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400" dirty="0">
                <a:solidFill>
                  <a:schemeClr val="tx1"/>
                </a:solidFill>
              </a:rPr>
              <a:t> Data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(Key[N-6],</a:t>
            </a:r>
          </a:p>
          <a:p>
            <a:r>
              <a:rPr kumimoji="1" lang="en-US" altLang="ja-JP" sz="1400" dirty="0" err="1">
                <a:solidFill>
                  <a:schemeClr val="tx1"/>
                </a:solidFill>
              </a:rPr>
              <a:t>DSeq</a:t>
            </a:r>
            <a:r>
              <a:rPr kumimoji="1" lang="en-US" altLang="ja-JP" sz="1400" dirty="0">
                <a:solidFill>
                  <a:schemeClr val="tx1"/>
                </a:solidFill>
              </a:rPr>
              <a:t> 1)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41" name="円/楕円 40">
            <a:extLst>
              <a:ext uri="{FF2B5EF4-FFF2-40B4-BE49-F238E27FC236}">
                <a16:creationId xmlns:a16="http://schemas.microsoft.com/office/drawing/2014/main" id="{B415CA91-DC1E-EF40-9027-E1E2546B8976}"/>
              </a:ext>
            </a:extLst>
          </p:cNvPr>
          <p:cNvSpPr/>
          <p:nvPr/>
        </p:nvSpPr>
        <p:spPr bwMode="auto">
          <a:xfrm>
            <a:off x="10637756" y="4617957"/>
            <a:ext cx="72008" cy="72008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円/楕円 41">
            <a:extLst>
              <a:ext uri="{FF2B5EF4-FFF2-40B4-BE49-F238E27FC236}">
                <a16:creationId xmlns:a16="http://schemas.microsoft.com/office/drawing/2014/main" id="{63E3737E-4B49-E04B-BEC3-234683CAF07A}"/>
              </a:ext>
            </a:extLst>
          </p:cNvPr>
          <p:cNvSpPr/>
          <p:nvPr/>
        </p:nvSpPr>
        <p:spPr bwMode="auto">
          <a:xfrm>
            <a:off x="10786884" y="4617957"/>
            <a:ext cx="72008" cy="72008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円/楕円 42">
            <a:extLst>
              <a:ext uri="{FF2B5EF4-FFF2-40B4-BE49-F238E27FC236}">
                <a16:creationId xmlns:a16="http://schemas.microsoft.com/office/drawing/2014/main" id="{04859773-32EA-C84D-B494-7EEABB28DCC7}"/>
              </a:ext>
            </a:extLst>
          </p:cNvPr>
          <p:cNvSpPr/>
          <p:nvPr/>
        </p:nvSpPr>
        <p:spPr bwMode="auto">
          <a:xfrm>
            <a:off x="10933399" y="4617957"/>
            <a:ext cx="72008" cy="72008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B6DF7B64-B57F-8F4A-9112-0E10129C4C99}"/>
              </a:ext>
            </a:extLst>
          </p:cNvPr>
          <p:cNvSpPr/>
          <p:nvPr/>
        </p:nvSpPr>
        <p:spPr bwMode="auto">
          <a:xfrm>
            <a:off x="2290589" y="5439221"/>
            <a:ext cx="958536" cy="6480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HMAC-Hash key[N-4]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1FAC8120-BD81-C24B-8D2F-155A7B054CB2}"/>
              </a:ext>
            </a:extLst>
          </p:cNvPr>
          <p:cNvCxnSpPr/>
          <p:nvPr/>
        </p:nvCxnSpPr>
        <p:spPr bwMode="auto">
          <a:xfrm>
            <a:off x="2290589" y="6102893"/>
            <a:ext cx="0" cy="37252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56525577-A8B3-B742-A4B1-BD38E11CAE0C}"/>
              </a:ext>
            </a:extLst>
          </p:cNvPr>
          <p:cNvCxnSpPr/>
          <p:nvPr/>
        </p:nvCxnSpPr>
        <p:spPr bwMode="auto">
          <a:xfrm>
            <a:off x="5267764" y="6102893"/>
            <a:ext cx="0" cy="37252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AEE6A1D6-3458-154D-9712-837FD70AED9D}"/>
              </a:ext>
            </a:extLst>
          </p:cNvPr>
          <p:cNvCxnSpPr/>
          <p:nvPr/>
        </p:nvCxnSpPr>
        <p:spPr bwMode="auto">
          <a:xfrm>
            <a:off x="8226051" y="6102893"/>
            <a:ext cx="0" cy="37252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直線矢印コネクタ 72">
            <a:extLst>
              <a:ext uri="{FF2B5EF4-FFF2-40B4-BE49-F238E27FC236}">
                <a16:creationId xmlns:a16="http://schemas.microsoft.com/office/drawing/2014/main" id="{00A3B675-8DF7-B64E-94B3-7E61EC678D50}"/>
              </a:ext>
            </a:extLst>
          </p:cNvPr>
          <p:cNvCxnSpPr/>
          <p:nvPr/>
        </p:nvCxnSpPr>
        <p:spPr bwMode="auto">
          <a:xfrm>
            <a:off x="2299307" y="6165304"/>
            <a:ext cx="296845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4" name="直線矢印コネクタ 73">
            <a:extLst>
              <a:ext uri="{FF2B5EF4-FFF2-40B4-BE49-F238E27FC236}">
                <a16:creationId xmlns:a16="http://schemas.microsoft.com/office/drawing/2014/main" id="{F80AA31B-255C-FF42-A352-E6D0F932AC50}"/>
              </a:ext>
            </a:extLst>
          </p:cNvPr>
          <p:cNvCxnSpPr/>
          <p:nvPr/>
        </p:nvCxnSpPr>
        <p:spPr bwMode="auto">
          <a:xfrm>
            <a:off x="5267764" y="6165304"/>
            <a:ext cx="296845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5" name="直線矢印コネクタ 74">
            <a:extLst>
              <a:ext uri="{FF2B5EF4-FFF2-40B4-BE49-F238E27FC236}">
                <a16:creationId xmlns:a16="http://schemas.microsoft.com/office/drawing/2014/main" id="{FCCE173F-4FC7-D44B-BF13-38AC988202B3}"/>
              </a:ext>
            </a:extLst>
          </p:cNvPr>
          <p:cNvCxnSpPr/>
          <p:nvPr/>
        </p:nvCxnSpPr>
        <p:spPr bwMode="auto">
          <a:xfrm>
            <a:off x="8236221" y="6165304"/>
            <a:ext cx="296845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017DA0E0-AECD-B545-A773-E2CFC929566F}"/>
              </a:ext>
            </a:extLst>
          </p:cNvPr>
          <p:cNvSpPr txBox="1"/>
          <p:nvPr/>
        </p:nvSpPr>
        <p:spPr>
          <a:xfrm>
            <a:off x="3662467" y="6149466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T1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B24875D1-843A-4B41-907C-A826AD6C3447}"/>
              </a:ext>
            </a:extLst>
          </p:cNvPr>
          <p:cNvSpPr txBox="1"/>
          <p:nvPr/>
        </p:nvSpPr>
        <p:spPr>
          <a:xfrm>
            <a:off x="6678431" y="6155257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T2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8F1E7E7A-CD2A-904A-98E0-83F193781BB1}"/>
              </a:ext>
            </a:extLst>
          </p:cNvPr>
          <p:cNvSpPr txBox="1"/>
          <p:nvPr/>
        </p:nvSpPr>
        <p:spPr>
          <a:xfrm>
            <a:off x="9581453" y="6149466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T3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80" name="直線矢印コネクタ 79">
            <a:extLst>
              <a:ext uri="{FF2B5EF4-FFF2-40B4-BE49-F238E27FC236}">
                <a16:creationId xmlns:a16="http://schemas.microsoft.com/office/drawing/2014/main" id="{13F23068-5DBC-F341-9585-2706A9F07153}"/>
              </a:ext>
            </a:extLst>
          </p:cNvPr>
          <p:cNvCxnSpPr>
            <a:cxnSpLocks/>
          </p:cNvCxnSpPr>
          <p:nvPr/>
        </p:nvCxnSpPr>
        <p:spPr bwMode="auto">
          <a:xfrm flipV="1">
            <a:off x="1890406" y="3820574"/>
            <a:ext cx="389052" cy="184580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2" name="直線矢印コネクタ 81">
            <a:extLst>
              <a:ext uri="{FF2B5EF4-FFF2-40B4-BE49-F238E27FC236}">
                <a16:creationId xmlns:a16="http://schemas.microsoft.com/office/drawing/2014/main" id="{B76F9121-6785-E241-B136-D8AA97AB5ADA}"/>
              </a:ext>
            </a:extLst>
          </p:cNvPr>
          <p:cNvCxnSpPr>
            <a:cxnSpLocks/>
          </p:cNvCxnSpPr>
          <p:nvPr/>
        </p:nvCxnSpPr>
        <p:spPr bwMode="auto">
          <a:xfrm flipV="1">
            <a:off x="1901538" y="3820575"/>
            <a:ext cx="1741533" cy="184580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D508710E-A67C-A448-B639-A692F40BC821}"/>
              </a:ext>
            </a:extLst>
          </p:cNvPr>
          <p:cNvSpPr/>
          <p:nvPr/>
        </p:nvSpPr>
        <p:spPr bwMode="auto">
          <a:xfrm>
            <a:off x="3596006" y="3584252"/>
            <a:ext cx="958536" cy="178426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F8DE94D7-D436-9749-9352-D8710865BA26}"/>
              </a:ext>
            </a:extLst>
          </p:cNvPr>
          <p:cNvSpPr/>
          <p:nvPr/>
        </p:nvSpPr>
        <p:spPr bwMode="auto">
          <a:xfrm>
            <a:off x="3687947" y="4150719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TESLA key[N-2]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959FBBE6-71B0-7945-9432-E7D72735058D}"/>
              </a:ext>
            </a:extLst>
          </p:cNvPr>
          <p:cNvSpPr/>
          <p:nvPr/>
        </p:nvSpPr>
        <p:spPr bwMode="auto">
          <a:xfrm>
            <a:off x="3596006" y="4653241"/>
            <a:ext cx="958536" cy="6480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  <a:r>
              <a:rPr lang="en-US" altLang="ja-JP" sz="12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 for Data in T3, </a:t>
            </a:r>
            <a:r>
              <a:rPr lang="en-US" altLang="ja-JP" sz="1200" dirty="0" err="1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DSeq</a:t>
            </a:r>
            <a:r>
              <a:rPr lang="en-US" altLang="ja-JP" sz="12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 1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8E18F4F5-0840-054C-94EA-406892580337}"/>
              </a:ext>
            </a:extLst>
          </p:cNvPr>
          <p:cNvSpPr/>
          <p:nvPr/>
        </p:nvSpPr>
        <p:spPr bwMode="auto">
          <a:xfrm>
            <a:off x="3596005" y="5440860"/>
            <a:ext cx="958536" cy="6480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HMAC-Hash key[N-4]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311A5F9A-FC30-3C4E-B6D9-92C061291D58}"/>
              </a:ext>
            </a:extLst>
          </p:cNvPr>
          <p:cNvSpPr/>
          <p:nvPr/>
        </p:nvSpPr>
        <p:spPr bwMode="auto">
          <a:xfrm>
            <a:off x="5283452" y="3580974"/>
            <a:ext cx="958536" cy="178426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792CCEC5-DBCD-2B49-87E8-CB25725013AD}"/>
              </a:ext>
            </a:extLst>
          </p:cNvPr>
          <p:cNvSpPr/>
          <p:nvPr/>
        </p:nvSpPr>
        <p:spPr bwMode="auto">
          <a:xfrm>
            <a:off x="5375393" y="4147441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TESLA key[N-3]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513B2D3D-333D-9B42-831A-F2CBB4840FFF}"/>
              </a:ext>
            </a:extLst>
          </p:cNvPr>
          <p:cNvSpPr/>
          <p:nvPr/>
        </p:nvSpPr>
        <p:spPr bwMode="auto">
          <a:xfrm>
            <a:off x="5283452" y="4649963"/>
            <a:ext cx="958536" cy="6480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  <a:r>
              <a:rPr lang="en-US" altLang="ja-JP" sz="12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 for Data in T4, </a:t>
            </a:r>
            <a:r>
              <a:rPr lang="en-US" altLang="ja-JP" sz="1200" dirty="0" err="1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DSeq</a:t>
            </a:r>
            <a:r>
              <a:rPr lang="en-US" altLang="ja-JP" sz="12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 0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C0721884-7654-4049-BED3-007E60A2DBB6}"/>
              </a:ext>
            </a:extLst>
          </p:cNvPr>
          <p:cNvSpPr/>
          <p:nvPr/>
        </p:nvSpPr>
        <p:spPr bwMode="auto">
          <a:xfrm>
            <a:off x="5283451" y="5437582"/>
            <a:ext cx="958536" cy="6480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HMAC-Hash key[N-5]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40F5CD9B-301E-9046-BD92-944EAC92DA56}"/>
              </a:ext>
            </a:extLst>
          </p:cNvPr>
          <p:cNvSpPr/>
          <p:nvPr/>
        </p:nvSpPr>
        <p:spPr bwMode="auto">
          <a:xfrm>
            <a:off x="6588868" y="3582613"/>
            <a:ext cx="958536" cy="178426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D21FAF94-5E03-104E-A389-248C23389D29}"/>
              </a:ext>
            </a:extLst>
          </p:cNvPr>
          <p:cNvSpPr/>
          <p:nvPr/>
        </p:nvSpPr>
        <p:spPr bwMode="auto">
          <a:xfrm>
            <a:off x="6680809" y="4149080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TESLA key[N-3]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C7041848-6A82-7F4A-831C-82B7688008C6}"/>
              </a:ext>
            </a:extLst>
          </p:cNvPr>
          <p:cNvSpPr/>
          <p:nvPr/>
        </p:nvSpPr>
        <p:spPr bwMode="auto">
          <a:xfrm>
            <a:off x="6588868" y="4651602"/>
            <a:ext cx="958536" cy="6480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  <a:r>
              <a:rPr lang="en-US" altLang="ja-JP" sz="12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 for Data in T4, </a:t>
            </a:r>
            <a:r>
              <a:rPr lang="en-US" altLang="ja-JP" sz="1200" dirty="0" err="1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DSeq</a:t>
            </a:r>
            <a:r>
              <a:rPr lang="en-US" altLang="ja-JP" sz="12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 1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D4C17EF4-7001-2142-9A41-2436EA819C99}"/>
              </a:ext>
            </a:extLst>
          </p:cNvPr>
          <p:cNvSpPr/>
          <p:nvPr/>
        </p:nvSpPr>
        <p:spPr bwMode="auto">
          <a:xfrm>
            <a:off x="6588867" y="5439221"/>
            <a:ext cx="958536" cy="6480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HMAC-Hash key[N-5]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9C59893D-5FD8-6841-B670-3C56E6A904A5}"/>
              </a:ext>
            </a:extLst>
          </p:cNvPr>
          <p:cNvSpPr/>
          <p:nvPr/>
        </p:nvSpPr>
        <p:spPr bwMode="auto">
          <a:xfrm>
            <a:off x="8229217" y="3578747"/>
            <a:ext cx="958536" cy="178426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52FDD50A-3E48-5946-AC4A-680CCB170569}"/>
              </a:ext>
            </a:extLst>
          </p:cNvPr>
          <p:cNvSpPr/>
          <p:nvPr/>
        </p:nvSpPr>
        <p:spPr bwMode="auto">
          <a:xfrm>
            <a:off x="8321158" y="4145214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TESLA key[N-4]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67950824-5065-E248-B127-553788B4B079}"/>
              </a:ext>
            </a:extLst>
          </p:cNvPr>
          <p:cNvSpPr/>
          <p:nvPr/>
        </p:nvSpPr>
        <p:spPr bwMode="auto">
          <a:xfrm>
            <a:off x="8229217" y="4647736"/>
            <a:ext cx="958536" cy="6480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  <a:r>
              <a:rPr lang="en-US" altLang="ja-JP" sz="12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 for Data in T5, </a:t>
            </a:r>
            <a:r>
              <a:rPr lang="en-US" altLang="ja-JP" sz="1200" dirty="0" err="1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DSeq</a:t>
            </a:r>
            <a:r>
              <a:rPr lang="en-US" altLang="ja-JP" sz="12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 0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6B81BC6E-A85F-154E-B6BF-606CE87F35AE}"/>
              </a:ext>
            </a:extLst>
          </p:cNvPr>
          <p:cNvSpPr/>
          <p:nvPr/>
        </p:nvSpPr>
        <p:spPr bwMode="auto">
          <a:xfrm>
            <a:off x="8229216" y="5435355"/>
            <a:ext cx="958536" cy="6480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HMAC-Hash key[N-6]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5B5D2C96-6FD6-8F4C-93AE-4D19ECD61095}"/>
              </a:ext>
            </a:extLst>
          </p:cNvPr>
          <p:cNvSpPr/>
          <p:nvPr/>
        </p:nvSpPr>
        <p:spPr bwMode="auto">
          <a:xfrm>
            <a:off x="9534633" y="3580386"/>
            <a:ext cx="958536" cy="178426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AF658C08-A6AC-C244-BBB3-789DE1BD9968}"/>
              </a:ext>
            </a:extLst>
          </p:cNvPr>
          <p:cNvSpPr/>
          <p:nvPr/>
        </p:nvSpPr>
        <p:spPr bwMode="auto">
          <a:xfrm>
            <a:off x="9626574" y="4146853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TESLA key[N-4]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4EEA0A15-DC80-3B49-B3FD-7F86279700A4}"/>
              </a:ext>
            </a:extLst>
          </p:cNvPr>
          <p:cNvSpPr/>
          <p:nvPr/>
        </p:nvSpPr>
        <p:spPr bwMode="auto">
          <a:xfrm>
            <a:off x="9534633" y="4649375"/>
            <a:ext cx="958536" cy="6480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  <a:r>
              <a:rPr lang="en-US" altLang="ja-JP" sz="12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 for Data in T5, </a:t>
            </a:r>
            <a:r>
              <a:rPr lang="en-US" altLang="ja-JP" sz="1200" dirty="0" err="1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DSeq</a:t>
            </a:r>
            <a:r>
              <a:rPr lang="en-US" altLang="ja-JP" sz="12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 1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B40A16DA-93E8-F943-AEC3-4AEF8129F0C3}"/>
              </a:ext>
            </a:extLst>
          </p:cNvPr>
          <p:cNvSpPr/>
          <p:nvPr/>
        </p:nvSpPr>
        <p:spPr bwMode="auto">
          <a:xfrm>
            <a:off x="9534632" y="5436994"/>
            <a:ext cx="958536" cy="6480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HMAC-Hash key[N-6]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4" name="直線矢印コネクタ 83">
            <a:extLst>
              <a:ext uri="{FF2B5EF4-FFF2-40B4-BE49-F238E27FC236}">
                <a16:creationId xmlns:a16="http://schemas.microsoft.com/office/drawing/2014/main" id="{9896A1EA-34F5-714B-B909-1DAA46E1C198}"/>
              </a:ext>
            </a:extLst>
          </p:cNvPr>
          <p:cNvCxnSpPr>
            <a:cxnSpLocks/>
            <a:stCxn id="9" idx="3"/>
          </p:cNvCxnSpPr>
          <p:nvPr/>
        </p:nvCxnSpPr>
        <p:spPr bwMode="auto">
          <a:xfrm flipV="1">
            <a:off x="1875004" y="3837763"/>
            <a:ext cx="3392760" cy="182861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0" name="直線矢印コネクタ 89">
            <a:extLst>
              <a:ext uri="{FF2B5EF4-FFF2-40B4-BE49-F238E27FC236}">
                <a16:creationId xmlns:a16="http://schemas.microsoft.com/office/drawing/2014/main" id="{1FA24730-7452-044F-B69E-8543FEF1AD58}"/>
              </a:ext>
            </a:extLst>
          </p:cNvPr>
          <p:cNvCxnSpPr>
            <a:cxnSpLocks/>
            <a:stCxn id="9" idx="3"/>
          </p:cNvCxnSpPr>
          <p:nvPr/>
        </p:nvCxnSpPr>
        <p:spPr bwMode="auto">
          <a:xfrm flipV="1">
            <a:off x="1875004" y="3820575"/>
            <a:ext cx="4734109" cy="184580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6" name="直線矢印コネクタ 95">
            <a:extLst>
              <a:ext uri="{FF2B5EF4-FFF2-40B4-BE49-F238E27FC236}">
                <a16:creationId xmlns:a16="http://schemas.microsoft.com/office/drawing/2014/main" id="{1F58A23B-EA46-534C-931D-DAC7D5678C31}"/>
              </a:ext>
            </a:extLst>
          </p:cNvPr>
          <p:cNvCxnSpPr>
            <a:cxnSpLocks/>
            <a:stCxn id="13" idx="3"/>
          </p:cNvCxnSpPr>
          <p:nvPr/>
        </p:nvCxnSpPr>
        <p:spPr bwMode="auto">
          <a:xfrm flipV="1">
            <a:off x="3249126" y="4031265"/>
            <a:ext cx="4983029" cy="94437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6" name="直線矢印コネクタ 105">
            <a:extLst>
              <a:ext uri="{FF2B5EF4-FFF2-40B4-BE49-F238E27FC236}">
                <a16:creationId xmlns:a16="http://schemas.microsoft.com/office/drawing/2014/main" id="{58919886-1BC3-1448-927B-DB97C22295C8}"/>
              </a:ext>
            </a:extLst>
          </p:cNvPr>
          <p:cNvCxnSpPr>
            <a:cxnSpLocks/>
          </p:cNvCxnSpPr>
          <p:nvPr/>
        </p:nvCxnSpPr>
        <p:spPr bwMode="auto">
          <a:xfrm flipV="1">
            <a:off x="4565674" y="4042833"/>
            <a:ext cx="4983029" cy="94437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7" name="直線矢印コネクタ 106">
            <a:extLst>
              <a:ext uri="{FF2B5EF4-FFF2-40B4-BE49-F238E27FC236}">
                <a16:creationId xmlns:a16="http://schemas.microsoft.com/office/drawing/2014/main" id="{2883414B-EE35-0B46-8AB5-1E7BBDCDA2F1}"/>
              </a:ext>
            </a:extLst>
          </p:cNvPr>
          <p:cNvCxnSpPr>
            <a:cxnSpLocks/>
            <a:stCxn id="94" idx="1"/>
            <a:endCxn id="47" idx="3"/>
          </p:cNvCxnSpPr>
          <p:nvPr/>
        </p:nvCxnSpPr>
        <p:spPr bwMode="auto">
          <a:xfrm flipH="1">
            <a:off x="3249125" y="4364011"/>
            <a:ext cx="5072033" cy="139924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8" name="直線矢印コネクタ 107">
            <a:extLst>
              <a:ext uri="{FF2B5EF4-FFF2-40B4-BE49-F238E27FC236}">
                <a16:creationId xmlns:a16="http://schemas.microsoft.com/office/drawing/2014/main" id="{F528745E-7EC1-984B-A65D-A40CE646E3B0}"/>
              </a:ext>
            </a:extLst>
          </p:cNvPr>
          <p:cNvCxnSpPr>
            <a:cxnSpLocks/>
            <a:stCxn id="94" idx="1"/>
            <a:endCxn id="81" idx="3"/>
          </p:cNvCxnSpPr>
          <p:nvPr/>
        </p:nvCxnSpPr>
        <p:spPr bwMode="auto">
          <a:xfrm flipH="1">
            <a:off x="4554541" y="4364011"/>
            <a:ext cx="3766617" cy="140088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7006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6617</TotalTime>
  <Words>1487</Words>
  <Application>Microsoft Macintosh PowerPoint</Application>
  <PresentationFormat>ワイド画面</PresentationFormat>
  <Paragraphs>421</Paragraphs>
  <Slides>12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テーマ</vt:lpstr>
      <vt:lpstr>文書</vt:lpstr>
      <vt:lpstr>TESLA Improvement</vt:lpstr>
      <vt:lpstr>Abstract</vt:lpstr>
      <vt:lpstr>Key Disclosure</vt:lpstr>
      <vt:lpstr>11-19/1675r0: Attack scenario: Injection of fake Data frames</vt:lpstr>
      <vt:lpstr>EMSS (Efficient Multi-chained Stream Signature)</vt:lpstr>
      <vt:lpstr>Improve Packet Loss Tolerance 1</vt:lpstr>
      <vt:lpstr>Improve Packet Loss Tolerance 2</vt:lpstr>
      <vt:lpstr>Security Issue</vt:lpstr>
      <vt:lpstr>Solution</vt:lpstr>
      <vt:lpstr>eBCS Info fragmentation</vt:lpstr>
      <vt:lpstr>eBCS Info fragmentation (cont.)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125</cp:revision>
  <cp:lastPrinted>1601-01-01T00:00:00Z</cp:lastPrinted>
  <dcterms:created xsi:type="dcterms:W3CDTF">2019-03-11T15:18:40Z</dcterms:created>
  <dcterms:modified xsi:type="dcterms:W3CDTF">2020-01-13T22:47:19Z</dcterms:modified>
</cp:coreProperties>
</file>