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7" r:id="rId4"/>
    <p:sldId id="312" r:id="rId5"/>
    <p:sldId id="313" r:id="rId6"/>
    <p:sldId id="314" r:id="rId7"/>
    <p:sldId id="316" r:id="rId8"/>
    <p:sldId id="317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16" autoAdjust="0"/>
    <p:restoredTop sz="94660"/>
  </p:normalViewPr>
  <p:slideViewPr>
    <p:cSldViewPr>
      <p:cViewPr varScale="1">
        <p:scale>
          <a:sx n="128" d="100"/>
          <a:sy n="128" d="100"/>
        </p:scale>
        <p:origin x="248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TESLA Improvement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an improvement of TESLA based frame authentication that is proposed in 11-19/451r5.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C1134F-08F1-5C40-B19B-28EB5A07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Key Disclosure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6F8FFD-F0AA-2241-A97B-E32FA8C85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82432"/>
            <a:ext cx="10361084" cy="87543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The transmitter discloses the keys after </a:t>
            </a:r>
            <a:r>
              <a:rPr kumimoji="1" lang="en-US" altLang="ja-JP" sz="2000" i="1" dirty="0"/>
              <a:t>d</a:t>
            </a:r>
            <a:r>
              <a:rPr kumimoji="1" lang="en-US" altLang="ja-JP" sz="2000" dirty="0"/>
              <a:t> * </a:t>
            </a:r>
            <a:r>
              <a:rPr kumimoji="1" lang="en-US" altLang="ja-JP" sz="2000" i="1" dirty="0"/>
              <a:t>T</a:t>
            </a:r>
            <a:r>
              <a:rPr kumimoji="1" lang="en-US" altLang="ja-JP" sz="2000" i="1" baseline="-25000" dirty="0"/>
              <a:t>k</a:t>
            </a:r>
            <a:r>
              <a:rPr lang="en-US" altLang="ja-JP" sz="2000" dirty="0"/>
              <a:t> (</a:t>
            </a:r>
            <a:r>
              <a:rPr lang="en-US" altLang="ja-JP" sz="2000" i="1" dirty="0"/>
              <a:t>d</a:t>
            </a:r>
            <a:r>
              <a:rPr lang="en-US" altLang="ja-JP" sz="2000" dirty="0"/>
              <a:t> &gt;=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Receivers have to buffer the frames until the key disclosed. </a:t>
            </a:r>
          </a:p>
          <a:p>
            <a:pPr marL="0" indent="0"/>
            <a:endParaRPr kumimoji="1" lang="ja-JP" altLang="en-US" sz="20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B97E7B0-33A1-284E-934F-E3F1B82AF2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B7B342-54D6-4F44-9580-1E26464816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0FCD57F-C2A4-3E4D-9B00-7074982B32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1EDDE6A2-D7E7-114B-99CD-A37BED9F159A}"/>
              </a:ext>
            </a:extLst>
          </p:cNvPr>
          <p:cNvCxnSpPr>
            <a:cxnSpLocks/>
          </p:cNvCxnSpPr>
          <p:nvPr/>
        </p:nvCxnSpPr>
        <p:spPr bwMode="auto">
          <a:xfrm>
            <a:off x="9120336" y="5756773"/>
            <a:ext cx="1828425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3ECD60-D5D3-8244-ACFC-55EDA53591AF}"/>
              </a:ext>
            </a:extLst>
          </p:cNvPr>
          <p:cNvSpPr txBox="1"/>
          <p:nvPr/>
        </p:nvSpPr>
        <p:spPr>
          <a:xfrm>
            <a:off x="10959515" y="5525940"/>
            <a:ext cx="729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time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32F2CC2-05EA-F04B-8A1C-C42818DF20B6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0D2E9885-D561-3F49-837F-FDADBCBB0044}"/>
              </a:ext>
            </a:extLst>
          </p:cNvPr>
          <p:cNvCxnSpPr>
            <a:cxnSpLocks/>
          </p:cNvCxnSpPr>
          <p:nvPr/>
        </p:nvCxnSpPr>
        <p:spPr bwMode="auto">
          <a:xfrm>
            <a:off x="3287688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0876878-1455-984C-AF8E-FC51B967E064}"/>
              </a:ext>
            </a:extLst>
          </p:cNvPr>
          <p:cNvCxnSpPr>
            <a:cxnSpLocks/>
          </p:cNvCxnSpPr>
          <p:nvPr/>
        </p:nvCxnSpPr>
        <p:spPr bwMode="auto">
          <a:xfrm>
            <a:off x="4511824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EC6217B3-E134-DE42-B8D6-448F37C85EB1}"/>
              </a:ext>
            </a:extLst>
          </p:cNvPr>
          <p:cNvCxnSpPr>
            <a:cxnSpLocks/>
          </p:cNvCxnSpPr>
          <p:nvPr/>
        </p:nvCxnSpPr>
        <p:spPr bwMode="auto">
          <a:xfrm>
            <a:off x="5735960" y="4513848"/>
            <a:ext cx="0" cy="18189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AFD2081-9593-7F44-9943-365205AD6339}"/>
              </a:ext>
            </a:extLst>
          </p:cNvPr>
          <p:cNvCxnSpPr>
            <a:cxnSpLocks/>
          </p:cNvCxnSpPr>
          <p:nvPr/>
        </p:nvCxnSpPr>
        <p:spPr bwMode="auto">
          <a:xfrm>
            <a:off x="6960096" y="4577464"/>
            <a:ext cx="0" cy="175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BEA1A69D-239A-6C4E-A583-D2CA7C1FBAD4}"/>
              </a:ext>
            </a:extLst>
          </p:cNvPr>
          <p:cNvCxnSpPr>
            <a:cxnSpLocks/>
          </p:cNvCxnSpPr>
          <p:nvPr/>
        </p:nvCxnSpPr>
        <p:spPr bwMode="auto">
          <a:xfrm>
            <a:off x="8184232" y="4577464"/>
            <a:ext cx="0" cy="175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47DF3F8-802B-2441-911A-C10692C5807E}"/>
              </a:ext>
            </a:extLst>
          </p:cNvPr>
          <p:cNvCxnSpPr>
            <a:cxnSpLocks/>
          </p:cNvCxnSpPr>
          <p:nvPr/>
        </p:nvCxnSpPr>
        <p:spPr bwMode="auto">
          <a:xfrm>
            <a:off x="2063552" y="5767959"/>
            <a:ext cx="6508945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2E50369-F3CE-514C-BDF4-BB09914FBB76}"/>
              </a:ext>
            </a:extLst>
          </p:cNvPr>
          <p:cNvCxnSpPr>
            <a:cxnSpLocks/>
          </p:cNvCxnSpPr>
          <p:nvPr/>
        </p:nvCxnSpPr>
        <p:spPr bwMode="auto">
          <a:xfrm>
            <a:off x="9408368" y="4577464"/>
            <a:ext cx="0" cy="17665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E4D41EB-4356-CB40-8B7D-EDF811A4FB84}"/>
              </a:ext>
            </a:extLst>
          </p:cNvPr>
          <p:cNvCxnSpPr>
            <a:cxnSpLocks/>
          </p:cNvCxnSpPr>
          <p:nvPr/>
        </p:nvCxnSpPr>
        <p:spPr bwMode="auto">
          <a:xfrm>
            <a:off x="10632504" y="4622811"/>
            <a:ext cx="0" cy="17212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円/楕円 17">
            <a:extLst>
              <a:ext uri="{FF2B5EF4-FFF2-40B4-BE49-F238E27FC236}">
                <a16:creationId xmlns:a16="http://schemas.microsoft.com/office/drawing/2014/main" id="{9AC8B232-F7FA-184F-BE4E-67E48C65FA81}"/>
              </a:ext>
            </a:extLst>
          </p:cNvPr>
          <p:cNvSpPr/>
          <p:nvPr/>
        </p:nvSpPr>
        <p:spPr bwMode="auto">
          <a:xfrm>
            <a:off x="8647524" y="5731955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円/楕円 18">
            <a:extLst>
              <a:ext uri="{FF2B5EF4-FFF2-40B4-BE49-F238E27FC236}">
                <a16:creationId xmlns:a16="http://schemas.microsoft.com/office/drawing/2014/main" id="{3AA89E60-23BC-2647-8489-C1C11D66FDEF}"/>
              </a:ext>
            </a:extLst>
          </p:cNvPr>
          <p:cNvSpPr/>
          <p:nvPr/>
        </p:nvSpPr>
        <p:spPr bwMode="auto">
          <a:xfrm>
            <a:off x="8810633" y="5731955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A2DBEC4B-30EC-C74C-B23B-1B85A3A2E43E}"/>
              </a:ext>
            </a:extLst>
          </p:cNvPr>
          <p:cNvSpPr/>
          <p:nvPr/>
        </p:nvSpPr>
        <p:spPr bwMode="auto">
          <a:xfrm>
            <a:off x="8973742" y="5731955"/>
            <a:ext cx="72008" cy="72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F8C883A2-8C70-8C4E-95A2-82047EA9C292}"/>
              </a:ext>
            </a:extLst>
          </p:cNvPr>
          <p:cNvCxnSpPr/>
          <p:nvPr/>
        </p:nvCxnSpPr>
        <p:spPr bwMode="auto">
          <a:xfrm>
            <a:off x="2063552" y="5987605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B52CAD1-D93D-7541-98C1-8813B367E6AE}"/>
              </a:ext>
            </a:extLst>
          </p:cNvPr>
          <p:cNvSpPr txBox="1"/>
          <p:nvPr/>
        </p:nvSpPr>
        <p:spPr>
          <a:xfrm>
            <a:off x="2451866" y="59648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0E7B683-9FEE-5242-B8C6-33F169B2F4C8}"/>
              </a:ext>
            </a:extLst>
          </p:cNvPr>
          <p:cNvSpPr txBox="1"/>
          <p:nvPr/>
        </p:nvSpPr>
        <p:spPr>
          <a:xfrm>
            <a:off x="2326806" y="524350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N-1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D0A714CD-7E7C-8C42-B64B-18ECBD0737AD}"/>
              </a:ext>
            </a:extLst>
          </p:cNvPr>
          <p:cNvCxnSpPr/>
          <p:nvPr/>
        </p:nvCxnSpPr>
        <p:spPr bwMode="auto">
          <a:xfrm>
            <a:off x="3298443" y="5990200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133A9DE-02B8-3C42-A5CF-0E6263848939}"/>
              </a:ext>
            </a:extLst>
          </p:cNvPr>
          <p:cNvSpPr txBox="1"/>
          <p:nvPr/>
        </p:nvSpPr>
        <p:spPr>
          <a:xfrm>
            <a:off x="3686757" y="596747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A56BA36-5026-2C4A-A538-A35D0097FE4A}"/>
              </a:ext>
            </a:extLst>
          </p:cNvPr>
          <p:cNvSpPr txBox="1"/>
          <p:nvPr/>
        </p:nvSpPr>
        <p:spPr>
          <a:xfrm>
            <a:off x="3561697" y="524609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N-2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6A5A2283-EDD3-E546-9DDD-1D6BFD960642}"/>
              </a:ext>
            </a:extLst>
          </p:cNvPr>
          <p:cNvCxnSpPr/>
          <p:nvPr/>
        </p:nvCxnSpPr>
        <p:spPr bwMode="auto">
          <a:xfrm>
            <a:off x="4526975" y="5987605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FC59689-F2DC-7F4F-800D-369888431F51}"/>
              </a:ext>
            </a:extLst>
          </p:cNvPr>
          <p:cNvSpPr txBox="1"/>
          <p:nvPr/>
        </p:nvSpPr>
        <p:spPr>
          <a:xfrm>
            <a:off x="4915289" y="59648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740D26B-FF9B-D644-86FD-8AEE19C6C3EF}"/>
              </a:ext>
            </a:extLst>
          </p:cNvPr>
          <p:cNvSpPr txBox="1"/>
          <p:nvPr/>
        </p:nvSpPr>
        <p:spPr>
          <a:xfrm>
            <a:off x="4790229" y="524350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N-3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3336473C-2620-1745-BC38-A95D79198903}"/>
              </a:ext>
            </a:extLst>
          </p:cNvPr>
          <p:cNvCxnSpPr/>
          <p:nvPr/>
        </p:nvCxnSpPr>
        <p:spPr bwMode="auto">
          <a:xfrm>
            <a:off x="5751110" y="5987605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2280B4A-1768-8947-9E28-51C8E1107D6C}"/>
              </a:ext>
            </a:extLst>
          </p:cNvPr>
          <p:cNvSpPr txBox="1"/>
          <p:nvPr/>
        </p:nvSpPr>
        <p:spPr>
          <a:xfrm>
            <a:off x="6139424" y="59648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6798FE9-9345-9E49-B7FF-BE13D1CF73C1}"/>
              </a:ext>
            </a:extLst>
          </p:cNvPr>
          <p:cNvSpPr txBox="1"/>
          <p:nvPr/>
        </p:nvSpPr>
        <p:spPr>
          <a:xfrm>
            <a:off x="6014364" y="524350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N-4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F14954AD-CC80-A84B-9202-78B467ADB305}"/>
              </a:ext>
            </a:extLst>
          </p:cNvPr>
          <p:cNvCxnSpPr/>
          <p:nvPr/>
        </p:nvCxnSpPr>
        <p:spPr bwMode="auto">
          <a:xfrm>
            <a:off x="6951078" y="5992460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F45FC55-C4B9-5B4B-9E48-8B22578C3FB1}"/>
              </a:ext>
            </a:extLst>
          </p:cNvPr>
          <p:cNvSpPr txBox="1"/>
          <p:nvPr/>
        </p:nvSpPr>
        <p:spPr>
          <a:xfrm>
            <a:off x="7339392" y="596973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FA38243-7BAC-554F-882F-6C67B873146F}"/>
              </a:ext>
            </a:extLst>
          </p:cNvPr>
          <p:cNvSpPr txBox="1"/>
          <p:nvPr/>
        </p:nvSpPr>
        <p:spPr>
          <a:xfrm>
            <a:off x="7214332" y="524835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N-5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41EAE7A1-7BB9-FC45-A96F-95635DF1A267}"/>
              </a:ext>
            </a:extLst>
          </p:cNvPr>
          <p:cNvCxnSpPr/>
          <p:nvPr/>
        </p:nvCxnSpPr>
        <p:spPr bwMode="auto">
          <a:xfrm>
            <a:off x="9408369" y="6014393"/>
            <a:ext cx="12241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5D8DF12-D6A3-DA42-B62A-CFE44CC97DD7}"/>
              </a:ext>
            </a:extLst>
          </p:cNvPr>
          <p:cNvSpPr txBox="1"/>
          <p:nvPr/>
        </p:nvSpPr>
        <p:spPr>
          <a:xfrm>
            <a:off x="9796683" y="599167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T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K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B3AA154-DF23-8B40-B35D-BAF886FD7346}"/>
              </a:ext>
            </a:extLst>
          </p:cNvPr>
          <p:cNvSpPr txBox="1"/>
          <p:nvPr/>
        </p:nvSpPr>
        <p:spPr>
          <a:xfrm>
            <a:off x="9671623" y="5270290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K’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0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6ECA3B4-20D6-E648-900B-99ACF5D0538B}"/>
              </a:ext>
            </a:extLst>
          </p:cNvPr>
          <p:cNvSpPr txBox="1"/>
          <p:nvPr/>
        </p:nvSpPr>
        <p:spPr>
          <a:xfrm>
            <a:off x="4797754" y="457746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N-1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2E5580C-7293-9047-9557-C69333DFB1EC}"/>
              </a:ext>
            </a:extLst>
          </p:cNvPr>
          <p:cNvSpPr txBox="1"/>
          <p:nvPr/>
        </p:nvSpPr>
        <p:spPr>
          <a:xfrm>
            <a:off x="6032645" y="4580059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N-2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B0E599A-940B-3046-A9CA-9EE2904DA569}"/>
              </a:ext>
            </a:extLst>
          </p:cNvPr>
          <p:cNvSpPr txBox="1"/>
          <p:nvPr/>
        </p:nvSpPr>
        <p:spPr>
          <a:xfrm>
            <a:off x="7261177" y="457746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N-3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0EF0B0A-8D60-724D-ACE3-C92838C70C3D}"/>
              </a:ext>
            </a:extLst>
          </p:cNvPr>
          <p:cNvSpPr txBox="1"/>
          <p:nvPr/>
        </p:nvSpPr>
        <p:spPr>
          <a:xfrm>
            <a:off x="450980" y="4622811"/>
            <a:ext cx="13885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Disclosed Key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(</a:t>
            </a:r>
            <a:r>
              <a:rPr kumimoji="1" lang="en-US" altLang="ja-JP" sz="1600" i="1" dirty="0">
                <a:solidFill>
                  <a:schemeClr val="tx1"/>
                </a:solidFill>
              </a:rPr>
              <a:t>d</a:t>
            </a:r>
            <a:r>
              <a:rPr kumimoji="1" lang="en-US" altLang="ja-JP" sz="1600" dirty="0">
                <a:solidFill>
                  <a:schemeClr val="tx1"/>
                </a:solidFill>
              </a:rPr>
              <a:t> = 2)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3307FE2-EB9C-2B42-82DB-6E6379FF64F4}"/>
              </a:ext>
            </a:extLst>
          </p:cNvPr>
          <p:cNvSpPr txBox="1"/>
          <p:nvPr/>
        </p:nvSpPr>
        <p:spPr>
          <a:xfrm>
            <a:off x="9671623" y="457746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>
                <a:solidFill>
                  <a:schemeClr val="tx1"/>
                </a:solidFill>
              </a:rPr>
              <a:t>K</a:t>
            </a:r>
            <a:r>
              <a:rPr kumimoji="1" lang="en-US" altLang="ja-JP" i="1" baseline="-25000" dirty="0">
                <a:solidFill>
                  <a:schemeClr val="tx1"/>
                </a:solidFill>
              </a:rPr>
              <a:t>2</a:t>
            </a:r>
            <a:endParaRPr kumimoji="1" lang="ja-JP" altLang="en-US" i="1" baseline="-25000">
              <a:solidFill>
                <a:schemeClr val="tx1"/>
              </a:solidFill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628A658-0490-7046-A3CF-8DE3C9041F8C}"/>
              </a:ext>
            </a:extLst>
          </p:cNvPr>
          <p:cNvSpPr txBox="1"/>
          <p:nvPr/>
        </p:nvSpPr>
        <p:spPr>
          <a:xfrm>
            <a:off x="291286" y="5243502"/>
            <a:ext cx="17091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Authenticator Key</a:t>
            </a:r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A7058C9E-FDD9-C847-9979-1606A3F496C6}"/>
              </a:ext>
            </a:extLst>
          </p:cNvPr>
          <p:cNvSpPr/>
          <p:nvPr/>
        </p:nvSpPr>
        <p:spPr bwMode="auto">
          <a:xfrm>
            <a:off x="2279576" y="263263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D53449D3-929A-C149-88AE-6D1D53C3BB2D}"/>
              </a:ext>
            </a:extLst>
          </p:cNvPr>
          <p:cNvSpPr/>
          <p:nvPr/>
        </p:nvSpPr>
        <p:spPr bwMode="auto">
          <a:xfrm>
            <a:off x="2279576" y="34438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748A1218-49E7-1545-8D5E-9D3313812499}"/>
              </a:ext>
            </a:extLst>
          </p:cNvPr>
          <p:cNvSpPr/>
          <p:nvPr/>
        </p:nvSpPr>
        <p:spPr bwMode="auto">
          <a:xfrm>
            <a:off x="3561697" y="263263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76346C1C-62A1-D544-9C58-31B3D3FE2154}"/>
              </a:ext>
            </a:extLst>
          </p:cNvPr>
          <p:cNvSpPr/>
          <p:nvPr/>
        </p:nvSpPr>
        <p:spPr bwMode="auto">
          <a:xfrm>
            <a:off x="3561697" y="34438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836BB1CA-D886-FB43-8DCA-1CFB19732135}"/>
              </a:ext>
            </a:extLst>
          </p:cNvPr>
          <p:cNvSpPr/>
          <p:nvPr/>
        </p:nvSpPr>
        <p:spPr bwMode="auto">
          <a:xfrm>
            <a:off x="4730099" y="265042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244D24A7-8918-8F4B-B51A-20BCE6875F21}"/>
              </a:ext>
            </a:extLst>
          </p:cNvPr>
          <p:cNvSpPr/>
          <p:nvPr/>
        </p:nvSpPr>
        <p:spPr bwMode="auto">
          <a:xfrm>
            <a:off x="4730099" y="346167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F721E2D5-6544-6943-B6A3-F381BFCBA4D7}"/>
              </a:ext>
            </a:extLst>
          </p:cNvPr>
          <p:cNvSpPr/>
          <p:nvPr/>
        </p:nvSpPr>
        <p:spPr bwMode="auto">
          <a:xfrm>
            <a:off x="4730099" y="390755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N-1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7812C932-43C9-7E41-B7DA-845EE2E7E024}"/>
              </a:ext>
            </a:extLst>
          </p:cNvPr>
          <p:cNvSpPr/>
          <p:nvPr/>
        </p:nvSpPr>
        <p:spPr bwMode="auto">
          <a:xfrm>
            <a:off x="5951984" y="2636912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5AB8CAEA-E945-9A47-9AD6-CF0A59E684AF}"/>
              </a:ext>
            </a:extLst>
          </p:cNvPr>
          <p:cNvSpPr/>
          <p:nvPr/>
        </p:nvSpPr>
        <p:spPr bwMode="auto">
          <a:xfrm>
            <a:off x="5951984" y="344816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AE030496-E8C9-2544-84AF-072112A9C798}"/>
              </a:ext>
            </a:extLst>
          </p:cNvPr>
          <p:cNvSpPr/>
          <p:nvPr/>
        </p:nvSpPr>
        <p:spPr bwMode="auto">
          <a:xfrm>
            <a:off x="5951984" y="3894039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N-2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9D0906A8-6197-6A45-AE6C-02C4C79FC8C7}"/>
              </a:ext>
            </a:extLst>
          </p:cNvPr>
          <p:cNvSpPr/>
          <p:nvPr/>
        </p:nvSpPr>
        <p:spPr bwMode="auto">
          <a:xfrm>
            <a:off x="7201704" y="2650425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949FB82C-53FE-1249-884E-F409CCDC9B07}"/>
              </a:ext>
            </a:extLst>
          </p:cNvPr>
          <p:cNvSpPr/>
          <p:nvPr/>
        </p:nvSpPr>
        <p:spPr bwMode="auto">
          <a:xfrm>
            <a:off x="7201704" y="346167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8A38FFAB-F7D4-274C-BEA1-ADE7C4A66804}"/>
              </a:ext>
            </a:extLst>
          </p:cNvPr>
          <p:cNvSpPr/>
          <p:nvPr/>
        </p:nvSpPr>
        <p:spPr bwMode="auto">
          <a:xfrm>
            <a:off x="7201704" y="390755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N-3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E1C97D58-C13A-6E4D-8EFC-B2DBDEEF448C}"/>
              </a:ext>
            </a:extLst>
          </p:cNvPr>
          <p:cNvSpPr/>
          <p:nvPr/>
        </p:nvSpPr>
        <p:spPr bwMode="auto">
          <a:xfrm>
            <a:off x="9591991" y="2652103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6B8073F6-2D58-714C-A8ED-B83909A9E9D1}"/>
              </a:ext>
            </a:extLst>
          </p:cNvPr>
          <p:cNvSpPr/>
          <p:nvPr/>
        </p:nvSpPr>
        <p:spPr bwMode="auto">
          <a:xfrm>
            <a:off x="9591991" y="346335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Auth 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K’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32441E15-4529-BC47-96D1-8B600E30E809}"/>
              </a:ext>
            </a:extLst>
          </p:cNvPr>
          <p:cNvSpPr/>
          <p:nvPr/>
        </p:nvSpPr>
        <p:spPr bwMode="auto">
          <a:xfrm>
            <a:off x="9591991" y="390923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K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33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030C1-9212-4A14-ABE7-C15CE379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11-19/1675r0: Attack scenario: Injection of fake Data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7B6C8-46C1-45DF-B408-07468D061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281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Injection of false </a:t>
            </a:r>
            <a:r>
              <a:rPr lang="en-US" dirty="0" err="1"/>
              <a:t>eBCS</a:t>
            </a:r>
            <a:r>
              <a:rPr lang="en-US" dirty="0"/>
              <a:t> Data frames (i.e., frames carrying false authenticator information) can easily exhaust the receiver buffer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an attacker injects many </a:t>
            </a:r>
            <a:r>
              <a:rPr lang="en-US" dirty="0" err="1"/>
              <a:t>eBCS</a:t>
            </a:r>
            <a:r>
              <a:rPr lang="en-US" dirty="0"/>
              <a:t> Data frames that have the same sequence # and Key (both of which are not confidential info) but different data and authenticator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By nature of the protocol, the receiver is required to store all frames as it doesn’t know which one is the correct one until the corresponding verification key disclosed later.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other words, there would be one correct data frame out of 100 frames, but the STA can only tell which one is correct after getting the key.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F131C-3A36-42A6-8D21-3543C313F7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75368-5D52-462C-817E-DB5CC40DA8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FF5EBD-0553-47B2-8FBA-7AC8CB2B3B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6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9D96CB-D110-E94A-BD3D-0D0DC1391E7C}"/>
              </a:ext>
            </a:extLst>
          </p:cNvPr>
          <p:cNvSpPr/>
          <p:nvPr/>
        </p:nvSpPr>
        <p:spPr bwMode="auto">
          <a:xfrm>
            <a:off x="1127448" y="4201838"/>
            <a:ext cx="958536" cy="174744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54C1584-B5E3-2A4D-A731-FD408D9C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EMSS (Efficient Multi-chained Stream Signature)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60BC4B-9B0D-3E4B-B482-5C157BDE0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800994"/>
            <a:ext cx="10361084" cy="16280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The issue is caused by receiver side buffering.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To solve the issue, buffer packets in transmitter side.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Data frames include additional hash value of the data that will be sent later.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No one-way key chains are required.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It is no longer TESLA.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8A7A00-A4D5-4D42-8A08-6258234D5B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3C3BF2-EE13-7046-A8CC-ABADA5229A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47C17D8-2151-0047-85D6-3D19F22150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00C508-BA83-6040-9289-E2A5C16144ED}"/>
              </a:ext>
            </a:extLst>
          </p:cNvPr>
          <p:cNvSpPr/>
          <p:nvPr/>
        </p:nvSpPr>
        <p:spPr bwMode="auto">
          <a:xfrm>
            <a:off x="2625385" y="4184050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AD521B-505F-1741-B273-63909E80F094}"/>
              </a:ext>
            </a:extLst>
          </p:cNvPr>
          <p:cNvSpPr/>
          <p:nvPr/>
        </p:nvSpPr>
        <p:spPr bwMode="auto">
          <a:xfrm>
            <a:off x="2625385" y="499530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52270E5-3E79-7045-A833-3C2C0FF84788}"/>
              </a:ext>
            </a:extLst>
          </p:cNvPr>
          <p:cNvSpPr/>
          <p:nvPr/>
        </p:nvSpPr>
        <p:spPr bwMode="auto">
          <a:xfrm>
            <a:off x="3907506" y="4184050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2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EA09BEF-3471-0B4E-8B2F-2EF9D379C381}"/>
              </a:ext>
            </a:extLst>
          </p:cNvPr>
          <p:cNvSpPr/>
          <p:nvPr/>
        </p:nvSpPr>
        <p:spPr bwMode="auto">
          <a:xfrm>
            <a:off x="5075908" y="4201839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3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F294234-034E-224E-ADF4-3A70D1612B36}"/>
              </a:ext>
            </a:extLst>
          </p:cNvPr>
          <p:cNvSpPr/>
          <p:nvPr/>
        </p:nvSpPr>
        <p:spPr bwMode="auto">
          <a:xfrm>
            <a:off x="6297793" y="418832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Data4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A28A13-252C-5041-AE61-158088D14877}"/>
              </a:ext>
            </a:extLst>
          </p:cNvPr>
          <p:cNvSpPr/>
          <p:nvPr/>
        </p:nvSpPr>
        <p:spPr bwMode="auto">
          <a:xfrm>
            <a:off x="7547513" y="4201839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Data5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F05EB6E-5E24-0740-AD8A-F831BB71ACCC}"/>
              </a:ext>
            </a:extLst>
          </p:cNvPr>
          <p:cNvSpPr txBox="1"/>
          <p:nvPr/>
        </p:nvSpPr>
        <p:spPr>
          <a:xfrm>
            <a:off x="2632540" y="3941951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1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4944716-8F85-C44D-A9B4-5D5F45E77895}"/>
              </a:ext>
            </a:extLst>
          </p:cNvPr>
          <p:cNvSpPr txBox="1"/>
          <p:nvPr/>
        </p:nvSpPr>
        <p:spPr>
          <a:xfrm>
            <a:off x="3921817" y="3933056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2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0B51B2D-3022-0B48-9787-7AF2D3299348}"/>
              </a:ext>
            </a:extLst>
          </p:cNvPr>
          <p:cNvSpPr txBox="1"/>
          <p:nvPr/>
        </p:nvSpPr>
        <p:spPr>
          <a:xfrm>
            <a:off x="5130052" y="3956253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3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975A175-DD2A-A242-997C-B66EE57D9365}"/>
              </a:ext>
            </a:extLst>
          </p:cNvPr>
          <p:cNvSpPr txBox="1"/>
          <p:nvPr/>
        </p:nvSpPr>
        <p:spPr>
          <a:xfrm>
            <a:off x="6343854" y="3941951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4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2EAC969-1C8F-0D4F-ADCF-30FF3D173AD8}"/>
              </a:ext>
            </a:extLst>
          </p:cNvPr>
          <p:cNvSpPr txBox="1"/>
          <p:nvPr/>
        </p:nvSpPr>
        <p:spPr>
          <a:xfrm>
            <a:off x="7587346" y="3956252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5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247DF9F-49FC-8D48-A8DB-1A24DA2AD308}"/>
              </a:ext>
            </a:extLst>
          </p:cNvPr>
          <p:cNvSpPr/>
          <p:nvPr/>
        </p:nvSpPr>
        <p:spPr bwMode="auto">
          <a:xfrm>
            <a:off x="8711679" y="4184050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Data6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6182902-90B0-944B-9287-16773742914B}"/>
              </a:ext>
            </a:extLst>
          </p:cNvPr>
          <p:cNvSpPr txBox="1"/>
          <p:nvPr/>
        </p:nvSpPr>
        <p:spPr>
          <a:xfrm>
            <a:off x="8751512" y="3938463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6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68FA15E-69C1-B34C-BF07-75295ED78C84}"/>
              </a:ext>
            </a:extLst>
          </p:cNvPr>
          <p:cNvSpPr/>
          <p:nvPr/>
        </p:nvSpPr>
        <p:spPr bwMode="auto">
          <a:xfrm>
            <a:off x="9886902" y="418585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Data7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7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B1459BE-D28F-C743-BF2F-A1CC5B08C89C}"/>
              </a:ext>
            </a:extLst>
          </p:cNvPr>
          <p:cNvSpPr txBox="1"/>
          <p:nvPr/>
        </p:nvSpPr>
        <p:spPr>
          <a:xfrm>
            <a:off x="9926735" y="394026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7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B8753575-C2C4-7A46-8558-D355D848686A}"/>
              </a:ext>
            </a:extLst>
          </p:cNvPr>
          <p:cNvCxnSpPr/>
          <p:nvPr/>
        </p:nvCxnSpPr>
        <p:spPr bwMode="auto">
          <a:xfrm>
            <a:off x="1226526" y="6093296"/>
            <a:ext cx="96490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B07B186-D000-B94F-B740-9FCF8F6DAB25}"/>
              </a:ext>
            </a:extLst>
          </p:cNvPr>
          <p:cNvSpPr/>
          <p:nvPr/>
        </p:nvSpPr>
        <p:spPr bwMode="auto">
          <a:xfrm>
            <a:off x="3909747" y="497751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357E1EF9-8717-D746-80F4-2269E3EF1579}"/>
              </a:ext>
            </a:extLst>
          </p:cNvPr>
          <p:cNvSpPr/>
          <p:nvPr/>
        </p:nvSpPr>
        <p:spPr bwMode="auto">
          <a:xfrm>
            <a:off x="5075908" y="498760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43FC8FE-AF4C-9740-8598-9E4223BFB505}"/>
              </a:ext>
            </a:extLst>
          </p:cNvPr>
          <p:cNvSpPr/>
          <p:nvPr/>
        </p:nvSpPr>
        <p:spPr bwMode="auto">
          <a:xfrm>
            <a:off x="6297793" y="497273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7EBBC208-3B46-304A-AFBA-7237BF5ED813}"/>
              </a:ext>
            </a:extLst>
          </p:cNvPr>
          <p:cNvSpPr/>
          <p:nvPr/>
        </p:nvSpPr>
        <p:spPr bwMode="auto">
          <a:xfrm>
            <a:off x="7547513" y="497273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A4BC2DF-6103-DB4A-8CAD-0F185C57DF70}"/>
              </a:ext>
            </a:extLst>
          </p:cNvPr>
          <p:cNvSpPr/>
          <p:nvPr/>
        </p:nvSpPr>
        <p:spPr bwMode="auto">
          <a:xfrm>
            <a:off x="8716953" y="497273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96176959-ABEA-3244-B075-732916F7B86E}"/>
              </a:ext>
            </a:extLst>
          </p:cNvPr>
          <p:cNvSpPr/>
          <p:nvPr/>
        </p:nvSpPr>
        <p:spPr bwMode="auto">
          <a:xfrm>
            <a:off x="9885369" y="5000729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62C2C37F-EAF0-0642-AD0F-AB28C62892B2}"/>
              </a:ext>
            </a:extLst>
          </p:cNvPr>
          <p:cNvCxnSpPr>
            <a:stCxn id="11" idx="1"/>
            <a:endCxn id="8" idx="3"/>
          </p:cNvCxnSpPr>
          <p:nvPr/>
        </p:nvCxnSpPr>
        <p:spPr bwMode="auto">
          <a:xfrm flipH="1">
            <a:off x="3417473" y="4600021"/>
            <a:ext cx="1658435" cy="6140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DE33B39C-0473-6146-9F72-AE12BCC2342F}"/>
              </a:ext>
            </a:extLst>
          </p:cNvPr>
          <p:cNvCxnSpPr>
            <a:stCxn id="14" idx="1"/>
            <a:endCxn id="40" idx="3"/>
          </p:cNvCxnSpPr>
          <p:nvPr/>
        </p:nvCxnSpPr>
        <p:spPr bwMode="auto">
          <a:xfrm flipH="1">
            <a:off x="4701835" y="4586508"/>
            <a:ext cx="1595958" cy="609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3375BA8B-F57C-0843-A7FF-BFFD8C71F942}"/>
              </a:ext>
            </a:extLst>
          </p:cNvPr>
          <p:cNvCxnSpPr>
            <a:stCxn id="17" idx="1"/>
            <a:endCxn id="42" idx="3"/>
          </p:cNvCxnSpPr>
          <p:nvPr/>
        </p:nvCxnSpPr>
        <p:spPr bwMode="auto">
          <a:xfrm flipH="1">
            <a:off x="5867996" y="4600021"/>
            <a:ext cx="1679517" cy="606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6CFAF9D9-B416-804B-8229-F3F35489EFCA}"/>
              </a:ext>
            </a:extLst>
          </p:cNvPr>
          <p:cNvCxnSpPr>
            <a:stCxn id="25" idx="1"/>
            <a:endCxn id="44" idx="3"/>
          </p:cNvCxnSpPr>
          <p:nvPr/>
        </p:nvCxnSpPr>
        <p:spPr bwMode="auto">
          <a:xfrm flipH="1">
            <a:off x="7089881" y="4582232"/>
            <a:ext cx="1621798" cy="6093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72AED384-1182-C542-A37F-8970A9BCBFA2}"/>
              </a:ext>
            </a:extLst>
          </p:cNvPr>
          <p:cNvCxnSpPr>
            <a:stCxn id="29" idx="1"/>
            <a:endCxn id="46" idx="3"/>
          </p:cNvCxnSpPr>
          <p:nvPr/>
        </p:nvCxnSpPr>
        <p:spPr bwMode="auto">
          <a:xfrm flipH="1">
            <a:off x="8339601" y="4584038"/>
            <a:ext cx="1547301" cy="6074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68DA60AD-B94D-BB4A-B06D-AC3C8CAACB8D}"/>
              </a:ext>
            </a:extLst>
          </p:cNvPr>
          <p:cNvSpPr/>
          <p:nvPr/>
        </p:nvSpPr>
        <p:spPr bwMode="auto">
          <a:xfrm>
            <a:off x="1203438" y="499998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A074049B-694A-0744-9FD9-7AF8DB048D06}"/>
              </a:ext>
            </a:extLst>
          </p:cNvPr>
          <p:cNvSpPr/>
          <p:nvPr/>
        </p:nvSpPr>
        <p:spPr bwMode="auto">
          <a:xfrm>
            <a:off x="1208755" y="547321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82519453-B7A1-274B-BF5C-D225BE92F2C7}"/>
              </a:ext>
            </a:extLst>
          </p:cNvPr>
          <p:cNvSpPr txBox="1"/>
          <p:nvPr/>
        </p:nvSpPr>
        <p:spPr>
          <a:xfrm>
            <a:off x="1199456" y="3959540"/>
            <a:ext cx="777777" cy="33855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Info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5469D49C-6E0C-5B4D-8658-A5631C49EA84}"/>
              </a:ext>
            </a:extLst>
          </p:cNvPr>
          <p:cNvCxnSpPr/>
          <p:nvPr/>
        </p:nvCxnSpPr>
        <p:spPr bwMode="auto">
          <a:xfrm flipH="1">
            <a:off x="1995526" y="4653278"/>
            <a:ext cx="590026" cy="5382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4F99F3ED-F559-6D49-9C45-7CD170A76376}"/>
              </a:ext>
            </a:extLst>
          </p:cNvPr>
          <p:cNvCxnSpPr>
            <a:stCxn id="9" idx="1"/>
          </p:cNvCxnSpPr>
          <p:nvPr/>
        </p:nvCxnSpPr>
        <p:spPr bwMode="auto">
          <a:xfrm flipH="1">
            <a:off x="2030783" y="4582232"/>
            <a:ext cx="1876723" cy="11097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7141C491-3F87-F241-BD69-552D896DD50B}"/>
              </a:ext>
            </a:extLst>
          </p:cNvPr>
          <p:cNvSpPr txBox="1"/>
          <p:nvPr/>
        </p:nvSpPr>
        <p:spPr>
          <a:xfrm>
            <a:off x="10186108" y="6093296"/>
            <a:ext cx="5566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Time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78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4C1584-B5E3-2A4D-A731-FD408D9C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Improve Packet Loss Tolerance 1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60BC4B-9B0D-3E4B-B482-5C157BDE0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1621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A Data frame can contain multiple hash values.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Hash size: 32 octets (SHA256, SHA3-256)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/>
              <a:t>In case of lost Frame 3, Frame 5 can be authenticated from Hash(D</a:t>
            </a:r>
            <a:r>
              <a:rPr kumimoji="1" lang="en-US" altLang="ja-JP" sz="2000" baseline="-25000" dirty="0"/>
              <a:t>5</a:t>
            </a:r>
            <a:r>
              <a:rPr kumimoji="1" lang="en-US" altLang="ja-JP" sz="2000" dirty="0"/>
              <a:t>) in Frame 1.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8A7A00-A4D5-4D42-8A08-6258234D5B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3C3BF2-EE13-7046-A8CC-ABADA5229A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47C17D8-2151-0047-85D6-3D19F22150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00C508-BA83-6040-9289-E2A5C16144ED}"/>
              </a:ext>
            </a:extLst>
          </p:cNvPr>
          <p:cNvSpPr/>
          <p:nvPr/>
        </p:nvSpPr>
        <p:spPr bwMode="auto">
          <a:xfrm>
            <a:off x="2652440" y="4248871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DAD521B-505F-1741-B273-63909E80F094}"/>
              </a:ext>
            </a:extLst>
          </p:cNvPr>
          <p:cNvSpPr/>
          <p:nvPr/>
        </p:nvSpPr>
        <p:spPr bwMode="auto">
          <a:xfrm>
            <a:off x="2652440" y="506012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52270E5-3E79-7045-A833-3C2C0FF84788}"/>
              </a:ext>
            </a:extLst>
          </p:cNvPr>
          <p:cNvSpPr/>
          <p:nvPr/>
        </p:nvSpPr>
        <p:spPr bwMode="auto">
          <a:xfrm>
            <a:off x="3934561" y="4248871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2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EA09BEF-3471-0B4E-8B2F-2EF9D379C381}"/>
              </a:ext>
            </a:extLst>
          </p:cNvPr>
          <p:cNvSpPr/>
          <p:nvPr/>
        </p:nvSpPr>
        <p:spPr bwMode="auto">
          <a:xfrm>
            <a:off x="5102963" y="4266660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3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F294234-034E-224E-ADF4-3A70D1612B36}"/>
              </a:ext>
            </a:extLst>
          </p:cNvPr>
          <p:cNvSpPr/>
          <p:nvPr/>
        </p:nvSpPr>
        <p:spPr bwMode="auto">
          <a:xfrm>
            <a:off x="6324848" y="4253147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Data4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A28A13-252C-5041-AE61-158088D14877}"/>
              </a:ext>
            </a:extLst>
          </p:cNvPr>
          <p:cNvSpPr/>
          <p:nvPr/>
        </p:nvSpPr>
        <p:spPr bwMode="auto">
          <a:xfrm>
            <a:off x="7574568" y="4266660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Data5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F05EB6E-5E24-0740-AD8A-F831BB71ACCC}"/>
              </a:ext>
            </a:extLst>
          </p:cNvPr>
          <p:cNvSpPr txBox="1"/>
          <p:nvPr/>
        </p:nvSpPr>
        <p:spPr>
          <a:xfrm>
            <a:off x="2659595" y="4006772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1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4944716-8F85-C44D-A9B4-5D5F45E77895}"/>
              </a:ext>
            </a:extLst>
          </p:cNvPr>
          <p:cNvSpPr txBox="1"/>
          <p:nvPr/>
        </p:nvSpPr>
        <p:spPr>
          <a:xfrm>
            <a:off x="3948872" y="3997877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2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0B51B2D-3022-0B48-9787-7AF2D3299348}"/>
              </a:ext>
            </a:extLst>
          </p:cNvPr>
          <p:cNvSpPr txBox="1"/>
          <p:nvPr/>
        </p:nvSpPr>
        <p:spPr>
          <a:xfrm>
            <a:off x="5157107" y="4021074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3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975A175-DD2A-A242-997C-B66EE57D9365}"/>
              </a:ext>
            </a:extLst>
          </p:cNvPr>
          <p:cNvSpPr txBox="1"/>
          <p:nvPr/>
        </p:nvSpPr>
        <p:spPr>
          <a:xfrm>
            <a:off x="6370909" y="4006772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4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2EAC969-1C8F-0D4F-ADCF-30FF3D173AD8}"/>
              </a:ext>
            </a:extLst>
          </p:cNvPr>
          <p:cNvSpPr txBox="1"/>
          <p:nvPr/>
        </p:nvSpPr>
        <p:spPr>
          <a:xfrm>
            <a:off x="7614401" y="4021073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5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247DF9F-49FC-8D48-A8DB-1A24DA2AD308}"/>
              </a:ext>
            </a:extLst>
          </p:cNvPr>
          <p:cNvSpPr/>
          <p:nvPr/>
        </p:nvSpPr>
        <p:spPr bwMode="auto">
          <a:xfrm>
            <a:off x="8738734" y="4248871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Data6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6182902-90B0-944B-9287-16773742914B}"/>
              </a:ext>
            </a:extLst>
          </p:cNvPr>
          <p:cNvSpPr txBox="1"/>
          <p:nvPr/>
        </p:nvSpPr>
        <p:spPr>
          <a:xfrm>
            <a:off x="8778567" y="4003284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6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68FA15E-69C1-B34C-BF07-75295ED78C84}"/>
              </a:ext>
            </a:extLst>
          </p:cNvPr>
          <p:cNvSpPr/>
          <p:nvPr/>
        </p:nvSpPr>
        <p:spPr bwMode="auto">
          <a:xfrm>
            <a:off x="9913957" y="4250677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Data7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7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B1459BE-D28F-C743-BF2F-A1CC5B08C89C}"/>
              </a:ext>
            </a:extLst>
          </p:cNvPr>
          <p:cNvSpPr txBox="1"/>
          <p:nvPr/>
        </p:nvSpPr>
        <p:spPr>
          <a:xfrm>
            <a:off x="9953790" y="400509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7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B8753575-C2C4-7A46-8558-D355D848686A}"/>
              </a:ext>
            </a:extLst>
          </p:cNvPr>
          <p:cNvCxnSpPr/>
          <p:nvPr/>
        </p:nvCxnSpPr>
        <p:spPr bwMode="auto">
          <a:xfrm>
            <a:off x="1271464" y="6093296"/>
            <a:ext cx="96490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B07B186-D000-B94F-B740-9FCF8F6DAB25}"/>
              </a:ext>
            </a:extLst>
          </p:cNvPr>
          <p:cNvSpPr/>
          <p:nvPr/>
        </p:nvSpPr>
        <p:spPr bwMode="auto">
          <a:xfrm>
            <a:off x="3936802" y="504233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357E1EF9-8717-D746-80F4-2269E3EF1579}"/>
              </a:ext>
            </a:extLst>
          </p:cNvPr>
          <p:cNvSpPr/>
          <p:nvPr/>
        </p:nvSpPr>
        <p:spPr bwMode="auto">
          <a:xfrm>
            <a:off x="5102963" y="505242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43FC8FE-AF4C-9740-8598-9E4223BFB505}"/>
              </a:ext>
            </a:extLst>
          </p:cNvPr>
          <p:cNvSpPr/>
          <p:nvPr/>
        </p:nvSpPr>
        <p:spPr bwMode="auto">
          <a:xfrm>
            <a:off x="6324848" y="503755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7EBBC208-3B46-304A-AFBA-7237BF5ED813}"/>
              </a:ext>
            </a:extLst>
          </p:cNvPr>
          <p:cNvSpPr/>
          <p:nvPr/>
        </p:nvSpPr>
        <p:spPr bwMode="auto">
          <a:xfrm>
            <a:off x="7574568" y="503755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A4BC2DF-6103-DB4A-8CAD-0F185C57DF70}"/>
              </a:ext>
            </a:extLst>
          </p:cNvPr>
          <p:cNvSpPr/>
          <p:nvPr/>
        </p:nvSpPr>
        <p:spPr bwMode="auto">
          <a:xfrm>
            <a:off x="8744008" y="503755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96176959-ABEA-3244-B075-732916F7B86E}"/>
              </a:ext>
            </a:extLst>
          </p:cNvPr>
          <p:cNvSpPr/>
          <p:nvPr/>
        </p:nvSpPr>
        <p:spPr bwMode="auto">
          <a:xfrm>
            <a:off x="9912424" y="506555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45755948-B959-5A46-80D0-6F9E758521C8}"/>
              </a:ext>
            </a:extLst>
          </p:cNvPr>
          <p:cNvSpPr/>
          <p:nvPr/>
        </p:nvSpPr>
        <p:spPr bwMode="auto">
          <a:xfrm>
            <a:off x="2653725" y="5501250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801BBE82-C599-7F4F-B517-3C3088861FB2}"/>
              </a:ext>
            </a:extLst>
          </p:cNvPr>
          <p:cNvSpPr/>
          <p:nvPr/>
        </p:nvSpPr>
        <p:spPr bwMode="auto">
          <a:xfrm>
            <a:off x="3938087" y="548346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A6E6DED8-B91E-7041-B034-720A77DB9617}"/>
              </a:ext>
            </a:extLst>
          </p:cNvPr>
          <p:cNvSpPr/>
          <p:nvPr/>
        </p:nvSpPr>
        <p:spPr bwMode="auto">
          <a:xfrm>
            <a:off x="5104248" y="549355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03791E50-2D08-624E-B4CC-F2AA99627DA7}"/>
              </a:ext>
            </a:extLst>
          </p:cNvPr>
          <p:cNvSpPr/>
          <p:nvPr/>
        </p:nvSpPr>
        <p:spPr bwMode="auto">
          <a:xfrm>
            <a:off x="6326133" y="54786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7C93CD71-D220-3649-BE10-A44CE9372ECA}"/>
              </a:ext>
            </a:extLst>
          </p:cNvPr>
          <p:cNvSpPr/>
          <p:nvPr/>
        </p:nvSpPr>
        <p:spPr bwMode="auto">
          <a:xfrm>
            <a:off x="7575853" y="54786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036C8EB7-7314-BC42-800A-0FD7650E534B}"/>
              </a:ext>
            </a:extLst>
          </p:cNvPr>
          <p:cNvSpPr/>
          <p:nvPr/>
        </p:nvSpPr>
        <p:spPr bwMode="auto">
          <a:xfrm>
            <a:off x="8745293" y="547868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A45F9977-D6D6-ED47-8C4F-124C5E5B74C4}"/>
              </a:ext>
            </a:extLst>
          </p:cNvPr>
          <p:cNvSpPr/>
          <p:nvPr/>
        </p:nvSpPr>
        <p:spPr bwMode="auto">
          <a:xfrm>
            <a:off x="9913709" y="5506679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C40A8A7-2A42-224D-8E54-9664BC68C08B}"/>
              </a:ext>
            </a:extLst>
          </p:cNvPr>
          <p:cNvCxnSpPr>
            <a:stCxn id="11" idx="1"/>
            <a:endCxn id="8" idx="3"/>
          </p:cNvCxnSpPr>
          <p:nvPr/>
        </p:nvCxnSpPr>
        <p:spPr bwMode="auto">
          <a:xfrm flipH="1">
            <a:off x="3444528" y="4664842"/>
            <a:ext cx="1658435" cy="6140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CF4B200-9D06-294B-BFB0-EF137917DC0D}"/>
              </a:ext>
            </a:extLst>
          </p:cNvPr>
          <p:cNvCxnSpPr>
            <a:stCxn id="17" idx="1"/>
            <a:endCxn id="66" idx="3"/>
          </p:cNvCxnSpPr>
          <p:nvPr/>
        </p:nvCxnSpPr>
        <p:spPr bwMode="auto">
          <a:xfrm flipH="1">
            <a:off x="3445813" y="4664842"/>
            <a:ext cx="4128755" cy="10552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D7E6CF14-1F27-2149-81B3-2983802138D4}"/>
              </a:ext>
            </a:extLst>
          </p:cNvPr>
          <p:cNvSpPr/>
          <p:nvPr/>
        </p:nvSpPr>
        <p:spPr bwMode="auto">
          <a:xfrm>
            <a:off x="1346076" y="4191403"/>
            <a:ext cx="958536" cy="174744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5C16E6B5-AF3B-4643-9A32-A7E3C488CAAA}"/>
              </a:ext>
            </a:extLst>
          </p:cNvPr>
          <p:cNvSpPr/>
          <p:nvPr/>
        </p:nvSpPr>
        <p:spPr bwMode="auto">
          <a:xfrm>
            <a:off x="1422066" y="498954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5ABC16FC-34D8-8948-95F4-3B0085D1928A}"/>
              </a:ext>
            </a:extLst>
          </p:cNvPr>
          <p:cNvSpPr/>
          <p:nvPr/>
        </p:nvSpPr>
        <p:spPr bwMode="auto">
          <a:xfrm>
            <a:off x="1427383" y="546278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FD3BC673-218D-2F4A-8167-21A6A905A483}"/>
              </a:ext>
            </a:extLst>
          </p:cNvPr>
          <p:cNvSpPr txBox="1"/>
          <p:nvPr/>
        </p:nvSpPr>
        <p:spPr>
          <a:xfrm>
            <a:off x="1418084" y="3949105"/>
            <a:ext cx="777777" cy="33855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Info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0810E918-6914-ED42-8AE9-3E9E396A6273}"/>
              </a:ext>
            </a:extLst>
          </p:cNvPr>
          <p:cNvCxnSpPr>
            <a:stCxn id="7" idx="1"/>
          </p:cNvCxnSpPr>
          <p:nvPr/>
        </p:nvCxnSpPr>
        <p:spPr bwMode="auto">
          <a:xfrm flipH="1">
            <a:off x="2214154" y="4647053"/>
            <a:ext cx="438286" cy="6318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FBA23EE-80E0-314C-B921-E8162F2D183B}"/>
              </a:ext>
            </a:extLst>
          </p:cNvPr>
          <p:cNvCxnSpPr>
            <a:stCxn id="9" idx="1"/>
            <a:endCxn id="76" idx="3"/>
          </p:cNvCxnSpPr>
          <p:nvPr/>
        </p:nvCxnSpPr>
        <p:spPr bwMode="auto">
          <a:xfrm flipH="1">
            <a:off x="2219471" y="4647053"/>
            <a:ext cx="1715090" cy="10345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AE399CDC-A991-A443-9092-F1C62862BF4A}"/>
              </a:ext>
            </a:extLst>
          </p:cNvPr>
          <p:cNvCxnSpPr>
            <a:cxnSpLocks/>
          </p:cNvCxnSpPr>
          <p:nvPr/>
        </p:nvCxnSpPr>
        <p:spPr bwMode="auto">
          <a:xfrm flipH="1">
            <a:off x="5045822" y="4142844"/>
            <a:ext cx="908670" cy="177818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0540CA9C-3A04-7048-8085-3175085B2C39}"/>
              </a:ext>
            </a:extLst>
          </p:cNvPr>
          <p:cNvCxnSpPr>
            <a:cxnSpLocks/>
          </p:cNvCxnSpPr>
          <p:nvPr/>
        </p:nvCxnSpPr>
        <p:spPr bwMode="auto">
          <a:xfrm>
            <a:off x="5068202" y="4145513"/>
            <a:ext cx="908670" cy="177818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38790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4C1584-B5E3-2A4D-A731-FD408D9C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Improve Packet Loss Tolerance 2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60BC4B-9B0D-3E4B-B482-5C157BDE0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3805"/>
            <a:ext cx="10361084" cy="27431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A Data frame contains a hash value for a specific frame and a hash value for some specific frames.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This is more efficient than the previous slide.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Hash(</a:t>
            </a:r>
            <a:r>
              <a:rPr lang="en-US" altLang="ja-JP" sz="1800" dirty="0" err="1"/>
              <a:t>D</a:t>
            </a:r>
            <a:r>
              <a:rPr lang="en-US" altLang="ja-JP" sz="1800" baseline="-25000" dirty="0" err="1"/>
              <a:t>m,n</a:t>
            </a:r>
            <a:r>
              <a:rPr lang="en-US" altLang="ja-JP" sz="1800" dirty="0"/>
              <a:t>) = Hash(Hash(D</a:t>
            </a:r>
            <a:r>
              <a:rPr lang="en-US" altLang="ja-JP" sz="1800" baseline="-25000" dirty="0"/>
              <a:t>m</a:t>
            </a:r>
            <a:r>
              <a:rPr lang="en-US" altLang="ja-JP" sz="1800" dirty="0"/>
              <a:t>)||Hash(</a:t>
            </a:r>
            <a:r>
              <a:rPr lang="en-US" altLang="ja-JP" sz="1800" dirty="0" err="1"/>
              <a:t>D</a:t>
            </a:r>
            <a:r>
              <a:rPr lang="en-US" altLang="ja-JP" sz="1800" baseline="-25000" dirty="0" err="1"/>
              <a:t>n</a:t>
            </a:r>
            <a:r>
              <a:rPr lang="en-US" altLang="ja-JP" sz="1800" dirty="0"/>
              <a:t>))    (Merkle Hash Tree)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In case of lost Frame 3, Frame 5 can be authenticated.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H</a:t>
            </a:r>
            <a:r>
              <a:rPr lang="en-US" altLang="ja-JP" sz="1400" baseline="-25000" dirty="0"/>
              <a:t>4</a:t>
            </a:r>
            <a:r>
              <a:rPr lang="en-US" altLang="ja-JP" sz="1400" dirty="0"/>
              <a:t>: from Frame 2 or Frame 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H</a:t>
            </a:r>
            <a:r>
              <a:rPr kumimoji="1" lang="en-US" altLang="ja-JP" sz="1400" baseline="-25000" dirty="0"/>
              <a:t>5</a:t>
            </a:r>
            <a:r>
              <a:rPr kumimoji="1" lang="en-US" altLang="ja-JP" sz="1400" dirty="0"/>
              <a:t>: calculate from Frame5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H</a:t>
            </a:r>
            <a:r>
              <a:rPr lang="en-US" altLang="ja-JP" sz="1400" baseline="-25000" dirty="0"/>
              <a:t>4,5</a:t>
            </a:r>
            <a:r>
              <a:rPr lang="en-US" altLang="ja-JP" sz="1400" dirty="0"/>
              <a:t>: Calculate from H4 and H5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If H</a:t>
            </a:r>
            <a:r>
              <a:rPr kumimoji="1" lang="en-US" altLang="ja-JP" sz="1400" baseline="-25000" dirty="0"/>
              <a:t>4,5</a:t>
            </a:r>
            <a:r>
              <a:rPr kumimoji="1" lang="en-US" altLang="ja-JP" sz="1400" dirty="0"/>
              <a:t> == Hash(D</a:t>
            </a:r>
            <a:r>
              <a:rPr kumimoji="1" lang="en-US" altLang="ja-JP" sz="1400" baseline="-25000" dirty="0"/>
              <a:t>4,5</a:t>
            </a:r>
            <a:r>
              <a:rPr kumimoji="1" lang="en-US" altLang="ja-JP" sz="1400" dirty="0"/>
              <a:t>) in Frame1, Fram5 is correct.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8A7A00-A4D5-4D42-8A08-6258234D5B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3C3BF2-EE13-7046-A8CC-ABADA5229A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47C17D8-2151-0047-85D6-3D19F22150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7E1B23FE-FC46-A349-9AB2-92EE5A2590B6}"/>
              </a:ext>
            </a:extLst>
          </p:cNvPr>
          <p:cNvSpPr/>
          <p:nvPr/>
        </p:nvSpPr>
        <p:spPr bwMode="auto">
          <a:xfrm>
            <a:off x="2652440" y="4392887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6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400205F0-15E9-1B43-9480-2B103DCBDBE9}"/>
              </a:ext>
            </a:extLst>
          </p:cNvPr>
          <p:cNvSpPr/>
          <p:nvPr/>
        </p:nvSpPr>
        <p:spPr bwMode="auto">
          <a:xfrm>
            <a:off x="2652440" y="520413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634DB06C-8ACF-8E4C-BB6A-F9EFBDC4BAB9}"/>
              </a:ext>
            </a:extLst>
          </p:cNvPr>
          <p:cNvSpPr/>
          <p:nvPr/>
        </p:nvSpPr>
        <p:spPr bwMode="auto">
          <a:xfrm>
            <a:off x="3934561" y="4392887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2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879087DF-4E69-E043-AE10-75F4ECB8BBBB}"/>
              </a:ext>
            </a:extLst>
          </p:cNvPr>
          <p:cNvSpPr/>
          <p:nvPr/>
        </p:nvSpPr>
        <p:spPr bwMode="auto">
          <a:xfrm>
            <a:off x="5102963" y="441067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Data3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3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B81385A0-716D-9344-B3A2-5B7E7FD0BBEC}"/>
              </a:ext>
            </a:extLst>
          </p:cNvPr>
          <p:cNvSpPr/>
          <p:nvPr/>
        </p:nvSpPr>
        <p:spPr bwMode="auto">
          <a:xfrm>
            <a:off x="6324848" y="4397163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Data4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D83CA2D3-7A53-8D42-878B-EC4A7006DB0C}"/>
              </a:ext>
            </a:extLst>
          </p:cNvPr>
          <p:cNvSpPr/>
          <p:nvPr/>
        </p:nvSpPr>
        <p:spPr bwMode="auto">
          <a:xfrm>
            <a:off x="7574568" y="4410676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Data5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E544711C-7ABD-6E4C-86E0-41AEBA8F59AB}"/>
              </a:ext>
            </a:extLst>
          </p:cNvPr>
          <p:cNvSpPr txBox="1"/>
          <p:nvPr/>
        </p:nvSpPr>
        <p:spPr>
          <a:xfrm>
            <a:off x="2659595" y="4150788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1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40802D47-706A-AE4A-91EE-919C7CB1F945}"/>
              </a:ext>
            </a:extLst>
          </p:cNvPr>
          <p:cNvSpPr txBox="1"/>
          <p:nvPr/>
        </p:nvSpPr>
        <p:spPr>
          <a:xfrm>
            <a:off x="3948872" y="4141893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2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C9556BB2-2444-8D40-B856-8BEADECA9540}"/>
              </a:ext>
            </a:extLst>
          </p:cNvPr>
          <p:cNvSpPr txBox="1"/>
          <p:nvPr/>
        </p:nvSpPr>
        <p:spPr>
          <a:xfrm>
            <a:off x="5157107" y="416509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3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45440834-B84C-354E-BF57-3897BE89813B}"/>
              </a:ext>
            </a:extLst>
          </p:cNvPr>
          <p:cNvSpPr txBox="1"/>
          <p:nvPr/>
        </p:nvSpPr>
        <p:spPr>
          <a:xfrm>
            <a:off x="6370909" y="4150788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4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50C93137-6F73-6643-B55E-6306195366C3}"/>
              </a:ext>
            </a:extLst>
          </p:cNvPr>
          <p:cNvSpPr txBox="1"/>
          <p:nvPr/>
        </p:nvSpPr>
        <p:spPr>
          <a:xfrm>
            <a:off x="7614401" y="4165089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5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4BA6A374-B291-C848-BBBB-4FC14E2A9FB3}"/>
              </a:ext>
            </a:extLst>
          </p:cNvPr>
          <p:cNvSpPr/>
          <p:nvPr/>
        </p:nvSpPr>
        <p:spPr bwMode="auto">
          <a:xfrm>
            <a:off x="8738734" y="4392887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Data6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8DDE5985-39C9-DA4A-B7D2-13154B76A029}"/>
              </a:ext>
            </a:extLst>
          </p:cNvPr>
          <p:cNvSpPr txBox="1"/>
          <p:nvPr/>
        </p:nvSpPr>
        <p:spPr>
          <a:xfrm>
            <a:off x="8778567" y="41473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6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BEE77707-3DB4-1A46-B443-7C2848316580}"/>
              </a:ext>
            </a:extLst>
          </p:cNvPr>
          <p:cNvSpPr/>
          <p:nvPr/>
        </p:nvSpPr>
        <p:spPr bwMode="auto">
          <a:xfrm>
            <a:off x="9913957" y="4394693"/>
            <a:ext cx="792088" cy="7963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Data7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(</a:t>
            </a:r>
            <a:r>
              <a:rPr lang="en-US" altLang="ja-JP" sz="1600" i="1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6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7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32AE773F-B666-D245-AE63-E8D4103CD967}"/>
              </a:ext>
            </a:extLst>
          </p:cNvPr>
          <p:cNvSpPr txBox="1"/>
          <p:nvPr/>
        </p:nvSpPr>
        <p:spPr>
          <a:xfrm>
            <a:off x="9953790" y="4149106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Frame 7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90" name="直線矢印コネクタ 89">
            <a:extLst>
              <a:ext uri="{FF2B5EF4-FFF2-40B4-BE49-F238E27FC236}">
                <a16:creationId xmlns:a16="http://schemas.microsoft.com/office/drawing/2014/main" id="{1AE99B45-CDD8-DD47-9EFC-3F5CF396A8E3}"/>
              </a:ext>
            </a:extLst>
          </p:cNvPr>
          <p:cNvCxnSpPr/>
          <p:nvPr/>
        </p:nvCxnSpPr>
        <p:spPr bwMode="auto">
          <a:xfrm>
            <a:off x="1271464" y="6237312"/>
            <a:ext cx="96490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D66D5116-E8C3-A248-9527-C99D8B1144FF}"/>
              </a:ext>
            </a:extLst>
          </p:cNvPr>
          <p:cNvSpPr/>
          <p:nvPr/>
        </p:nvSpPr>
        <p:spPr bwMode="auto">
          <a:xfrm>
            <a:off x="3936802" y="5186348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4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6548011F-7B65-DB4E-B2BC-6ECEDEE16235}"/>
              </a:ext>
            </a:extLst>
          </p:cNvPr>
          <p:cNvSpPr/>
          <p:nvPr/>
        </p:nvSpPr>
        <p:spPr bwMode="auto">
          <a:xfrm>
            <a:off x="5102963" y="5196438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5EEAE22D-1B2B-F44B-856B-9365F5A1D82A}"/>
              </a:ext>
            </a:extLst>
          </p:cNvPr>
          <p:cNvSpPr/>
          <p:nvPr/>
        </p:nvSpPr>
        <p:spPr bwMode="auto">
          <a:xfrm>
            <a:off x="6324848" y="518157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61F2F594-4F30-1A4F-9198-440657FCAB66}"/>
              </a:ext>
            </a:extLst>
          </p:cNvPr>
          <p:cNvSpPr/>
          <p:nvPr/>
        </p:nvSpPr>
        <p:spPr bwMode="auto">
          <a:xfrm>
            <a:off x="7574568" y="518157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AC99562B-90A0-514A-B2B2-761BC268AA27}"/>
              </a:ext>
            </a:extLst>
          </p:cNvPr>
          <p:cNvSpPr/>
          <p:nvPr/>
        </p:nvSpPr>
        <p:spPr bwMode="auto">
          <a:xfrm>
            <a:off x="8744008" y="5181573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82846C6B-1540-014D-8FB3-3F322B987C44}"/>
              </a:ext>
            </a:extLst>
          </p:cNvPr>
          <p:cNvSpPr/>
          <p:nvPr/>
        </p:nvSpPr>
        <p:spPr bwMode="auto">
          <a:xfrm>
            <a:off x="9912424" y="520956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B1A3A7D3-B0FE-CD4B-9AA1-BC4992128409}"/>
              </a:ext>
            </a:extLst>
          </p:cNvPr>
          <p:cNvSpPr/>
          <p:nvPr/>
        </p:nvSpPr>
        <p:spPr bwMode="auto">
          <a:xfrm>
            <a:off x="2653725" y="5645266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4,5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6C733ADA-CFC9-0D4F-921F-91216F65FAB3}"/>
              </a:ext>
            </a:extLst>
          </p:cNvPr>
          <p:cNvSpPr/>
          <p:nvPr/>
        </p:nvSpPr>
        <p:spPr bwMode="auto">
          <a:xfrm>
            <a:off x="3938087" y="562747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5,6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DFAA6D6D-4659-1643-B6A1-4E349B3423BD}"/>
              </a:ext>
            </a:extLst>
          </p:cNvPr>
          <p:cNvSpPr/>
          <p:nvPr/>
        </p:nvSpPr>
        <p:spPr bwMode="auto">
          <a:xfrm>
            <a:off x="5104248" y="5637567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lang="en-US" altLang="ja-JP" sz="1200" i="1" baseline="-250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6,7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E9AAE901-90F6-ED4D-A11B-A967D874CDEF}"/>
              </a:ext>
            </a:extLst>
          </p:cNvPr>
          <p:cNvSpPr/>
          <p:nvPr/>
        </p:nvSpPr>
        <p:spPr bwMode="auto">
          <a:xfrm>
            <a:off x="6326133" y="562270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7,8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5F05C990-9E92-4445-8DCF-07758EAA6E61}"/>
              </a:ext>
            </a:extLst>
          </p:cNvPr>
          <p:cNvSpPr/>
          <p:nvPr/>
        </p:nvSpPr>
        <p:spPr bwMode="auto">
          <a:xfrm>
            <a:off x="7575853" y="562270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8,9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9EBBA1E4-E699-B84C-B59F-01650C29C1ED}"/>
              </a:ext>
            </a:extLst>
          </p:cNvPr>
          <p:cNvSpPr/>
          <p:nvPr/>
        </p:nvSpPr>
        <p:spPr bwMode="auto">
          <a:xfrm>
            <a:off x="8745293" y="5622702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9,10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EA9909EF-2B79-6542-A455-A8983AC75CE0}"/>
              </a:ext>
            </a:extLst>
          </p:cNvPr>
          <p:cNvSpPr/>
          <p:nvPr/>
        </p:nvSpPr>
        <p:spPr bwMode="auto">
          <a:xfrm>
            <a:off x="9913709" y="5650695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10,11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14B7E5A6-0533-0945-8214-D41C832679F4}"/>
              </a:ext>
            </a:extLst>
          </p:cNvPr>
          <p:cNvCxnSpPr>
            <a:stCxn id="78" idx="1"/>
            <a:endCxn id="76" idx="3"/>
          </p:cNvCxnSpPr>
          <p:nvPr/>
        </p:nvCxnSpPr>
        <p:spPr bwMode="auto">
          <a:xfrm flipH="1">
            <a:off x="3444528" y="4808858"/>
            <a:ext cx="1658435" cy="6140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5" name="直線矢印コネクタ 104">
            <a:extLst>
              <a:ext uri="{FF2B5EF4-FFF2-40B4-BE49-F238E27FC236}">
                <a16:creationId xmlns:a16="http://schemas.microsoft.com/office/drawing/2014/main" id="{B707D07F-7E5B-8943-BDFE-D44C77E4C89D}"/>
              </a:ext>
            </a:extLst>
          </p:cNvPr>
          <p:cNvCxnSpPr>
            <a:cxnSpLocks/>
            <a:stCxn id="80" idx="1"/>
          </p:cNvCxnSpPr>
          <p:nvPr/>
        </p:nvCxnSpPr>
        <p:spPr bwMode="auto">
          <a:xfrm flipH="1">
            <a:off x="3437372" y="4808858"/>
            <a:ext cx="4137196" cy="1235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942BC7B0-131D-1D42-892F-D2B49D31FD1B}"/>
              </a:ext>
            </a:extLst>
          </p:cNvPr>
          <p:cNvSpPr/>
          <p:nvPr/>
        </p:nvSpPr>
        <p:spPr bwMode="auto">
          <a:xfrm>
            <a:off x="1346076" y="4335419"/>
            <a:ext cx="958536" cy="174744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8A6D0072-68BE-6C48-A097-6D980D1FD61B}"/>
              </a:ext>
            </a:extLst>
          </p:cNvPr>
          <p:cNvSpPr/>
          <p:nvPr/>
        </p:nvSpPr>
        <p:spPr bwMode="auto">
          <a:xfrm>
            <a:off x="1422066" y="5133561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202A7B12-CEC1-0D44-AC8E-9EE1749A8534}"/>
              </a:ext>
            </a:extLst>
          </p:cNvPr>
          <p:cNvSpPr/>
          <p:nvPr/>
        </p:nvSpPr>
        <p:spPr bwMode="auto">
          <a:xfrm>
            <a:off x="1427383" y="5606798"/>
            <a:ext cx="792088" cy="437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Hash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ja-JP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r>
              <a:rPr kumimoji="0" lang="en-US" altLang="ja-JP" sz="1200" b="0" i="1" u="none" strike="noStrike" cap="none" normalizeH="0" baseline="-2500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3607BEF3-3CDE-F14A-917C-2F0646B7AD4C}"/>
              </a:ext>
            </a:extLst>
          </p:cNvPr>
          <p:cNvSpPr txBox="1"/>
          <p:nvPr/>
        </p:nvSpPr>
        <p:spPr>
          <a:xfrm>
            <a:off x="1418084" y="4093121"/>
            <a:ext cx="777777" cy="33855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400" dirty="0">
                <a:solidFill>
                  <a:schemeClr val="tx1"/>
                </a:solidFill>
              </a:rPr>
              <a:t> Info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10" name="直線矢印コネクタ 109">
            <a:extLst>
              <a:ext uri="{FF2B5EF4-FFF2-40B4-BE49-F238E27FC236}">
                <a16:creationId xmlns:a16="http://schemas.microsoft.com/office/drawing/2014/main" id="{35E4F1A8-C71F-A94B-B26E-F862C0C1A7A9}"/>
              </a:ext>
            </a:extLst>
          </p:cNvPr>
          <p:cNvCxnSpPr>
            <a:stCxn id="75" idx="1"/>
          </p:cNvCxnSpPr>
          <p:nvPr/>
        </p:nvCxnSpPr>
        <p:spPr bwMode="auto">
          <a:xfrm flipH="1">
            <a:off x="2214154" y="4791069"/>
            <a:ext cx="438286" cy="6318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1" name="直線矢印コネクタ 110">
            <a:extLst>
              <a:ext uri="{FF2B5EF4-FFF2-40B4-BE49-F238E27FC236}">
                <a16:creationId xmlns:a16="http://schemas.microsoft.com/office/drawing/2014/main" id="{25728264-F989-E24B-816E-DD4670CB55F7}"/>
              </a:ext>
            </a:extLst>
          </p:cNvPr>
          <p:cNvCxnSpPr>
            <a:stCxn id="77" idx="1"/>
            <a:endCxn id="108" idx="3"/>
          </p:cNvCxnSpPr>
          <p:nvPr/>
        </p:nvCxnSpPr>
        <p:spPr bwMode="auto">
          <a:xfrm flipH="1">
            <a:off x="2219471" y="4791069"/>
            <a:ext cx="1715090" cy="10345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D645498E-1D36-8941-8F77-19C3BE93A2B2}"/>
              </a:ext>
            </a:extLst>
          </p:cNvPr>
          <p:cNvCxnSpPr>
            <a:cxnSpLocks/>
            <a:stCxn id="79" idx="1"/>
            <a:endCxn id="97" idx="3"/>
          </p:cNvCxnSpPr>
          <p:nvPr/>
        </p:nvCxnSpPr>
        <p:spPr bwMode="auto">
          <a:xfrm flipH="1">
            <a:off x="3445813" y="4795345"/>
            <a:ext cx="2879035" cy="106871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96B44F56-3D37-5845-BD51-280F59C7A8DA}"/>
              </a:ext>
            </a:extLst>
          </p:cNvPr>
          <p:cNvCxnSpPr>
            <a:cxnSpLocks/>
          </p:cNvCxnSpPr>
          <p:nvPr/>
        </p:nvCxnSpPr>
        <p:spPr bwMode="auto">
          <a:xfrm flipH="1">
            <a:off x="5017222" y="4289812"/>
            <a:ext cx="908670" cy="177818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id="{A9FC98A1-5A80-2E46-8A2C-A5A57F452C73}"/>
              </a:ext>
            </a:extLst>
          </p:cNvPr>
          <p:cNvCxnSpPr>
            <a:cxnSpLocks/>
          </p:cNvCxnSpPr>
          <p:nvPr/>
        </p:nvCxnSpPr>
        <p:spPr bwMode="auto">
          <a:xfrm>
            <a:off x="5039602" y="4292481"/>
            <a:ext cx="908670" cy="177818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74711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5862EE-5B18-AA43-9A82-ED2E80622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C57816-0932-9843-B632-4475B499E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“Efficient Authentication and Signing of Multicast Streams over Lossy Channels”, Adrian </a:t>
            </a:r>
            <a:r>
              <a:rPr lang="en-US" altLang="ja-JP" dirty="0" err="1"/>
              <a:t>Perrig</a:t>
            </a:r>
            <a:r>
              <a:rPr lang="en-US" altLang="ja-JP" dirty="0"/>
              <a:t> (UC Berkeley), et. al. https://</a:t>
            </a:r>
            <a:r>
              <a:rPr lang="en-US" altLang="ja-JP" dirty="0" err="1"/>
              <a:t>netsec.ethz.ch</a:t>
            </a:r>
            <a:r>
              <a:rPr lang="en-US" altLang="ja-JP" dirty="0"/>
              <a:t>/publications/papers/</a:t>
            </a:r>
            <a:r>
              <a:rPr lang="en-US" altLang="ja-JP" dirty="0" err="1"/>
              <a:t>stream.pdf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6FEFD76-B1FB-0F40-A308-F3DF8747B0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ADC37D-35A3-DA4C-A3A8-1FDA25333D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EB76204-D484-8A42-B63A-753DE8F49F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092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4086</TotalTime>
  <Words>879</Words>
  <Application>Microsoft Macintosh PowerPoint</Application>
  <PresentationFormat>ワイド画面</PresentationFormat>
  <Paragraphs>252</Paragraphs>
  <Slides>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テーマ</vt:lpstr>
      <vt:lpstr>文書</vt:lpstr>
      <vt:lpstr>TESLA Improvement</vt:lpstr>
      <vt:lpstr>Abstract</vt:lpstr>
      <vt:lpstr>Key Disclosure</vt:lpstr>
      <vt:lpstr>11-19/1675r0: Attack scenario: Injection of fake Data frames</vt:lpstr>
      <vt:lpstr>EMSS (Efficient Multi-chained Stream Signature)</vt:lpstr>
      <vt:lpstr>Improve Packet Loss Tolerance 1</vt:lpstr>
      <vt:lpstr>Improve Packet Loss Tolerance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109</cp:revision>
  <cp:lastPrinted>1601-01-01T00:00:00Z</cp:lastPrinted>
  <dcterms:created xsi:type="dcterms:W3CDTF">2019-03-11T15:18:40Z</dcterms:created>
  <dcterms:modified xsi:type="dcterms:W3CDTF">2019-11-12T01:04:01Z</dcterms:modified>
</cp:coreProperties>
</file>