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338" r:id="rId5"/>
    <p:sldId id="480" r:id="rId6"/>
    <p:sldId id="495" r:id="rId7"/>
    <p:sldId id="496" r:id="rId8"/>
    <p:sldId id="497" r:id="rId9"/>
    <p:sldId id="504" r:id="rId10"/>
    <p:sldId id="498" r:id="rId11"/>
    <p:sldId id="510" r:id="rId12"/>
    <p:sldId id="505" r:id="rId13"/>
    <p:sldId id="506" r:id="rId14"/>
    <p:sldId id="507" r:id="rId15"/>
    <p:sldId id="512" r:id="rId16"/>
    <p:sldId id="514" r:id="rId17"/>
    <p:sldId id="521" r:id="rId18"/>
    <p:sldId id="520"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Yee" initials="JY" lastIdx="3" clrIdx="0">
    <p:extLst>
      <p:ext uri="{19B8F6BF-5375-455C-9EA6-DF929625EA0E}">
        <p15:presenceInfo xmlns:p15="http://schemas.microsoft.com/office/powerpoint/2012/main" userId="S-1-5-21-3285339950-981350797-2163593329-297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3" autoAdjust="0"/>
    <p:restoredTop sz="94095" autoAdjust="0"/>
  </p:normalViewPr>
  <p:slideViewPr>
    <p:cSldViewPr>
      <p:cViewPr varScale="1">
        <p:scale>
          <a:sx n="70" d="100"/>
          <a:sy n="70" d="100"/>
        </p:scale>
        <p:origin x="118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802.11-19/1788r1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Coordinated OFDMA Operation</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2020-01-14</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208750759"/>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542"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1418881" y="5578756"/>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1417758" y="4577182"/>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7" name="Rectangle 56"/>
          <p:cNvSpPr/>
          <p:nvPr/>
        </p:nvSpPr>
        <p:spPr bwMode="auto">
          <a:xfrm>
            <a:off x="1417759" y="4915002"/>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1370479" y="4892464"/>
            <a:ext cx="1202573" cy="253916"/>
          </a:xfrm>
          <a:prstGeom prst="rect">
            <a:avLst/>
          </a:prstGeom>
          <a:noFill/>
        </p:spPr>
        <p:txBody>
          <a:bodyPr wrap="none" rtlCol="0">
            <a:spAutoFit/>
          </a:bodyPr>
          <a:lstStyle/>
          <a:p>
            <a:r>
              <a:rPr lang="en-US" sz="1050" dirty="0" smtClean="0"/>
              <a:t>Primary CH (AP2)</a:t>
            </a:r>
            <a:endParaRPr lang="en-US" sz="1050" dirty="0"/>
          </a:p>
        </p:txBody>
      </p:sp>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primary channel </a:t>
            </a:r>
            <a:r>
              <a:rPr lang="en-US" dirty="0" smtClean="0"/>
              <a:t>selection</a:t>
            </a:r>
          </a:p>
          <a:p>
            <a:pPr lvl="1"/>
            <a:r>
              <a:rPr lang="en-US" sz="1800" dirty="0"/>
              <a:t>The APs that wants to participate in the coordinated OFDM operation as either the coordinator AP or the coordinated AP should select the different primary </a:t>
            </a:r>
            <a:r>
              <a:rPr lang="en-US" sz="1800" dirty="0" smtClean="0"/>
              <a:t>channels.</a:t>
            </a:r>
          </a:p>
          <a:p>
            <a:pPr lvl="2"/>
            <a:r>
              <a:rPr lang="en-US" sz="1600" dirty="0" smtClean="0"/>
              <a:t>In such case, the COA frame should be sent in a non-HT duplicated PPDU or an HE MU PPDU</a:t>
            </a:r>
            <a:r>
              <a:rPr lang="en-US" sz="1600" dirty="0"/>
              <a:t>.</a:t>
            </a:r>
            <a:r>
              <a:rPr lang="en-US" sz="1600" dirty="0" smtClean="0"/>
              <a:t> </a:t>
            </a:r>
            <a:endParaRPr lang="en-US" sz="1600" dirty="0"/>
          </a:p>
        </p:txBody>
      </p:sp>
      <p:sp>
        <p:nvSpPr>
          <p:cNvPr id="21" name="Rectangle 20"/>
          <p:cNvSpPr/>
          <p:nvPr/>
        </p:nvSpPr>
        <p:spPr bwMode="auto">
          <a:xfrm>
            <a:off x="1417760" y="5940822"/>
            <a:ext cx="7726240"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2" name="Straight Connector 21"/>
          <p:cNvCxnSpPr/>
          <p:nvPr/>
        </p:nvCxnSpPr>
        <p:spPr>
          <a:xfrm flipV="1">
            <a:off x="1417760" y="4231050"/>
            <a:ext cx="7726240" cy="4410"/>
          </a:xfrm>
          <a:prstGeom prst="line">
            <a:avLst/>
          </a:prstGeom>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 y="3929172"/>
            <a:ext cx="1395339" cy="253916"/>
          </a:xfrm>
          <a:prstGeom prst="rect">
            <a:avLst/>
          </a:prstGeom>
          <a:noFill/>
        </p:spPr>
        <p:txBody>
          <a:bodyPr wrap="square" rtlCol="0">
            <a:spAutoFit/>
          </a:bodyPr>
          <a:lstStyle/>
          <a:p>
            <a:r>
              <a:rPr lang="en-US" sz="1050" dirty="0" smtClean="0"/>
              <a:t>Coordinator AP</a:t>
            </a:r>
            <a:endParaRPr lang="en-US" sz="1050" dirty="0"/>
          </a:p>
        </p:txBody>
      </p:sp>
      <p:sp>
        <p:nvSpPr>
          <p:cNvPr id="24" name="TextBox 23"/>
          <p:cNvSpPr txBox="1"/>
          <p:nvPr/>
        </p:nvSpPr>
        <p:spPr>
          <a:xfrm>
            <a:off x="-1" y="4463604"/>
            <a:ext cx="1395339" cy="253916"/>
          </a:xfrm>
          <a:prstGeom prst="rect">
            <a:avLst/>
          </a:prstGeom>
          <a:noFill/>
        </p:spPr>
        <p:txBody>
          <a:bodyPr wrap="square" rtlCol="0">
            <a:spAutoFit/>
          </a:bodyPr>
          <a:lstStyle/>
          <a:p>
            <a:r>
              <a:rPr lang="en-US" sz="1050" dirty="0" smtClean="0"/>
              <a:t>Coordinated AP1</a:t>
            </a:r>
            <a:endParaRPr lang="en-US" sz="1050" dirty="0"/>
          </a:p>
        </p:txBody>
      </p:sp>
      <p:sp>
        <p:nvSpPr>
          <p:cNvPr id="26" name="TextBox 25"/>
          <p:cNvSpPr txBox="1"/>
          <p:nvPr/>
        </p:nvSpPr>
        <p:spPr>
          <a:xfrm>
            <a:off x="0" y="5002447"/>
            <a:ext cx="1395338" cy="253916"/>
          </a:xfrm>
          <a:prstGeom prst="rect">
            <a:avLst/>
          </a:prstGeom>
          <a:noFill/>
        </p:spPr>
        <p:txBody>
          <a:bodyPr wrap="square" rtlCol="0">
            <a:spAutoFit/>
          </a:bodyPr>
          <a:lstStyle/>
          <a:p>
            <a:r>
              <a:rPr lang="en-US" sz="1050" dirty="0" smtClean="0"/>
              <a:t>Coordinated AP2</a:t>
            </a:r>
            <a:endParaRPr lang="en-US" sz="1050" dirty="0"/>
          </a:p>
        </p:txBody>
      </p:sp>
      <p:cxnSp>
        <p:nvCxnSpPr>
          <p:cNvPr id="27" name="Straight Connector 26"/>
          <p:cNvCxnSpPr/>
          <p:nvPr/>
        </p:nvCxnSpPr>
        <p:spPr>
          <a:xfrm flipV="1">
            <a:off x="1417760" y="5304322"/>
            <a:ext cx="7726240" cy="4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1417760" y="6323112"/>
            <a:ext cx="7726240" cy="0"/>
          </a:xfrm>
          <a:prstGeom prst="line">
            <a:avLst/>
          </a:prstGeom>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0" y="5370259"/>
            <a:ext cx="1395338" cy="415498"/>
          </a:xfrm>
          <a:prstGeom prst="rect">
            <a:avLst/>
          </a:prstGeom>
          <a:noFill/>
        </p:spPr>
        <p:txBody>
          <a:bodyPr wrap="square" rtlCol="0">
            <a:spAutoFit/>
          </a:bodyPr>
          <a:lstStyle/>
          <a:p>
            <a:r>
              <a:rPr lang="en-US" sz="1050" dirty="0" smtClean="0"/>
              <a:t>STA1 </a:t>
            </a:r>
            <a:endParaRPr lang="en-US" sz="1050" dirty="0"/>
          </a:p>
          <a:p>
            <a:r>
              <a:rPr lang="en-US" sz="1050" dirty="0" smtClean="0"/>
              <a:t>(associated with AP1)</a:t>
            </a:r>
            <a:endParaRPr lang="en-US" sz="1050" dirty="0"/>
          </a:p>
        </p:txBody>
      </p:sp>
      <p:sp>
        <p:nvSpPr>
          <p:cNvPr id="31" name="TextBox 30"/>
          <p:cNvSpPr txBox="1"/>
          <p:nvPr/>
        </p:nvSpPr>
        <p:spPr>
          <a:xfrm>
            <a:off x="0" y="5909102"/>
            <a:ext cx="1417760" cy="415498"/>
          </a:xfrm>
          <a:prstGeom prst="rect">
            <a:avLst/>
          </a:prstGeom>
          <a:noFill/>
        </p:spPr>
        <p:txBody>
          <a:bodyPr wrap="square" rtlCol="0">
            <a:spAutoFit/>
          </a:bodyPr>
          <a:lstStyle/>
          <a:p>
            <a:r>
              <a:rPr lang="en-US" sz="1050" dirty="0" smtClean="0"/>
              <a:t>STA2 </a:t>
            </a:r>
            <a:br>
              <a:rPr lang="en-US" sz="1050" dirty="0" smtClean="0"/>
            </a:br>
            <a:r>
              <a:rPr lang="en-US" sz="1050" dirty="0" smtClean="0"/>
              <a:t>(associated with AP2)</a:t>
            </a:r>
            <a:endParaRPr lang="en-US" sz="1050" dirty="0"/>
          </a:p>
        </p:txBody>
      </p:sp>
      <p:sp>
        <p:nvSpPr>
          <p:cNvPr id="32" name="Rectangle 31"/>
          <p:cNvSpPr/>
          <p:nvPr/>
        </p:nvSpPr>
        <p:spPr>
          <a:xfrm>
            <a:off x="1570160" y="4039598"/>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COA frame</a:t>
            </a:r>
            <a:endParaRPr lang="en-US" sz="1050" dirty="0">
              <a:solidFill>
                <a:schemeClr val="tx1"/>
              </a:solidFill>
            </a:endParaRPr>
          </a:p>
        </p:txBody>
      </p:sp>
      <p:sp>
        <p:nvSpPr>
          <p:cNvPr id="33" name="Rectangle 32"/>
          <p:cNvSpPr/>
          <p:nvPr/>
        </p:nvSpPr>
        <p:spPr>
          <a:xfrm>
            <a:off x="1570160" y="3854032"/>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COA frame</a:t>
            </a:r>
            <a:endParaRPr lang="en-US" sz="1050" dirty="0">
              <a:solidFill>
                <a:schemeClr val="tx1"/>
              </a:solidFill>
            </a:endParaRPr>
          </a:p>
        </p:txBody>
      </p:sp>
      <p:sp>
        <p:nvSpPr>
          <p:cNvPr id="34" name="Rectangle 33"/>
          <p:cNvSpPr/>
          <p:nvPr/>
        </p:nvSpPr>
        <p:spPr>
          <a:xfrm>
            <a:off x="2638548" y="4579020"/>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Data and Trigger frames to STA1</a:t>
            </a:r>
            <a:endParaRPr lang="en-US" sz="1050" dirty="0">
              <a:solidFill>
                <a:schemeClr val="tx1"/>
              </a:solidFill>
            </a:endParaRPr>
          </a:p>
        </p:txBody>
      </p:sp>
      <p:sp>
        <p:nvSpPr>
          <p:cNvPr id="35" name="Rectangle 34"/>
          <p:cNvSpPr/>
          <p:nvPr/>
        </p:nvSpPr>
        <p:spPr>
          <a:xfrm>
            <a:off x="2638548" y="4382574"/>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36" name="Rectangle 35"/>
          <p:cNvSpPr/>
          <p:nvPr/>
        </p:nvSpPr>
        <p:spPr>
          <a:xfrm>
            <a:off x="2637299" y="5106511"/>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37" name="Rectangle 36"/>
          <p:cNvSpPr/>
          <p:nvPr/>
        </p:nvSpPr>
        <p:spPr>
          <a:xfrm>
            <a:off x="2637299" y="4920085"/>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38" name="Rectangle 37"/>
          <p:cNvSpPr/>
          <p:nvPr/>
        </p:nvSpPr>
        <p:spPr>
          <a:xfrm>
            <a:off x="4694360" y="5581098"/>
            <a:ext cx="1403228"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1"/>
                </a:solidFill>
              </a:rPr>
              <a:t>UL frame to </a:t>
            </a:r>
            <a:r>
              <a:rPr lang="en-US" sz="1050" dirty="0" smtClean="0">
                <a:solidFill>
                  <a:schemeClr val="tx1"/>
                </a:solidFill>
              </a:rPr>
              <a:t>AP1</a:t>
            </a:r>
            <a:endParaRPr lang="en-US" sz="1050" dirty="0">
              <a:solidFill>
                <a:schemeClr val="tx1"/>
              </a:solidFill>
            </a:endParaRPr>
          </a:p>
        </p:txBody>
      </p:sp>
      <p:sp>
        <p:nvSpPr>
          <p:cNvPr id="39" name="Rectangle 38"/>
          <p:cNvSpPr/>
          <p:nvPr/>
        </p:nvSpPr>
        <p:spPr>
          <a:xfrm>
            <a:off x="4694360" y="5389644"/>
            <a:ext cx="1403228"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41" name="Rectangle 40"/>
          <p:cNvSpPr/>
          <p:nvPr/>
        </p:nvSpPr>
        <p:spPr>
          <a:xfrm>
            <a:off x="4694360" y="5941367"/>
            <a:ext cx="14016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UL frame to AP2</a:t>
            </a:r>
            <a:endParaRPr lang="en-US" sz="1050" dirty="0">
              <a:solidFill>
                <a:schemeClr val="tx1"/>
              </a:solidFill>
            </a:endParaRPr>
          </a:p>
        </p:txBody>
      </p:sp>
      <p:sp>
        <p:nvSpPr>
          <p:cNvPr id="42" name="Left Brace 41"/>
          <p:cNvSpPr/>
          <p:nvPr/>
        </p:nvSpPr>
        <p:spPr bwMode="auto">
          <a:xfrm>
            <a:off x="4555169" y="53986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4097969" y="5371516"/>
            <a:ext cx="537327" cy="230832"/>
          </a:xfrm>
          <a:prstGeom prst="rect">
            <a:avLst/>
          </a:prstGeom>
          <a:noFill/>
        </p:spPr>
        <p:txBody>
          <a:bodyPr wrap="none" rtlCol="0">
            <a:spAutoFit/>
          </a:bodyPr>
          <a:lstStyle/>
          <a:p>
            <a:r>
              <a:rPr lang="en-US" sz="900" dirty="0" smtClean="0"/>
              <a:t>20MHz</a:t>
            </a:r>
            <a:endParaRPr lang="en-US" sz="900" dirty="0"/>
          </a:p>
        </p:txBody>
      </p:sp>
      <p:sp>
        <p:nvSpPr>
          <p:cNvPr id="44" name="Left Brace 43"/>
          <p:cNvSpPr/>
          <p:nvPr/>
        </p:nvSpPr>
        <p:spPr bwMode="auto">
          <a:xfrm>
            <a:off x="4555169" y="5601833"/>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TextBox 44"/>
          <p:cNvSpPr txBox="1"/>
          <p:nvPr/>
        </p:nvSpPr>
        <p:spPr>
          <a:xfrm>
            <a:off x="4097969" y="5574662"/>
            <a:ext cx="537327" cy="230832"/>
          </a:xfrm>
          <a:prstGeom prst="rect">
            <a:avLst/>
          </a:prstGeom>
          <a:noFill/>
        </p:spPr>
        <p:txBody>
          <a:bodyPr wrap="none" rtlCol="0">
            <a:spAutoFit/>
          </a:bodyPr>
          <a:lstStyle/>
          <a:p>
            <a:r>
              <a:rPr lang="en-US" sz="900" dirty="0" smtClean="0"/>
              <a:t>20MHz</a:t>
            </a:r>
            <a:endParaRPr lang="en-US" sz="900" dirty="0"/>
          </a:p>
        </p:txBody>
      </p:sp>
      <p:sp>
        <p:nvSpPr>
          <p:cNvPr id="46" name="Left Brace 45"/>
          <p:cNvSpPr/>
          <p:nvPr/>
        </p:nvSpPr>
        <p:spPr bwMode="auto">
          <a:xfrm>
            <a:off x="4555169" y="5954594"/>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TextBox 46"/>
          <p:cNvSpPr txBox="1"/>
          <p:nvPr/>
        </p:nvSpPr>
        <p:spPr>
          <a:xfrm>
            <a:off x="4097969" y="5927423"/>
            <a:ext cx="537327" cy="230832"/>
          </a:xfrm>
          <a:prstGeom prst="rect">
            <a:avLst/>
          </a:prstGeom>
          <a:noFill/>
        </p:spPr>
        <p:txBody>
          <a:bodyPr wrap="none" rtlCol="0">
            <a:spAutoFit/>
          </a:bodyPr>
          <a:lstStyle/>
          <a:p>
            <a:r>
              <a:rPr lang="en-US" sz="900" dirty="0" smtClean="0"/>
              <a:t>20MHz</a:t>
            </a:r>
            <a:endParaRPr lang="en-US" sz="900" dirty="0"/>
          </a:p>
        </p:txBody>
      </p:sp>
      <p:sp>
        <p:nvSpPr>
          <p:cNvPr id="52" name="TextBox 51"/>
          <p:cNvSpPr txBox="1"/>
          <p:nvPr/>
        </p:nvSpPr>
        <p:spPr>
          <a:xfrm>
            <a:off x="1370479" y="5918284"/>
            <a:ext cx="1284326" cy="253916"/>
          </a:xfrm>
          <a:prstGeom prst="rect">
            <a:avLst/>
          </a:prstGeom>
          <a:noFill/>
        </p:spPr>
        <p:txBody>
          <a:bodyPr wrap="none" rtlCol="0">
            <a:spAutoFit/>
          </a:bodyPr>
          <a:lstStyle/>
          <a:p>
            <a:r>
              <a:rPr lang="en-US" sz="1050" dirty="0" smtClean="0"/>
              <a:t>Primary CH (STA2)</a:t>
            </a:r>
            <a:endParaRPr lang="en-US" sz="1050" dirty="0"/>
          </a:p>
        </p:txBody>
      </p:sp>
      <p:sp>
        <p:nvSpPr>
          <p:cNvPr id="53" name="Left Brace 52"/>
          <p:cNvSpPr/>
          <p:nvPr/>
        </p:nvSpPr>
        <p:spPr bwMode="auto">
          <a:xfrm>
            <a:off x="1447800" y="3858441"/>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TextBox 53"/>
          <p:cNvSpPr txBox="1"/>
          <p:nvPr/>
        </p:nvSpPr>
        <p:spPr>
          <a:xfrm>
            <a:off x="990600" y="3831270"/>
            <a:ext cx="537327" cy="230832"/>
          </a:xfrm>
          <a:prstGeom prst="rect">
            <a:avLst/>
          </a:prstGeom>
          <a:noFill/>
        </p:spPr>
        <p:txBody>
          <a:bodyPr wrap="none" rtlCol="0">
            <a:spAutoFit/>
          </a:bodyPr>
          <a:lstStyle/>
          <a:p>
            <a:r>
              <a:rPr lang="en-US" sz="900" dirty="0" smtClean="0"/>
              <a:t>20MHz</a:t>
            </a:r>
            <a:endParaRPr lang="en-US" sz="900" dirty="0"/>
          </a:p>
        </p:txBody>
      </p:sp>
      <p:sp>
        <p:nvSpPr>
          <p:cNvPr id="55" name="Left Brace 54"/>
          <p:cNvSpPr/>
          <p:nvPr/>
        </p:nvSpPr>
        <p:spPr bwMode="auto">
          <a:xfrm>
            <a:off x="1447800" y="40615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TextBox 55"/>
          <p:cNvSpPr txBox="1"/>
          <p:nvPr/>
        </p:nvSpPr>
        <p:spPr>
          <a:xfrm>
            <a:off x="990600" y="4034416"/>
            <a:ext cx="537327" cy="230832"/>
          </a:xfrm>
          <a:prstGeom prst="rect">
            <a:avLst/>
          </a:prstGeom>
          <a:noFill/>
        </p:spPr>
        <p:txBody>
          <a:bodyPr wrap="none" rtlCol="0">
            <a:spAutoFit/>
          </a:bodyPr>
          <a:lstStyle/>
          <a:p>
            <a:r>
              <a:rPr lang="en-US" sz="900" dirty="0" smtClean="0"/>
              <a:t>20MHz</a:t>
            </a:r>
            <a:endParaRPr lang="en-US" sz="900" dirty="0"/>
          </a:p>
        </p:txBody>
      </p:sp>
      <p:sp>
        <p:nvSpPr>
          <p:cNvPr id="62" name="TextBox 61"/>
          <p:cNvSpPr txBox="1"/>
          <p:nvPr/>
        </p:nvSpPr>
        <p:spPr>
          <a:xfrm>
            <a:off x="1371600" y="5562600"/>
            <a:ext cx="1284326" cy="253916"/>
          </a:xfrm>
          <a:prstGeom prst="rect">
            <a:avLst/>
          </a:prstGeom>
          <a:noFill/>
        </p:spPr>
        <p:txBody>
          <a:bodyPr wrap="none" rtlCol="0">
            <a:spAutoFit/>
          </a:bodyPr>
          <a:lstStyle/>
          <a:p>
            <a:r>
              <a:rPr lang="en-US" sz="1050" dirty="0" smtClean="0"/>
              <a:t>Primary CH (STA1)</a:t>
            </a:r>
            <a:endParaRPr lang="en-US" sz="1050" dirty="0"/>
          </a:p>
        </p:txBody>
      </p:sp>
      <p:sp>
        <p:nvSpPr>
          <p:cNvPr id="64" name="Rectangle 63"/>
          <p:cNvSpPr/>
          <p:nvPr/>
        </p:nvSpPr>
        <p:spPr>
          <a:xfrm>
            <a:off x="6096000"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65" name="Rectangle 64"/>
          <p:cNvSpPr/>
          <p:nvPr/>
        </p:nvSpPr>
        <p:spPr>
          <a:xfrm>
            <a:off x="6096000"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66" name="Rectangle 65"/>
          <p:cNvSpPr/>
          <p:nvPr/>
        </p:nvSpPr>
        <p:spPr>
          <a:xfrm>
            <a:off x="7164388"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67" name="Rectangle 66"/>
          <p:cNvSpPr/>
          <p:nvPr/>
        </p:nvSpPr>
        <p:spPr>
          <a:xfrm>
            <a:off x="7164388"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68" name="Rectangle 67"/>
          <p:cNvSpPr/>
          <p:nvPr/>
        </p:nvSpPr>
        <p:spPr>
          <a:xfrm>
            <a:off x="7163139"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69" name="Rectangle 68"/>
          <p:cNvSpPr/>
          <p:nvPr/>
        </p:nvSpPr>
        <p:spPr>
          <a:xfrm>
            <a:off x="7163139"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cxnSp>
        <p:nvCxnSpPr>
          <p:cNvPr id="78" name="Straight Connector 77"/>
          <p:cNvCxnSpPr/>
          <p:nvPr/>
        </p:nvCxnSpPr>
        <p:spPr>
          <a:xfrm flipV="1">
            <a:off x="1409360" y="4753196"/>
            <a:ext cx="7743041" cy="16696"/>
          </a:xfrm>
          <a:prstGeom prst="line">
            <a:avLst/>
          </a:prstGeom>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1409360" y="5784269"/>
            <a:ext cx="7743041" cy="0"/>
          </a:xfrm>
          <a:prstGeom prst="line">
            <a:avLst/>
          </a:prstGeom>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1371600" y="4546684"/>
            <a:ext cx="1202573" cy="253916"/>
          </a:xfrm>
          <a:prstGeom prst="rect">
            <a:avLst/>
          </a:prstGeom>
          <a:noFill/>
        </p:spPr>
        <p:txBody>
          <a:bodyPr wrap="none" rtlCol="0">
            <a:spAutoFit/>
          </a:bodyPr>
          <a:lstStyle/>
          <a:p>
            <a:r>
              <a:rPr lang="en-US" sz="1050" dirty="0" smtClean="0"/>
              <a:t>Primary CH (AP1)</a:t>
            </a:r>
            <a:endParaRPr lang="en-US" sz="1050" dirty="0"/>
          </a:p>
        </p:txBody>
      </p:sp>
    </p:spTree>
    <p:extLst>
      <p:ext uri="{BB962C8B-B14F-4D97-AF65-F5344CB8AC3E}">
        <p14:creationId xmlns:p14="http://schemas.microsoft.com/office/powerpoint/2010/main" val="423572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bwMode="auto">
          <a:xfrm>
            <a:off x="1413225" y="6124176"/>
            <a:ext cx="1147535"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8" name="TextBox 97"/>
          <p:cNvSpPr txBox="1"/>
          <p:nvPr/>
        </p:nvSpPr>
        <p:spPr>
          <a:xfrm>
            <a:off x="1370479" y="6096000"/>
            <a:ext cx="1284326" cy="253916"/>
          </a:xfrm>
          <a:prstGeom prst="rect">
            <a:avLst/>
          </a:prstGeom>
          <a:noFill/>
        </p:spPr>
        <p:txBody>
          <a:bodyPr wrap="none" rtlCol="0">
            <a:spAutoFit/>
          </a:bodyPr>
          <a:lstStyle/>
          <a:p>
            <a:r>
              <a:rPr lang="en-US" sz="1050" dirty="0" smtClean="0"/>
              <a:t>Primary CH (STA2)</a:t>
            </a:r>
            <a:endParaRPr lang="en-US" sz="1050" dirty="0"/>
          </a:p>
        </p:txBody>
      </p:sp>
      <p:sp>
        <p:nvSpPr>
          <p:cNvPr id="57" name="Rectangle 56"/>
          <p:cNvSpPr/>
          <p:nvPr/>
        </p:nvSpPr>
        <p:spPr bwMode="auto">
          <a:xfrm>
            <a:off x="1417759" y="5103525"/>
            <a:ext cx="1142091"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1370479" y="5065323"/>
            <a:ext cx="1411974" cy="253916"/>
          </a:xfrm>
          <a:prstGeom prst="rect">
            <a:avLst/>
          </a:prstGeom>
          <a:noFill/>
        </p:spPr>
        <p:txBody>
          <a:bodyPr wrap="square" rtlCol="0">
            <a:spAutoFit/>
          </a:bodyPr>
          <a:lstStyle/>
          <a:p>
            <a:r>
              <a:rPr lang="en-US" sz="1050" dirty="0" smtClean="0"/>
              <a:t>Primary CH (AP2) </a:t>
            </a:r>
            <a:endParaRPr lang="en-US" sz="1050" dirty="0"/>
          </a:p>
        </p:txBody>
      </p:sp>
      <p:sp>
        <p:nvSpPr>
          <p:cNvPr id="65" name="Rectangle 64"/>
          <p:cNvSpPr/>
          <p:nvPr/>
        </p:nvSpPr>
        <p:spPr bwMode="auto">
          <a:xfrm>
            <a:off x="2637299" y="5940822"/>
            <a:ext cx="6506701"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ectangle 63"/>
          <p:cNvSpPr/>
          <p:nvPr/>
        </p:nvSpPr>
        <p:spPr bwMode="auto">
          <a:xfrm>
            <a:off x="2637299" y="4915002"/>
            <a:ext cx="650557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ectangle 59"/>
          <p:cNvSpPr/>
          <p:nvPr/>
        </p:nvSpPr>
        <p:spPr bwMode="auto">
          <a:xfrm>
            <a:off x="1418881" y="5582671"/>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1417758" y="4577182"/>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primary channel </a:t>
            </a:r>
            <a:r>
              <a:rPr lang="en-US" dirty="0" smtClean="0"/>
              <a:t>selection</a:t>
            </a:r>
            <a:endParaRPr lang="en-US" sz="1800" dirty="0" smtClean="0"/>
          </a:p>
          <a:p>
            <a:pPr lvl="1"/>
            <a:r>
              <a:rPr lang="en-US" sz="1800" dirty="0" smtClean="0"/>
              <a:t>When the APs participated in the coordinated OFDM operation select the same primary channel, </a:t>
            </a:r>
          </a:p>
          <a:p>
            <a:pPr lvl="2"/>
            <a:r>
              <a:rPr lang="en-US" sz="1600" dirty="0" smtClean="0"/>
              <a:t>The coordinated AP (its associated STAs also) whose allocated </a:t>
            </a:r>
            <a:r>
              <a:rPr lang="en-US" sz="1600" dirty="0"/>
              <a:t>bandwidth </a:t>
            </a:r>
            <a:r>
              <a:rPr lang="en-US" sz="1600" dirty="0" smtClean="0"/>
              <a:t>does </a:t>
            </a:r>
            <a:r>
              <a:rPr lang="en-US" sz="1600" dirty="0"/>
              <a:t>not cover </a:t>
            </a:r>
            <a:r>
              <a:rPr lang="en-US" sz="1600" dirty="0" smtClean="0"/>
              <a:t>its own primary channel </a:t>
            </a:r>
            <a:r>
              <a:rPr lang="en-US" sz="1600" dirty="0"/>
              <a:t>needs to switch its primary channel to another channel which is </a:t>
            </a:r>
            <a:r>
              <a:rPr lang="en-US" sz="1600" dirty="0" smtClean="0"/>
              <a:t>within </a:t>
            </a:r>
            <a:r>
              <a:rPr lang="en-US" sz="1600" dirty="0"/>
              <a:t>the allocated bandwidth. </a:t>
            </a:r>
          </a:p>
        </p:txBody>
      </p:sp>
      <p:cxnSp>
        <p:nvCxnSpPr>
          <p:cNvPr id="22" name="Straight Connector 21"/>
          <p:cNvCxnSpPr/>
          <p:nvPr/>
        </p:nvCxnSpPr>
        <p:spPr>
          <a:xfrm flipV="1">
            <a:off x="1417760" y="4231050"/>
            <a:ext cx="7726240" cy="4410"/>
          </a:xfrm>
          <a:prstGeom prst="line">
            <a:avLst/>
          </a:prstGeom>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 y="3929172"/>
            <a:ext cx="1395339" cy="253916"/>
          </a:xfrm>
          <a:prstGeom prst="rect">
            <a:avLst/>
          </a:prstGeom>
          <a:noFill/>
        </p:spPr>
        <p:txBody>
          <a:bodyPr wrap="square" rtlCol="0">
            <a:spAutoFit/>
          </a:bodyPr>
          <a:lstStyle/>
          <a:p>
            <a:r>
              <a:rPr lang="en-US" sz="1050" dirty="0" smtClean="0"/>
              <a:t>Coordinator AP</a:t>
            </a:r>
            <a:endParaRPr lang="en-US" sz="1050" dirty="0"/>
          </a:p>
        </p:txBody>
      </p:sp>
      <p:sp>
        <p:nvSpPr>
          <p:cNvPr id="24" name="TextBox 23"/>
          <p:cNvSpPr txBox="1"/>
          <p:nvPr/>
        </p:nvSpPr>
        <p:spPr>
          <a:xfrm>
            <a:off x="-1" y="4463604"/>
            <a:ext cx="1395339" cy="253916"/>
          </a:xfrm>
          <a:prstGeom prst="rect">
            <a:avLst/>
          </a:prstGeom>
          <a:noFill/>
        </p:spPr>
        <p:txBody>
          <a:bodyPr wrap="square" rtlCol="0">
            <a:spAutoFit/>
          </a:bodyPr>
          <a:lstStyle/>
          <a:p>
            <a:r>
              <a:rPr lang="en-US" sz="1050" dirty="0" smtClean="0"/>
              <a:t>Coordinated AP1</a:t>
            </a:r>
            <a:endParaRPr lang="en-US" sz="1050" dirty="0"/>
          </a:p>
        </p:txBody>
      </p:sp>
      <p:sp>
        <p:nvSpPr>
          <p:cNvPr id="26" name="TextBox 25"/>
          <p:cNvSpPr txBox="1"/>
          <p:nvPr/>
        </p:nvSpPr>
        <p:spPr>
          <a:xfrm>
            <a:off x="0" y="5002447"/>
            <a:ext cx="1395338" cy="253916"/>
          </a:xfrm>
          <a:prstGeom prst="rect">
            <a:avLst/>
          </a:prstGeom>
          <a:noFill/>
        </p:spPr>
        <p:txBody>
          <a:bodyPr wrap="square" rtlCol="0">
            <a:spAutoFit/>
          </a:bodyPr>
          <a:lstStyle/>
          <a:p>
            <a:r>
              <a:rPr lang="en-US" sz="1050" dirty="0" smtClean="0"/>
              <a:t>Coordinated AP2</a:t>
            </a:r>
            <a:endParaRPr lang="en-US" sz="1050" dirty="0"/>
          </a:p>
        </p:txBody>
      </p:sp>
      <p:cxnSp>
        <p:nvCxnSpPr>
          <p:cNvPr id="27" name="Straight Connector 26"/>
          <p:cNvCxnSpPr/>
          <p:nvPr/>
        </p:nvCxnSpPr>
        <p:spPr>
          <a:xfrm flipV="1">
            <a:off x="1417760" y="5304322"/>
            <a:ext cx="7726240" cy="4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1417760" y="6323112"/>
            <a:ext cx="7726240" cy="0"/>
          </a:xfrm>
          <a:prstGeom prst="line">
            <a:avLst/>
          </a:prstGeom>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0" y="5370259"/>
            <a:ext cx="1395338" cy="415498"/>
          </a:xfrm>
          <a:prstGeom prst="rect">
            <a:avLst/>
          </a:prstGeom>
          <a:noFill/>
        </p:spPr>
        <p:txBody>
          <a:bodyPr wrap="square" rtlCol="0">
            <a:spAutoFit/>
          </a:bodyPr>
          <a:lstStyle/>
          <a:p>
            <a:r>
              <a:rPr lang="en-US" sz="1050" dirty="0" smtClean="0"/>
              <a:t>STA1 </a:t>
            </a:r>
            <a:endParaRPr lang="en-US" sz="1050" dirty="0"/>
          </a:p>
          <a:p>
            <a:r>
              <a:rPr lang="en-US" sz="1050" dirty="0" smtClean="0"/>
              <a:t>(associated with AP1)</a:t>
            </a:r>
            <a:endParaRPr lang="en-US" sz="1050" dirty="0"/>
          </a:p>
        </p:txBody>
      </p:sp>
      <p:sp>
        <p:nvSpPr>
          <p:cNvPr id="31" name="TextBox 30"/>
          <p:cNvSpPr txBox="1"/>
          <p:nvPr/>
        </p:nvSpPr>
        <p:spPr>
          <a:xfrm>
            <a:off x="0" y="5909102"/>
            <a:ext cx="1417760" cy="415498"/>
          </a:xfrm>
          <a:prstGeom prst="rect">
            <a:avLst/>
          </a:prstGeom>
          <a:noFill/>
        </p:spPr>
        <p:txBody>
          <a:bodyPr wrap="square" rtlCol="0">
            <a:spAutoFit/>
          </a:bodyPr>
          <a:lstStyle/>
          <a:p>
            <a:r>
              <a:rPr lang="en-US" sz="1050" dirty="0" smtClean="0"/>
              <a:t>STA2 </a:t>
            </a:r>
            <a:br>
              <a:rPr lang="en-US" sz="1050" dirty="0" smtClean="0"/>
            </a:br>
            <a:r>
              <a:rPr lang="en-US" sz="1050" dirty="0" smtClean="0"/>
              <a:t>(associated with AP2)</a:t>
            </a:r>
            <a:endParaRPr lang="en-US" sz="1050" dirty="0"/>
          </a:p>
        </p:txBody>
      </p:sp>
      <p:sp>
        <p:nvSpPr>
          <p:cNvPr id="61" name="TextBox 60"/>
          <p:cNvSpPr txBox="1"/>
          <p:nvPr/>
        </p:nvSpPr>
        <p:spPr>
          <a:xfrm>
            <a:off x="1371600" y="4572000"/>
            <a:ext cx="1236236" cy="253916"/>
          </a:xfrm>
          <a:prstGeom prst="rect">
            <a:avLst/>
          </a:prstGeom>
          <a:noFill/>
        </p:spPr>
        <p:txBody>
          <a:bodyPr wrap="none" rtlCol="0">
            <a:spAutoFit/>
          </a:bodyPr>
          <a:lstStyle/>
          <a:p>
            <a:r>
              <a:rPr lang="en-US" sz="1050" dirty="0" smtClean="0"/>
              <a:t>Primary CH (AP1) </a:t>
            </a:r>
            <a:endParaRPr lang="en-US" sz="1050" dirty="0"/>
          </a:p>
        </p:txBody>
      </p:sp>
      <p:sp>
        <p:nvSpPr>
          <p:cNvPr id="62" name="TextBox 61"/>
          <p:cNvSpPr txBox="1"/>
          <p:nvPr/>
        </p:nvSpPr>
        <p:spPr>
          <a:xfrm>
            <a:off x="1365944" y="5568717"/>
            <a:ext cx="1284326" cy="253916"/>
          </a:xfrm>
          <a:prstGeom prst="rect">
            <a:avLst/>
          </a:prstGeom>
          <a:noFill/>
        </p:spPr>
        <p:txBody>
          <a:bodyPr wrap="none" rtlCol="0">
            <a:spAutoFit/>
          </a:bodyPr>
          <a:lstStyle/>
          <a:p>
            <a:r>
              <a:rPr lang="en-US" sz="1050" dirty="0" smtClean="0"/>
              <a:t>Primary CH (STA1)</a:t>
            </a:r>
            <a:endParaRPr lang="en-US" sz="1050" dirty="0"/>
          </a:p>
        </p:txBody>
      </p:sp>
      <p:cxnSp>
        <p:nvCxnSpPr>
          <p:cNvPr id="50" name="Straight Arrow Connector 49"/>
          <p:cNvCxnSpPr>
            <a:stCxn id="57" idx="3"/>
            <a:endCxn id="64" idx="1"/>
          </p:cNvCxnSpPr>
          <p:nvPr/>
        </p:nvCxnSpPr>
        <p:spPr bwMode="auto">
          <a:xfrm flipV="1">
            <a:off x="2559850" y="5011900"/>
            <a:ext cx="77449" cy="188523"/>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cxnSp>
        <p:nvCxnSpPr>
          <p:cNvPr id="63" name="Straight Arrow Connector 62"/>
          <p:cNvCxnSpPr>
            <a:stCxn id="21" idx="3"/>
            <a:endCxn id="65" idx="1"/>
          </p:cNvCxnSpPr>
          <p:nvPr/>
        </p:nvCxnSpPr>
        <p:spPr bwMode="auto">
          <a:xfrm flipV="1">
            <a:off x="2560760" y="6037720"/>
            <a:ext cx="76539" cy="183354"/>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sp>
        <p:nvSpPr>
          <p:cNvPr id="66" name="TextBox 65"/>
          <p:cNvSpPr txBox="1"/>
          <p:nvPr/>
        </p:nvSpPr>
        <p:spPr>
          <a:xfrm>
            <a:off x="1290558" y="4851484"/>
            <a:ext cx="1452642" cy="253916"/>
          </a:xfrm>
          <a:prstGeom prst="rect">
            <a:avLst/>
          </a:prstGeom>
          <a:noFill/>
        </p:spPr>
        <p:txBody>
          <a:bodyPr wrap="none" rtlCol="0">
            <a:spAutoFit/>
          </a:bodyPr>
          <a:lstStyle/>
          <a:p>
            <a:r>
              <a:rPr lang="en-US" sz="1050" dirty="0" smtClean="0"/>
              <a:t>Primary channel switch</a:t>
            </a:r>
            <a:endParaRPr lang="en-US" sz="1050" dirty="0"/>
          </a:p>
        </p:txBody>
      </p:sp>
      <p:sp>
        <p:nvSpPr>
          <p:cNvPr id="67" name="TextBox 66"/>
          <p:cNvSpPr txBox="1"/>
          <p:nvPr/>
        </p:nvSpPr>
        <p:spPr>
          <a:xfrm>
            <a:off x="1290558" y="5867400"/>
            <a:ext cx="1452642" cy="253916"/>
          </a:xfrm>
          <a:prstGeom prst="rect">
            <a:avLst/>
          </a:prstGeom>
          <a:noFill/>
        </p:spPr>
        <p:txBody>
          <a:bodyPr wrap="none" rtlCol="0">
            <a:spAutoFit/>
          </a:bodyPr>
          <a:lstStyle/>
          <a:p>
            <a:r>
              <a:rPr lang="en-US" sz="1050" dirty="0" smtClean="0"/>
              <a:t>Primary channel switch</a:t>
            </a:r>
            <a:endParaRPr lang="en-US" sz="1050" dirty="0"/>
          </a:p>
        </p:txBody>
      </p:sp>
      <p:sp>
        <p:nvSpPr>
          <p:cNvPr id="68" name="Rectangle 67"/>
          <p:cNvSpPr/>
          <p:nvPr/>
        </p:nvSpPr>
        <p:spPr>
          <a:xfrm>
            <a:off x="6097249"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69" name="Rectangle 68"/>
          <p:cNvSpPr/>
          <p:nvPr/>
        </p:nvSpPr>
        <p:spPr>
          <a:xfrm>
            <a:off x="6097249"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70" name="Rectangle 69"/>
          <p:cNvSpPr/>
          <p:nvPr/>
        </p:nvSpPr>
        <p:spPr>
          <a:xfrm>
            <a:off x="7165637"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71" name="Rectangle 70"/>
          <p:cNvSpPr/>
          <p:nvPr/>
        </p:nvSpPr>
        <p:spPr>
          <a:xfrm>
            <a:off x="7165637"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72" name="Rectangle 71"/>
          <p:cNvSpPr/>
          <p:nvPr/>
        </p:nvSpPr>
        <p:spPr>
          <a:xfrm>
            <a:off x="7164388"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73" name="Rectangle 72"/>
          <p:cNvSpPr/>
          <p:nvPr/>
        </p:nvSpPr>
        <p:spPr>
          <a:xfrm>
            <a:off x="7164388"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74" name="Rectangle 73"/>
          <p:cNvSpPr/>
          <p:nvPr/>
        </p:nvSpPr>
        <p:spPr>
          <a:xfrm>
            <a:off x="1570160" y="4039598"/>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COA frame</a:t>
            </a:r>
            <a:endParaRPr lang="en-US" sz="1050" dirty="0">
              <a:solidFill>
                <a:schemeClr val="tx1"/>
              </a:solidFill>
            </a:endParaRPr>
          </a:p>
        </p:txBody>
      </p:sp>
      <p:sp>
        <p:nvSpPr>
          <p:cNvPr id="75" name="Rectangle 74"/>
          <p:cNvSpPr/>
          <p:nvPr/>
        </p:nvSpPr>
        <p:spPr>
          <a:xfrm>
            <a:off x="1570160" y="3854032"/>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COA frame</a:t>
            </a:r>
            <a:endParaRPr lang="en-US" sz="1050" dirty="0">
              <a:solidFill>
                <a:schemeClr val="tx1"/>
              </a:solidFill>
            </a:endParaRPr>
          </a:p>
        </p:txBody>
      </p:sp>
      <p:sp>
        <p:nvSpPr>
          <p:cNvPr id="76" name="Left Brace 75"/>
          <p:cNvSpPr/>
          <p:nvPr/>
        </p:nvSpPr>
        <p:spPr bwMode="auto">
          <a:xfrm>
            <a:off x="1447800" y="3858441"/>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7" name="TextBox 76"/>
          <p:cNvSpPr txBox="1"/>
          <p:nvPr/>
        </p:nvSpPr>
        <p:spPr>
          <a:xfrm>
            <a:off x="990600" y="3831270"/>
            <a:ext cx="537327" cy="230832"/>
          </a:xfrm>
          <a:prstGeom prst="rect">
            <a:avLst/>
          </a:prstGeom>
          <a:noFill/>
        </p:spPr>
        <p:txBody>
          <a:bodyPr wrap="none" rtlCol="0">
            <a:spAutoFit/>
          </a:bodyPr>
          <a:lstStyle/>
          <a:p>
            <a:r>
              <a:rPr lang="en-US" sz="900" dirty="0" smtClean="0"/>
              <a:t>20MHz</a:t>
            </a:r>
            <a:endParaRPr lang="en-US" sz="900" dirty="0"/>
          </a:p>
        </p:txBody>
      </p:sp>
      <p:sp>
        <p:nvSpPr>
          <p:cNvPr id="78" name="Left Brace 77"/>
          <p:cNvSpPr/>
          <p:nvPr/>
        </p:nvSpPr>
        <p:spPr bwMode="auto">
          <a:xfrm>
            <a:off x="1447800" y="40615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9" name="TextBox 78"/>
          <p:cNvSpPr txBox="1"/>
          <p:nvPr/>
        </p:nvSpPr>
        <p:spPr>
          <a:xfrm>
            <a:off x="990600" y="4034416"/>
            <a:ext cx="537327" cy="230832"/>
          </a:xfrm>
          <a:prstGeom prst="rect">
            <a:avLst/>
          </a:prstGeom>
          <a:noFill/>
        </p:spPr>
        <p:txBody>
          <a:bodyPr wrap="none" rtlCol="0">
            <a:spAutoFit/>
          </a:bodyPr>
          <a:lstStyle/>
          <a:p>
            <a:r>
              <a:rPr lang="en-US" sz="900" dirty="0" smtClean="0"/>
              <a:t>20MHz</a:t>
            </a:r>
            <a:endParaRPr lang="en-US" sz="900" dirty="0"/>
          </a:p>
        </p:txBody>
      </p:sp>
      <p:sp>
        <p:nvSpPr>
          <p:cNvPr id="80" name="Rectangle 79"/>
          <p:cNvSpPr/>
          <p:nvPr/>
        </p:nvSpPr>
        <p:spPr>
          <a:xfrm>
            <a:off x="2638548" y="4579020"/>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Data and Trigger frames to STA1</a:t>
            </a:r>
            <a:endParaRPr lang="en-US" sz="1050" dirty="0">
              <a:solidFill>
                <a:schemeClr val="tx1"/>
              </a:solidFill>
            </a:endParaRPr>
          </a:p>
        </p:txBody>
      </p:sp>
      <p:sp>
        <p:nvSpPr>
          <p:cNvPr id="81" name="Rectangle 80"/>
          <p:cNvSpPr/>
          <p:nvPr/>
        </p:nvSpPr>
        <p:spPr>
          <a:xfrm>
            <a:off x="2638548" y="4382574"/>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82" name="Rectangle 81"/>
          <p:cNvSpPr/>
          <p:nvPr/>
        </p:nvSpPr>
        <p:spPr>
          <a:xfrm>
            <a:off x="2637299" y="5106511"/>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83" name="Rectangle 82"/>
          <p:cNvSpPr/>
          <p:nvPr/>
        </p:nvSpPr>
        <p:spPr>
          <a:xfrm>
            <a:off x="2637299" y="4920085"/>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84" name="Rectangle 83"/>
          <p:cNvSpPr/>
          <p:nvPr/>
        </p:nvSpPr>
        <p:spPr>
          <a:xfrm>
            <a:off x="4694360" y="5581098"/>
            <a:ext cx="1403228"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1"/>
                </a:solidFill>
              </a:rPr>
              <a:t>UL frame to </a:t>
            </a:r>
            <a:r>
              <a:rPr lang="en-US" sz="1050" dirty="0" smtClean="0">
                <a:solidFill>
                  <a:schemeClr val="tx1"/>
                </a:solidFill>
              </a:rPr>
              <a:t>AP1</a:t>
            </a:r>
            <a:endParaRPr lang="en-US" sz="1050" dirty="0">
              <a:solidFill>
                <a:schemeClr val="tx1"/>
              </a:solidFill>
            </a:endParaRPr>
          </a:p>
        </p:txBody>
      </p:sp>
      <p:sp>
        <p:nvSpPr>
          <p:cNvPr id="85" name="Rectangle 84"/>
          <p:cNvSpPr/>
          <p:nvPr/>
        </p:nvSpPr>
        <p:spPr>
          <a:xfrm>
            <a:off x="4694360" y="5389644"/>
            <a:ext cx="1403228"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dirty="0">
              <a:solidFill>
                <a:schemeClr val="tx1"/>
              </a:solidFill>
            </a:endParaRPr>
          </a:p>
        </p:txBody>
      </p:sp>
      <p:sp>
        <p:nvSpPr>
          <p:cNvPr id="86" name="Rectangle 85"/>
          <p:cNvSpPr/>
          <p:nvPr/>
        </p:nvSpPr>
        <p:spPr>
          <a:xfrm>
            <a:off x="4694360" y="5941367"/>
            <a:ext cx="14016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UL frame to AP2</a:t>
            </a:r>
            <a:endParaRPr lang="en-US" sz="1050" dirty="0">
              <a:solidFill>
                <a:schemeClr val="tx1"/>
              </a:solidFill>
            </a:endParaRPr>
          </a:p>
        </p:txBody>
      </p:sp>
      <p:sp>
        <p:nvSpPr>
          <p:cNvPr id="87" name="Left Brace 86"/>
          <p:cNvSpPr/>
          <p:nvPr/>
        </p:nvSpPr>
        <p:spPr bwMode="auto">
          <a:xfrm>
            <a:off x="4555169" y="53986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8" name="TextBox 87"/>
          <p:cNvSpPr txBox="1"/>
          <p:nvPr/>
        </p:nvSpPr>
        <p:spPr>
          <a:xfrm>
            <a:off x="4097969" y="5371516"/>
            <a:ext cx="537327" cy="230832"/>
          </a:xfrm>
          <a:prstGeom prst="rect">
            <a:avLst/>
          </a:prstGeom>
          <a:noFill/>
        </p:spPr>
        <p:txBody>
          <a:bodyPr wrap="none" rtlCol="0">
            <a:spAutoFit/>
          </a:bodyPr>
          <a:lstStyle/>
          <a:p>
            <a:r>
              <a:rPr lang="en-US" sz="900" dirty="0" smtClean="0"/>
              <a:t>20MHz</a:t>
            </a:r>
            <a:endParaRPr lang="en-US" sz="900" dirty="0"/>
          </a:p>
        </p:txBody>
      </p:sp>
      <p:sp>
        <p:nvSpPr>
          <p:cNvPr id="89" name="Left Brace 88"/>
          <p:cNvSpPr/>
          <p:nvPr/>
        </p:nvSpPr>
        <p:spPr bwMode="auto">
          <a:xfrm>
            <a:off x="4555169" y="5601833"/>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0" name="TextBox 89"/>
          <p:cNvSpPr txBox="1"/>
          <p:nvPr/>
        </p:nvSpPr>
        <p:spPr>
          <a:xfrm>
            <a:off x="4097969" y="5574662"/>
            <a:ext cx="537327" cy="230832"/>
          </a:xfrm>
          <a:prstGeom prst="rect">
            <a:avLst/>
          </a:prstGeom>
          <a:noFill/>
        </p:spPr>
        <p:txBody>
          <a:bodyPr wrap="none" rtlCol="0">
            <a:spAutoFit/>
          </a:bodyPr>
          <a:lstStyle/>
          <a:p>
            <a:r>
              <a:rPr lang="en-US" sz="900" dirty="0" smtClean="0"/>
              <a:t>20MHz</a:t>
            </a:r>
            <a:endParaRPr lang="en-US" sz="900" dirty="0"/>
          </a:p>
        </p:txBody>
      </p:sp>
      <p:sp>
        <p:nvSpPr>
          <p:cNvPr id="91" name="Left Brace 90"/>
          <p:cNvSpPr/>
          <p:nvPr/>
        </p:nvSpPr>
        <p:spPr bwMode="auto">
          <a:xfrm>
            <a:off x="4555169" y="5954594"/>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2" name="TextBox 91"/>
          <p:cNvSpPr txBox="1"/>
          <p:nvPr/>
        </p:nvSpPr>
        <p:spPr>
          <a:xfrm>
            <a:off x="4097969" y="5927423"/>
            <a:ext cx="537327" cy="230832"/>
          </a:xfrm>
          <a:prstGeom prst="rect">
            <a:avLst/>
          </a:prstGeom>
          <a:noFill/>
        </p:spPr>
        <p:txBody>
          <a:bodyPr wrap="none" rtlCol="0">
            <a:spAutoFit/>
          </a:bodyPr>
          <a:lstStyle/>
          <a:p>
            <a:r>
              <a:rPr lang="en-US" sz="900" dirty="0" smtClean="0"/>
              <a:t>20MHz</a:t>
            </a:r>
            <a:endParaRPr lang="en-US" sz="900" dirty="0"/>
          </a:p>
        </p:txBody>
      </p:sp>
      <p:cxnSp>
        <p:nvCxnSpPr>
          <p:cNvPr id="96" name="Straight Connector 95"/>
          <p:cNvCxnSpPr/>
          <p:nvPr/>
        </p:nvCxnSpPr>
        <p:spPr>
          <a:xfrm flipV="1">
            <a:off x="1409360" y="4753196"/>
            <a:ext cx="7743041" cy="16696"/>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a:off x="1409360" y="5784269"/>
            <a:ext cx="7743041"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1663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Rectangle 147"/>
          <p:cNvSpPr/>
          <p:nvPr/>
        </p:nvSpPr>
        <p:spPr bwMode="auto">
          <a:xfrm>
            <a:off x="1413225" y="6124176"/>
            <a:ext cx="2765580"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9" name="TextBox 148"/>
          <p:cNvSpPr txBox="1"/>
          <p:nvPr/>
        </p:nvSpPr>
        <p:spPr>
          <a:xfrm>
            <a:off x="1370478" y="6096000"/>
            <a:ext cx="2808327" cy="253916"/>
          </a:xfrm>
          <a:prstGeom prst="rect">
            <a:avLst/>
          </a:prstGeom>
          <a:noFill/>
        </p:spPr>
        <p:txBody>
          <a:bodyPr wrap="square" rtlCol="0">
            <a:spAutoFit/>
          </a:bodyPr>
          <a:lstStyle/>
          <a:p>
            <a:r>
              <a:rPr lang="en-US" sz="1050" dirty="0" smtClean="0"/>
              <a:t>Primary CH (STA2)</a:t>
            </a:r>
            <a:endParaRPr lang="en-US" sz="1050" dirty="0"/>
          </a:p>
        </p:txBody>
      </p:sp>
      <p:sp>
        <p:nvSpPr>
          <p:cNvPr id="150" name="Rectangle 149"/>
          <p:cNvSpPr/>
          <p:nvPr/>
        </p:nvSpPr>
        <p:spPr bwMode="auto">
          <a:xfrm>
            <a:off x="1417759" y="5115301"/>
            <a:ext cx="2761046" cy="182019"/>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1" name="Rectangle 150"/>
          <p:cNvSpPr/>
          <p:nvPr/>
        </p:nvSpPr>
        <p:spPr bwMode="auto">
          <a:xfrm>
            <a:off x="4267200" y="5940822"/>
            <a:ext cx="4876800"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2" name="Rectangle 151"/>
          <p:cNvSpPr/>
          <p:nvPr/>
        </p:nvSpPr>
        <p:spPr bwMode="auto">
          <a:xfrm>
            <a:off x="4267200" y="4915002"/>
            <a:ext cx="4875678"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3" name="Rectangle 152"/>
          <p:cNvSpPr/>
          <p:nvPr/>
        </p:nvSpPr>
        <p:spPr bwMode="auto">
          <a:xfrm>
            <a:off x="1418881" y="5582671"/>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4" name="Rectangle 153"/>
          <p:cNvSpPr/>
          <p:nvPr/>
        </p:nvSpPr>
        <p:spPr bwMode="auto">
          <a:xfrm>
            <a:off x="1417758" y="4577182"/>
            <a:ext cx="7725119" cy="193795"/>
          </a:xfrm>
          <a:prstGeom prst="rect">
            <a:avLst/>
          </a:prstGeom>
          <a:solidFill>
            <a:schemeClr val="bg1">
              <a:lumMod val="8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5" name="TextBox 154"/>
          <p:cNvSpPr txBox="1"/>
          <p:nvPr/>
        </p:nvSpPr>
        <p:spPr>
          <a:xfrm>
            <a:off x="1371600" y="4572000"/>
            <a:ext cx="1236236" cy="253916"/>
          </a:xfrm>
          <a:prstGeom prst="rect">
            <a:avLst/>
          </a:prstGeom>
          <a:noFill/>
        </p:spPr>
        <p:txBody>
          <a:bodyPr wrap="none" rtlCol="0">
            <a:spAutoFit/>
          </a:bodyPr>
          <a:lstStyle/>
          <a:p>
            <a:r>
              <a:rPr lang="en-US" sz="1050" dirty="0" smtClean="0"/>
              <a:t>Primary CH (AP1) </a:t>
            </a:r>
            <a:endParaRPr lang="en-US" sz="1050" dirty="0"/>
          </a:p>
        </p:txBody>
      </p:sp>
      <p:sp>
        <p:nvSpPr>
          <p:cNvPr id="156" name="TextBox 155"/>
          <p:cNvSpPr txBox="1"/>
          <p:nvPr/>
        </p:nvSpPr>
        <p:spPr>
          <a:xfrm>
            <a:off x="1365944" y="5568717"/>
            <a:ext cx="1284326" cy="253916"/>
          </a:xfrm>
          <a:prstGeom prst="rect">
            <a:avLst/>
          </a:prstGeom>
          <a:noFill/>
        </p:spPr>
        <p:txBody>
          <a:bodyPr wrap="none" rtlCol="0">
            <a:spAutoFit/>
          </a:bodyPr>
          <a:lstStyle/>
          <a:p>
            <a:r>
              <a:rPr lang="en-US" sz="1050" dirty="0" smtClean="0"/>
              <a:t>Primary CH (STA1)</a:t>
            </a:r>
            <a:endParaRPr lang="en-US" sz="1050" dirty="0"/>
          </a:p>
        </p:txBody>
      </p:sp>
      <p:cxnSp>
        <p:nvCxnSpPr>
          <p:cNvPr id="157" name="Straight Arrow Connector 156"/>
          <p:cNvCxnSpPr>
            <a:stCxn id="150" idx="3"/>
            <a:endCxn id="152" idx="1"/>
          </p:cNvCxnSpPr>
          <p:nvPr/>
        </p:nvCxnSpPr>
        <p:spPr bwMode="auto">
          <a:xfrm flipV="1">
            <a:off x="4178805" y="5011900"/>
            <a:ext cx="88395" cy="194411"/>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cxnSp>
        <p:nvCxnSpPr>
          <p:cNvPr id="158" name="Straight Arrow Connector 157"/>
          <p:cNvCxnSpPr>
            <a:stCxn id="148" idx="3"/>
            <a:endCxn id="151" idx="1"/>
          </p:cNvCxnSpPr>
          <p:nvPr/>
        </p:nvCxnSpPr>
        <p:spPr bwMode="auto">
          <a:xfrm flipV="1">
            <a:off x="4178805" y="6037720"/>
            <a:ext cx="88395" cy="183354"/>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sp>
        <p:nvSpPr>
          <p:cNvPr id="160" name="TextBox 159"/>
          <p:cNvSpPr txBox="1"/>
          <p:nvPr/>
        </p:nvSpPr>
        <p:spPr>
          <a:xfrm>
            <a:off x="2895600" y="5867400"/>
            <a:ext cx="1452642" cy="253916"/>
          </a:xfrm>
          <a:prstGeom prst="rect">
            <a:avLst/>
          </a:prstGeom>
          <a:noFill/>
        </p:spPr>
        <p:txBody>
          <a:bodyPr wrap="none" rtlCol="0">
            <a:spAutoFit/>
          </a:bodyPr>
          <a:lstStyle/>
          <a:p>
            <a:r>
              <a:rPr lang="en-US" sz="1050" dirty="0" smtClean="0"/>
              <a:t>Primary channel switch</a:t>
            </a:r>
            <a:endParaRPr lang="en-US" sz="1050" dirty="0"/>
          </a:p>
        </p:txBody>
      </p:sp>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primary channel </a:t>
            </a:r>
            <a:r>
              <a:rPr lang="en-US" dirty="0" smtClean="0"/>
              <a:t>selection</a:t>
            </a:r>
            <a:endParaRPr lang="en-US" sz="1800" dirty="0" smtClean="0"/>
          </a:p>
          <a:p>
            <a:pPr lvl="1"/>
            <a:r>
              <a:rPr lang="en-US" sz="1800" dirty="0" smtClean="0"/>
              <a:t>Because </a:t>
            </a:r>
            <a:r>
              <a:rPr lang="en-US" sz="1800" dirty="0"/>
              <a:t>the </a:t>
            </a:r>
            <a:r>
              <a:rPr lang="en-US" sz="1800" dirty="0" smtClean="0"/>
              <a:t>STAs </a:t>
            </a:r>
            <a:r>
              <a:rPr lang="en-US" sz="1800" dirty="0"/>
              <a:t>associated with the coordinated APs can be the hidden </a:t>
            </a:r>
            <a:r>
              <a:rPr lang="en-US" sz="1800" dirty="0" smtClean="0"/>
              <a:t>nodes </a:t>
            </a:r>
            <a:r>
              <a:rPr lang="en-US" sz="1800" dirty="0"/>
              <a:t>from the coordinator AP, </a:t>
            </a:r>
            <a:r>
              <a:rPr lang="en-US" sz="1800" dirty="0" smtClean="0"/>
              <a:t>they may not listen the COA frame. In such case, the coordinator AP and the coordinated AP may exchange the primary channel switch (PCS) request and the primary channel switch (PCS) response frames before the coordinated OFDAM transmissions.  </a:t>
            </a:r>
            <a:endParaRPr lang="en-US" sz="1600" dirty="0"/>
          </a:p>
        </p:txBody>
      </p:sp>
      <p:cxnSp>
        <p:nvCxnSpPr>
          <p:cNvPr id="93" name="Straight Connector 92"/>
          <p:cNvCxnSpPr/>
          <p:nvPr/>
        </p:nvCxnSpPr>
        <p:spPr>
          <a:xfrm flipV="1">
            <a:off x="1409360" y="4231050"/>
            <a:ext cx="7726240" cy="4410"/>
          </a:xfrm>
          <a:prstGeom prst="line">
            <a:avLst/>
          </a:prstGeom>
        </p:spPr>
        <p:style>
          <a:lnRef idx="2">
            <a:schemeClr val="accent1"/>
          </a:lnRef>
          <a:fillRef idx="0">
            <a:schemeClr val="accent1"/>
          </a:fillRef>
          <a:effectRef idx="1">
            <a:schemeClr val="accent1"/>
          </a:effectRef>
          <a:fontRef idx="minor">
            <a:schemeClr val="tx1"/>
          </a:fontRef>
        </p:style>
      </p:cxnSp>
      <p:sp>
        <p:nvSpPr>
          <p:cNvPr id="94" name="TextBox 9"/>
          <p:cNvSpPr txBox="1"/>
          <p:nvPr/>
        </p:nvSpPr>
        <p:spPr>
          <a:xfrm>
            <a:off x="-8401" y="3929172"/>
            <a:ext cx="1395339"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Coordinator AP</a:t>
            </a:r>
            <a:endParaRPr lang="en-US" sz="1050" dirty="0"/>
          </a:p>
        </p:txBody>
      </p:sp>
      <p:sp>
        <p:nvSpPr>
          <p:cNvPr id="95" name="TextBox 10"/>
          <p:cNvSpPr txBox="1"/>
          <p:nvPr/>
        </p:nvSpPr>
        <p:spPr>
          <a:xfrm>
            <a:off x="-8401" y="4463604"/>
            <a:ext cx="1395339"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Coordinated AP1</a:t>
            </a:r>
            <a:endParaRPr lang="en-US" sz="1050" dirty="0"/>
          </a:p>
        </p:txBody>
      </p:sp>
      <p:cxnSp>
        <p:nvCxnSpPr>
          <p:cNvPr id="99" name="Straight Connector 98"/>
          <p:cNvCxnSpPr/>
          <p:nvPr/>
        </p:nvCxnSpPr>
        <p:spPr>
          <a:xfrm flipV="1">
            <a:off x="1409360" y="4753196"/>
            <a:ext cx="7743041" cy="16696"/>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2"/>
          <p:cNvSpPr txBox="1"/>
          <p:nvPr/>
        </p:nvSpPr>
        <p:spPr>
          <a:xfrm>
            <a:off x="-8400" y="5002447"/>
            <a:ext cx="1395338"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Coordinated AP2</a:t>
            </a:r>
            <a:endParaRPr lang="en-US" sz="1050" dirty="0"/>
          </a:p>
        </p:txBody>
      </p:sp>
      <p:cxnSp>
        <p:nvCxnSpPr>
          <p:cNvPr id="101" name="Straight Connector 100"/>
          <p:cNvCxnSpPr/>
          <p:nvPr/>
        </p:nvCxnSpPr>
        <p:spPr>
          <a:xfrm flipV="1">
            <a:off x="1409360" y="5304322"/>
            <a:ext cx="7726240" cy="4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a:off x="1409360" y="5784269"/>
            <a:ext cx="774304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a:off x="1409360" y="6323112"/>
            <a:ext cx="7726240" cy="0"/>
          </a:xfrm>
          <a:prstGeom prst="line">
            <a:avLst/>
          </a:prstGeom>
        </p:spPr>
        <p:style>
          <a:lnRef idx="2">
            <a:schemeClr val="accent1"/>
          </a:lnRef>
          <a:fillRef idx="0">
            <a:schemeClr val="accent1"/>
          </a:fillRef>
          <a:effectRef idx="1">
            <a:schemeClr val="accent1"/>
          </a:effectRef>
          <a:fontRef idx="minor">
            <a:schemeClr val="tx1"/>
          </a:fontRef>
        </p:style>
      </p:cxnSp>
      <p:sp>
        <p:nvSpPr>
          <p:cNvPr id="104" name="TextBox 16"/>
          <p:cNvSpPr txBox="1"/>
          <p:nvPr/>
        </p:nvSpPr>
        <p:spPr>
          <a:xfrm>
            <a:off x="-8400" y="5370259"/>
            <a:ext cx="1395338" cy="415498"/>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STA1 </a:t>
            </a:r>
            <a:endParaRPr lang="en-US" sz="1050" dirty="0"/>
          </a:p>
          <a:p>
            <a:r>
              <a:rPr lang="en-US" sz="1050" dirty="0" smtClean="0"/>
              <a:t>(associated with AP1)</a:t>
            </a:r>
            <a:endParaRPr lang="en-US" sz="1050" dirty="0"/>
          </a:p>
        </p:txBody>
      </p:sp>
      <p:sp>
        <p:nvSpPr>
          <p:cNvPr id="105" name="TextBox 18"/>
          <p:cNvSpPr txBox="1"/>
          <p:nvPr/>
        </p:nvSpPr>
        <p:spPr>
          <a:xfrm>
            <a:off x="-8400" y="5909102"/>
            <a:ext cx="1417760" cy="415498"/>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STA2 </a:t>
            </a:r>
            <a:br>
              <a:rPr lang="en-US" sz="1050" dirty="0" smtClean="0"/>
            </a:br>
            <a:r>
              <a:rPr lang="en-US" sz="1050" dirty="0" smtClean="0"/>
              <a:t>(associated with AP2)</a:t>
            </a:r>
            <a:endParaRPr lang="en-US" sz="1050" dirty="0"/>
          </a:p>
        </p:txBody>
      </p:sp>
      <p:sp>
        <p:nvSpPr>
          <p:cNvPr id="106" name="Rectangle 105"/>
          <p:cNvSpPr/>
          <p:nvPr/>
        </p:nvSpPr>
        <p:spPr>
          <a:xfrm>
            <a:off x="1485560" y="4051441"/>
            <a:ext cx="1257640" cy="184017"/>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Request frame</a:t>
            </a:r>
            <a:endParaRPr lang="en-US" sz="1050" dirty="0">
              <a:solidFill>
                <a:schemeClr val="tx1"/>
              </a:solidFill>
            </a:endParaRPr>
          </a:p>
        </p:txBody>
      </p:sp>
      <p:sp>
        <p:nvSpPr>
          <p:cNvPr id="107" name="Rectangle 106"/>
          <p:cNvSpPr/>
          <p:nvPr/>
        </p:nvSpPr>
        <p:spPr>
          <a:xfrm>
            <a:off x="1485560" y="3858441"/>
            <a:ext cx="125764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Request frame</a:t>
            </a:r>
            <a:endParaRPr lang="en-US" sz="1050" dirty="0">
              <a:solidFill>
                <a:schemeClr val="tx1"/>
              </a:solidFill>
            </a:endParaRPr>
          </a:p>
        </p:txBody>
      </p:sp>
      <p:sp>
        <p:nvSpPr>
          <p:cNvPr id="108" name="Rectangle 107"/>
          <p:cNvSpPr/>
          <p:nvPr/>
        </p:nvSpPr>
        <p:spPr>
          <a:xfrm>
            <a:off x="5373348"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109" name="Rectangle 108"/>
          <p:cNvSpPr/>
          <p:nvPr/>
        </p:nvSpPr>
        <p:spPr>
          <a:xfrm>
            <a:off x="5373348"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110" name="Rectangle 109"/>
          <p:cNvSpPr/>
          <p:nvPr/>
        </p:nvSpPr>
        <p:spPr>
          <a:xfrm>
            <a:off x="5372099"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111" name="Rectangle 110"/>
          <p:cNvSpPr/>
          <p:nvPr/>
        </p:nvSpPr>
        <p:spPr>
          <a:xfrm>
            <a:off x="5372099"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112" name="Rectangle 111"/>
          <p:cNvSpPr/>
          <p:nvPr/>
        </p:nvSpPr>
        <p:spPr>
          <a:xfrm>
            <a:off x="7429160" y="5585507"/>
            <a:ext cx="14100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UL frame to </a:t>
            </a:r>
            <a:r>
              <a:rPr lang="en-US" sz="1050" dirty="0" smtClean="0">
                <a:solidFill>
                  <a:schemeClr val="tx1"/>
                </a:solidFill>
              </a:rPr>
              <a:t>AP1</a:t>
            </a:r>
            <a:endParaRPr lang="en-US" sz="1050" dirty="0">
              <a:solidFill>
                <a:schemeClr val="tx1"/>
              </a:solidFill>
            </a:endParaRPr>
          </a:p>
        </p:txBody>
      </p:sp>
      <p:sp>
        <p:nvSpPr>
          <p:cNvPr id="113" name="Rectangle 112"/>
          <p:cNvSpPr/>
          <p:nvPr/>
        </p:nvSpPr>
        <p:spPr>
          <a:xfrm>
            <a:off x="7429160" y="5394053"/>
            <a:ext cx="1410040"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114" name="Rectangle 113"/>
          <p:cNvSpPr/>
          <p:nvPr/>
        </p:nvSpPr>
        <p:spPr>
          <a:xfrm>
            <a:off x="7429160" y="6137230"/>
            <a:ext cx="1410040"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115" name="Rectangle 114"/>
          <p:cNvSpPr/>
          <p:nvPr/>
        </p:nvSpPr>
        <p:spPr>
          <a:xfrm>
            <a:off x="7429160" y="5945776"/>
            <a:ext cx="14100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UL frame to AP2</a:t>
            </a:r>
            <a:endParaRPr lang="en-US" sz="1050" dirty="0">
              <a:solidFill>
                <a:schemeClr val="tx1"/>
              </a:solidFill>
            </a:endParaRPr>
          </a:p>
        </p:txBody>
      </p:sp>
      <p:sp>
        <p:nvSpPr>
          <p:cNvPr id="116" name="Left Brace 115"/>
          <p:cNvSpPr/>
          <p:nvPr/>
        </p:nvSpPr>
        <p:spPr bwMode="auto">
          <a:xfrm>
            <a:off x="1363200" y="3858441"/>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7" name="TextBox 42"/>
          <p:cNvSpPr txBox="1"/>
          <p:nvPr/>
        </p:nvSpPr>
        <p:spPr>
          <a:xfrm>
            <a:off x="906000" y="3831270"/>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18" name="Left Brace 117"/>
          <p:cNvSpPr/>
          <p:nvPr/>
        </p:nvSpPr>
        <p:spPr bwMode="auto">
          <a:xfrm>
            <a:off x="1363200" y="40615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9" name="TextBox 44"/>
          <p:cNvSpPr txBox="1"/>
          <p:nvPr/>
        </p:nvSpPr>
        <p:spPr>
          <a:xfrm>
            <a:off x="906000" y="4034416"/>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20" name="Left Brace 119"/>
          <p:cNvSpPr/>
          <p:nvPr/>
        </p:nvSpPr>
        <p:spPr bwMode="auto">
          <a:xfrm>
            <a:off x="7289969" y="5403096"/>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1" name="TextBox 54"/>
          <p:cNvSpPr txBox="1"/>
          <p:nvPr/>
        </p:nvSpPr>
        <p:spPr>
          <a:xfrm>
            <a:off x="6832769" y="5375925"/>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22" name="Left Brace 121"/>
          <p:cNvSpPr/>
          <p:nvPr/>
        </p:nvSpPr>
        <p:spPr bwMode="auto">
          <a:xfrm>
            <a:off x="7289969" y="5606242"/>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3" name="TextBox 56"/>
          <p:cNvSpPr txBox="1"/>
          <p:nvPr/>
        </p:nvSpPr>
        <p:spPr>
          <a:xfrm>
            <a:off x="6832769" y="5579071"/>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24" name="Left Brace 123"/>
          <p:cNvSpPr/>
          <p:nvPr/>
        </p:nvSpPr>
        <p:spPr bwMode="auto">
          <a:xfrm>
            <a:off x="7289969" y="5959003"/>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5" name="TextBox 58"/>
          <p:cNvSpPr txBox="1"/>
          <p:nvPr/>
        </p:nvSpPr>
        <p:spPr>
          <a:xfrm>
            <a:off x="6832769" y="5931832"/>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26" name="Left Brace 125"/>
          <p:cNvSpPr/>
          <p:nvPr/>
        </p:nvSpPr>
        <p:spPr bwMode="auto">
          <a:xfrm>
            <a:off x="7289969" y="6162149"/>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7" name="TextBox 60"/>
          <p:cNvSpPr txBox="1"/>
          <p:nvPr/>
        </p:nvSpPr>
        <p:spPr>
          <a:xfrm>
            <a:off x="6832769" y="6134978"/>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34" name="Rectangle 133"/>
          <p:cNvSpPr/>
          <p:nvPr/>
        </p:nvSpPr>
        <p:spPr>
          <a:xfrm>
            <a:off x="2819400" y="4579359"/>
            <a:ext cx="1359406"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a:t>
            </a:r>
            <a:r>
              <a:rPr lang="en-US" sz="1050" dirty="0">
                <a:solidFill>
                  <a:schemeClr val="tx1"/>
                </a:solidFill>
              </a:rPr>
              <a:t>Response frame</a:t>
            </a:r>
          </a:p>
        </p:txBody>
      </p:sp>
      <p:sp>
        <p:nvSpPr>
          <p:cNvPr id="135" name="Rectangle 134"/>
          <p:cNvSpPr/>
          <p:nvPr/>
        </p:nvSpPr>
        <p:spPr>
          <a:xfrm>
            <a:off x="2819399" y="4393793"/>
            <a:ext cx="1359407" cy="18168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Response frame</a:t>
            </a:r>
            <a:endParaRPr lang="en-US" sz="1050" dirty="0">
              <a:solidFill>
                <a:schemeClr val="tx1"/>
              </a:solidFill>
            </a:endParaRPr>
          </a:p>
        </p:txBody>
      </p:sp>
      <p:sp>
        <p:nvSpPr>
          <p:cNvPr id="140" name="Rectangle 139"/>
          <p:cNvSpPr/>
          <p:nvPr/>
        </p:nvSpPr>
        <p:spPr>
          <a:xfrm>
            <a:off x="2819400" y="5128602"/>
            <a:ext cx="1359406" cy="184017"/>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a:t>
            </a:r>
            <a:r>
              <a:rPr lang="en-US" sz="1050" dirty="0">
                <a:solidFill>
                  <a:schemeClr val="tx1"/>
                </a:solidFill>
              </a:rPr>
              <a:t>Response frame</a:t>
            </a:r>
          </a:p>
        </p:txBody>
      </p:sp>
      <p:sp>
        <p:nvSpPr>
          <p:cNvPr id="141" name="Rectangle 140"/>
          <p:cNvSpPr/>
          <p:nvPr/>
        </p:nvSpPr>
        <p:spPr>
          <a:xfrm>
            <a:off x="2819400" y="4935602"/>
            <a:ext cx="1359406"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P</a:t>
            </a:r>
            <a:r>
              <a:rPr lang="en-US" sz="1050" dirty="0" smtClean="0">
                <a:solidFill>
                  <a:schemeClr val="tx1"/>
                </a:solidFill>
              </a:rPr>
              <a:t>CS </a:t>
            </a:r>
            <a:r>
              <a:rPr lang="en-US" sz="1050" dirty="0">
                <a:solidFill>
                  <a:schemeClr val="tx1"/>
                </a:solidFill>
              </a:rPr>
              <a:t>Response frame</a:t>
            </a:r>
          </a:p>
        </p:txBody>
      </p:sp>
      <p:sp>
        <p:nvSpPr>
          <p:cNvPr id="2" name="TextBox 1"/>
          <p:cNvSpPr txBox="1"/>
          <p:nvPr/>
        </p:nvSpPr>
        <p:spPr>
          <a:xfrm>
            <a:off x="8651557" y="3864619"/>
            <a:ext cx="492443" cy="276999"/>
          </a:xfrm>
          <a:prstGeom prst="rect">
            <a:avLst/>
          </a:prstGeom>
          <a:noFill/>
        </p:spPr>
        <p:txBody>
          <a:bodyPr wrap="none" rtlCol="0">
            <a:spAutoFit/>
          </a:bodyPr>
          <a:lstStyle/>
          <a:p>
            <a:r>
              <a:rPr lang="en-US" dirty="0" smtClean="0"/>
              <a:t>……</a:t>
            </a:r>
            <a:endParaRPr lang="en-US" dirty="0"/>
          </a:p>
        </p:txBody>
      </p:sp>
      <p:sp>
        <p:nvSpPr>
          <p:cNvPr id="146" name="Rectangle 145"/>
          <p:cNvSpPr/>
          <p:nvPr/>
        </p:nvSpPr>
        <p:spPr>
          <a:xfrm>
            <a:off x="4267200"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147" name="Rectangle 146"/>
          <p:cNvSpPr/>
          <p:nvPr/>
        </p:nvSpPr>
        <p:spPr>
          <a:xfrm>
            <a:off x="4267200"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161" name="TextBox 160"/>
          <p:cNvSpPr txBox="1"/>
          <p:nvPr/>
        </p:nvSpPr>
        <p:spPr>
          <a:xfrm>
            <a:off x="1370479" y="5065323"/>
            <a:ext cx="1411974" cy="253916"/>
          </a:xfrm>
          <a:prstGeom prst="rect">
            <a:avLst/>
          </a:prstGeom>
          <a:noFill/>
        </p:spPr>
        <p:txBody>
          <a:bodyPr wrap="square" rtlCol="0">
            <a:spAutoFit/>
          </a:bodyPr>
          <a:lstStyle/>
          <a:p>
            <a:r>
              <a:rPr lang="en-US" sz="1050" dirty="0" smtClean="0"/>
              <a:t>Primary CH (AP2) </a:t>
            </a:r>
            <a:endParaRPr lang="en-US" sz="1050" dirty="0"/>
          </a:p>
        </p:txBody>
      </p:sp>
    </p:spTree>
    <p:extLst>
      <p:ext uri="{BB962C8B-B14F-4D97-AF65-F5344CB8AC3E}">
        <p14:creationId xmlns:p14="http://schemas.microsoft.com/office/powerpoint/2010/main" val="1172658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primary channel </a:t>
            </a:r>
            <a:r>
              <a:rPr lang="en-US" dirty="0" smtClean="0"/>
              <a:t>selection</a:t>
            </a:r>
            <a:endParaRPr lang="en-US" sz="1800" dirty="0" smtClean="0"/>
          </a:p>
          <a:p>
            <a:pPr lvl="1"/>
            <a:r>
              <a:rPr lang="en-US" sz="1800" dirty="0" smtClean="0"/>
              <a:t>After transmitting the primary channel switch (PCS) response frame or receiving the primary channel </a:t>
            </a:r>
            <a:r>
              <a:rPr lang="en-US" sz="1800" dirty="0"/>
              <a:t>switch </a:t>
            </a:r>
            <a:r>
              <a:rPr lang="en-US" sz="1800" dirty="0" smtClean="0"/>
              <a:t>(PCS</a:t>
            </a:r>
            <a:r>
              <a:rPr lang="en-US" sz="1800" dirty="0"/>
              <a:t>) response </a:t>
            </a:r>
            <a:r>
              <a:rPr lang="en-US" sz="1800" dirty="0" smtClean="0"/>
              <a:t>frame, the coordinated AP and its associated STAs switch its primary channel to the temporary primary channel indicated in the PCS response frame for the coordinated OFDMA duration which is also indicated in the PCS response frame. </a:t>
            </a:r>
          </a:p>
          <a:p>
            <a:pPr lvl="1"/>
            <a:r>
              <a:rPr lang="en-US" sz="1800" dirty="0"/>
              <a:t>After the coordinated OFDMA duration, the coordinated AP and its associated STAs switch back to their original </a:t>
            </a:r>
            <a:r>
              <a:rPr lang="en-US" sz="1800" dirty="0" smtClean="0"/>
              <a:t>primary channel</a:t>
            </a:r>
            <a:r>
              <a:rPr lang="en-US" sz="1800" dirty="0"/>
              <a:t>. </a:t>
            </a:r>
            <a:endParaRPr lang="en-US" sz="1800" dirty="0" smtClean="0"/>
          </a:p>
        </p:txBody>
      </p:sp>
    </p:spTree>
    <p:extLst>
      <p:ext uri="{BB962C8B-B14F-4D97-AF65-F5344CB8AC3E}">
        <p14:creationId xmlns:p14="http://schemas.microsoft.com/office/powerpoint/2010/main" val="2109982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smtClean="0"/>
              <a:t>In this contribution, we present </a:t>
            </a:r>
            <a:r>
              <a:rPr lang="en-US" dirty="0"/>
              <a:t>the </a:t>
            </a:r>
            <a:r>
              <a:rPr lang="en-US" dirty="0" smtClean="0"/>
              <a:t>coordinated </a:t>
            </a:r>
            <a:r>
              <a:rPr lang="en-US" dirty="0"/>
              <a:t>OFDMA </a:t>
            </a:r>
            <a:r>
              <a:rPr lang="en-US" dirty="0" smtClean="0"/>
              <a:t>architecture and the </a:t>
            </a:r>
            <a:r>
              <a:rPr lang="en-US" dirty="0"/>
              <a:t>basic </a:t>
            </a:r>
            <a:r>
              <a:rPr lang="en-US" dirty="0" smtClean="0"/>
              <a:t>coordinated </a:t>
            </a:r>
            <a:r>
              <a:rPr lang="en-US" dirty="0"/>
              <a:t>OFDMA </a:t>
            </a:r>
            <a:r>
              <a:rPr lang="en-US" dirty="0" smtClean="0"/>
              <a:t>operation mechanisms.</a:t>
            </a:r>
          </a:p>
          <a:p>
            <a:endParaRPr lang="en-US" dirty="0" smtClean="0"/>
          </a:p>
          <a:p>
            <a:r>
              <a:rPr lang="en-US" dirty="0" smtClean="0"/>
              <a:t>In a follow-up contribution, we will evaluate and propose the details (e.g., power control </a:t>
            </a:r>
            <a:r>
              <a:rPr lang="en-US" smtClean="0"/>
              <a:t>and protection) </a:t>
            </a:r>
            <a:r>
              <a:rPr lang="en-US" dirty="0" smtClean="0"/>
              <a:t>of the coordinated OFDMA operation.  </a:t>
            </a:r>
          </a:p>
        </p:txBody>
      </p:sp>
    </p:spTree>
    <p:extLst>
      <p:ext uri="{BB962C8B-B14F-4D97-AF65-F5344CB8AC3E}">
        <p14:creationId xmlns:p14="http://schemas.microsoft.com/office/powerpoint/2010/main" val="1620109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SP1</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Do you support </a:t>
            </a:r>
            <a:r>
              <a:rPr lang="en-US" dirty="0" smtClean="0"/>
              <a:t>to add the following in SFD</a:t>
            </a:r>
            <a:endParaRPr lang="en-US" dirty="0"/>
          </a:p>
          <a:p>
            <a:pPr lvl="1"/>
            <a:r>
              <a:rPr lang="en-US" dirty="0" smtClean="0"/>
              <a:t>An </a:t>
            </a:r>
            <a:r>
              <a:rPr lang="en-US" dirty="0"/>
              <a:t>AP that intends to </a:t>
            </a:r>
            <a:r>
              <a:rPr lang="en-US" dirty="0" smtClean="0"/>
              <a:t>use the </a:t>
            </a:r>
            <a:r>
              <a:rPr lang="en-US" dirty="0"/>
              <a:t>resource (i.e.,. frequency or time) </a:t>
            </a:r>
            <a:r>
              <a:rPr lang="en-US" dirty="0" smtClean="0"/>
              <a:t>shared by another </a:t>
            </a:r>
            <a:r>
              <a:rPr lang="en-US" dirty="0"/>
              <a:t>AP </a:t>
            </a:r>
            <a:r>
              <a:rPr lang="en-US" dirty="0" smtClean="0"/>
              <a:t>shall be able to </a:t>
            </a:r>
            <a:r>
              <a:rPr lang="en-US" dirty="0"/>
              <a:t>indicate its resource </a:t>
            </a:r>
            <a:r>
              <a:rPr lang="en-US" dirty="0" smtClean="0"/>
              <a:t>needs to the </a:t>
            </a:r>
            <a:r>
              <a:rPr lang="en-US" dirty="0"/>
              <a:t>AP that </a:t>
            </a:r>
            <a:r>
              <a:rPr lang="en-US" dirty="0" smtClean="0"/>
              <a:t>shared </a:t>
            </a:r>
            <a:r>
              <a:rPr lang="en-US" dirty="0"/>
              <a:t>the </a:t>
            </a:r>
            <a:r>
              <a:rPr lang="en-US" smtClean="0"/>
              <a:t>resource.</a:t>
            </a:r>
            <a:endParaRPr lang="en-US" dirty="0" smtClean="0"/>
          </a:p>
        </p:txBody>
      </p:sp>
      <p:sp>
        <p:nvSpPr>
          <p:cNvPr id="6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Tree>
    <p:extLst>
      <p:ext uri="{BB962C8B-B14F-4D97-AF65-F5344CB8AC3E}">
        <p14:creationId xmlns:p14="http://schemas.microsoft.com/office/powerpoint/2010/main" val="3404951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a:t>This contribution </a:t>
            </a:r>
            <a:r>
              <a:rPr lang="en-US" dirty="0" smtClean="0"/>
              <a:t>discusses a general coordinated OFDMA operation. </a:t>
            </a:r>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smtClean="0"/>
              <a:t>Motivation</a:t>
            </a:r>
            <a:endParaRPr lang="en-US" dirty="0"/>
          </a:p>
        </p:txBody>
      </p:sp>
    </p:spTree>
    <p:extLst>
      <p:ext uri="{BB962C8B-B14F-4D97-AF65-F5344CB8AC3E}">
        <p14:creationId xmlns:p14="http://schemas.microsoft.com/office/powerpoint/2010/main" val="3019224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smtClean="0"/>
              <a:t>A first AP that obtains a TXOP may grant to use a partial bandwidth (one ore more 20 MHz channels) to one or more second APs under the control of the first AP. </a:t>
            </a:r>
          </a:p>
          <a:p>
            <a:pPr lvl="1"/>
            <a:r>
              <a:rPr lang="en-US" dirty="0" smtClean="0"/>
              <a:t>The first AP and the second AP are called as a coordinator AP and a coordinated AP, respectively. </a:t>
            </a:r>
            <a:endParaRPr lang="en-US" dirty="0"/>
          </a:p>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Coordinated OFDMA Architecture</a:t>
            </a:r>
            <a:endParaRPr lang="en-US" dirty="0"/>
          </a:p>
        </p:txBody>
      </p:sp>
      <p:sp>
        <p:nvSpPr>
          <p:cNvPr id="7" name="Rectangle 6"/>
          <p:cNvSpPr/>
          <p:nvPr/>
        </p:nvSpPr>
        <p:spPr>
          <a:xfrm>
            <a:off x="1524000" y="4788387"/>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STA1</a:t>
            </a:r>
            <a:endParaRPr lang="en-US" dirty="0"/>
          </a:p>
        </p:txBody>
      </p:sp>
      <p:sp>
        <p:nvSpPr>
          <p:cNvPr id="9" name="Rectangle 8"/>
          <p:cNvSpPr/>
          <p:nvPr/>
        </p:nvSpPr>
        <p:spPr>
          <a:xfrm>
            <a:off x="4419600" y="5640639"/>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STA2</a:t>
            </a:r>
            <a:endParaRPr lang="en-US" dirty="0"/>
          </a:p>
        </p:txBody>
      </p:sp>
      <p:sp>
        <p:nvSpPr>
          <p:cNvPr id="10" name="Rectangle 9"/>
          <p:cNvSpPr/>
          <p:nvPr/>
        </p:nvSpPr>
        <p:spPr>
          <a:xfrm>
            <a:off x="4419600" y="4790226"/>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AP2</a:t>
            </a:r>
          </a:p>
          <a:p>
            <a:pPr algn="ctr"/>
            <a:r>
              <a:rPr lang="en-US" dirty="0"/>
              <a:t>(</a:t>
            </a:r>
            <a:r>
              <a:rPr lang="en-US" dirty="0" smtClean="0"/>
              <a:t>Coordinated AP)</a:t>
            </a:r>
            <a:endParaRPr lang="en-US" dirty="0"/>
          </a:p>
        </p:txBody>
      </p:sp>
      <p:sp>
        <p:nvSpPr>
          <p:cNvPr id="11" name="Rectangle 10"/>
          <p:cNvSpPr/>
          <p:nvPr/>
        </p:nvSpPr>
        <p:spPr>
          <a:xfrm>
            <a:off x="2971800" y="3923619"/>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AP1</a:t>
            </a:r>
          </a:p>
          <a:p>
            <a:pPr algn="ctr"/>
            <a:r>
              <a:rPr lang="en-US" dirty="0" smtClean="0"/>
              <a:t>(Coordinator AP)</a:t>
            </a:r>
            <a:endParaRPr lang="en-US" dirty="0"/>
          </a:p>
        </p:txBody>
      </p:sp>
      <p:cxnSp>
        <p:nvCxnSpPr>
          <p:cNvPr id="12" name="Straight Arrow Connector 11"/>
          <p:cNvCxnSpPr/>
          <p:nvPr/>
        </p:nvCxnSpPr>
        <p:spPr>
          <a:xfrm flipH="1">
            <a:off x="2247900" y="4457019"/>
            <a:ext cx="733425" cy="331368"/>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10" idx="0"/>
          </p:cNvCxnSpPr>
          <p:nvPr/>
        </p:nvCxnSpPr>
        <p:spPr>
          <a:xfrm flipH="1" flipV="1">
            <a:off x="4410075" y="4457019"/>
            <a:ext cx="733425" cy="333207"/>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17" idx="0"/>
            <a:endCxn id="11" idx="3"/>
          </p:cNvCxnSpPr>
          <p:nvPr/>
        </p:nvCxnSpPr>
        <p:spPr>
          <a:xfrm flipH="1" flipV="1">
            <a:off x="4419600" y="4190319"/>
            <a:ext cx="2942444" cy="598068"/>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6638144" y="5638800"/>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STA3</a:t>
            </a:r>
            <a:endParaRPr lang="en-US" dirty="0"/>
          </a:p>
        </p:txBody>
      </p:sp>
      <p:sp>
        <p:nvSpPr>
          <p:cNvPr id="17" name="Rectangle 16"/>
          <p:cNvSpPr/>
          <p:nvPr/>
        </p:nvSpPr>
        <p:spPr>
          <a:xfrm>
            <a:off x="6638144" y="4788387"/>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AP3</a:t>
            </a:r>
          </a:p>
          <a:p>
            <a:pPr algn="ctr"/>
            <a:r>
              <a:rPr lang="en-US" dirty="0"/>
              <a:t>(</a:t>
            </a:r>
            <a:r>
              <a:rPr lang="en-US" dirty="0" smtClean="0"/>
              <a:t>Coordinated </a:t>
            </a:r>
            <a:r>
              <a:rPr lang="en-US" dirty="0"/>
              <a:t>AP</a:t>
            </a:r>
            <a:r>
              <a:rPr lang="en-US" dirty="0" smtClean="0"/>
              <a:t>)</a:t>
            </a:r>
            <a:endParaRPr lang="en-US" dirty="0"/>
          </a:p>
        </p:txBody>
      </p:sp>
      <p:cxnSp>
        <p:nvCxnSpPr>
          <p:cNvPr id="18" name="Straight Arrow Connector 17"/>
          <p:cNvCxnSpPr>
            <a:stCxn id="16" idx="0"/>
          </p:cNvCxnSpPr>
          <p:nvPr/>
        </p:nvCxnSpPr>
        <p:spPr>
          <a:xfrm flipH="1" flipV="1">
            <a:off x="7358996" y="5321787"/>
            <a:ext cx="3048" cy="31701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9" idx="0"/>
            <a:endCxn id="10" idx="2"/>
          </p:cNvCxnSpPr>
          <p:nvPr/>
        </p:nvCxnSpPr>
        <p:spPr>
          <a:xfrm flipV="1">
            <a:off x="5143500" y="5323626"/>
            <a:ext cx="0" cy="31701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1596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r>
              <a:rPr lang="en-US" dirty="0"/>
              <a:t>Each AP (a </a:t>
            </a:r>
            <a:r>
              <a:rPr lang="en-US" dirty="0" smtClean="0"/>
              <a:t>coordinator AP and </a:t>
            </a:r>
            <a:r>
              <a:rPr lang="en-US" dirty="0"/>
              <a:t>a </a:t>
            </a:r>
            <a:r>
              <a:rPr lang="en-US" dirty="0" smtClean="0"/>
              <a:t>coordinated AP) may create </a:t>
            </a:r>
            <a:r>
              <a:rPr lang="en-US" dirty="0"/>
              <a:t>its own BSS.</a:t>
            </a:r>
          </a:p>
          <a:p>
            <a:pPr lvl="1"/>
            <a:r>
              <a:rPr lang="en-US" dirty="0"/>
              <a:t>The </a:t>
            </a:r>
            <a:r>
              <a:rPr lang="en-US" dirty="0" smtClean="0"/>
              <a:t>coordinated AP may work as a relay. In such case, it has </a:t>
            </a:r>
            <a:r>
              <a:rPr lang="en-US" dirty="0"/>
              <a:t>two functionalities, the first is </a:t>
            </a:r>
            <a:r>
              <a:rPr lang="en-US" dirty="0" smtClean="0"/>
              <a:t>a </a:t>
            </a:r>
            <a:r>
              <a:rPr lang="en-US" dirty="0"/>
              <a:t>non-AP STA for associating with the </a:t>
            </a:r>
            <a:r>
              <a:rPr lang="en-US" dirty="0" smtClean="0"/>
              <a:t>coordinator AP and </a:t>
            </a:r>
            <a:r>
              <a:rPr lang="en-US" dirty="0"/>
              <a:t>the second is an AP STA for serving its own BSS. </a:t>
            </a:r>
          </a:p>
          <a:p>
            <a:pPr lvl="1"/>
            <a:endParaRPr lang="en-US" dirty="0"/>
          </a:p>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Coordinated OFDMA Architecture</a:t>
            </a:r>
            <a:endParaRPr lang="en-US" dirty="0"/>
          </a:p>
        </p:txBody>
      </p:sp>
      <p:sp>
        <p:nvSpPr>
          <p:cNvPr id="19" name="Rectangle 18"/>
          <p:cNvSpPr/>
          <p:nvPr/>
        </p:nvSpPr>
        <p:spPr>
          <a:xfrm>
            <a:off x="2225699" y="4865128"/>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STA1</a:t>
            </a:r>
            <a:endParaRPr lang="en-US" dirty="0"/>
          </a:p>
        </p:txBody>
      </p:sp>
      <p:sp>
        <p:nvSpPr>
          <p:cNvPr id="20" name="Rectangle 19"/>
          <p:cNvSpPr/>
          <p:nvPr/>
        </p:nvSpPr>
        <p:spPr>
          <a:xfrm>
            <a:off x="5098716" y="5944141"/>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STA3</a:t>
            </a:r>
            <a:endParaRPr lang="en-US" dirty="0"/>
          </a:p>
        </p:txBody>
      </p:sp>
      <p:sp>
        <p:nvSpPr>
          <p:cNvPr id="21" name="Rectangle 20"/>
          <p:cNvSpPr/>
          <p:nvPr/>
        </p:nvSpPr>
        <p:spPr>
          <a:xfrm>
            <a:off x="5098716" y="4866967"/>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STA2/AP2</a:t>
            </a:r>
          </a:p>
          <a:p>
            <a:pPr algn="ctr"/>
            <a:r>
              <a:rPr lang="en-US" dirty="0"/>
              <a:t>(Coordinated AP)</a:t>
            </a:r>
          </a:p>
        </p:txBody>
      </p:sp>
      <p:sp>
        <p:nvSpPr>
          <p:cNvPr id="22" name="Rectangle 21"/>
          <p:cNvSpPr/>
          <p:nvPr/>
        </p:nvSpPr>
        <p:spPr>
          <a:xfrm>
            <a:off x="3673499" y="3786115"/>
            <a:ext cx="1447800" cy="533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AP1</a:t>
            </a:r>
          </a:p>
          <a:p>
            <a:pPr algn="ctr"/>
            <a:r>
              <a:rPr lang="en-US" dirty="0"/>
              <a:t>(Coordinator AP</a:t>
            </a:r>
            <a:r>
              <a:rPr lang="en-US" dirty="0" smtClean="0"/>
              <a:t>)</a:t>
            </a:r>
            <a:endParaRPr lang="en-US" dirty="0"/>
          </a:p>
        </p:txBody>
      </p:sp>
      <p:cxnSp>
        <p:nvCxnSpPr>
          <p:cNvPr id="23" name="Straight Arrow Connector 22"/>
          <p:cNvCxnSpPr/>
          <p:nvPr/>
        </p:nvCxnSpPr>
        <p:spPr>
          <a:xfrm flipH="1">
            <a:off x="2949599" y="4319515"/>
            <a:ext cx="723900" cy="54561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21" idx="0"/>
          </p:cNvCxnSpPr>
          <p:nvPr/>
        </p:nvCxnSpPr>
        <p:spPr>
          <a:xfrm flipH="1" flipV="1">
            <a:off x="5089972" y="4305160"/>
            <a:ext cx="732644" cy="561807"/>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V="1">
            <a:off x="5836357" y="5398529"/>
            <a:ext cx="0" cy="543772"/>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26" name="Oval 25"/>
          <p:cNvSpPr/>
          <p:nvPr/>
        </p:nvSpPr>
        <p:spPr>
          <a:xfrm>
            <a:off x="1895499" y="3688335"/>
            <a:ext cx="5029200" cy="2268506"/>
          </a:xfrm>
          <a:prstGeom prst="ellipse">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4578684" y="4648741"/>
            <a:ext cx="2507916" cy="2056859"/>
          </a:xfrm>
          <a:prstGeom prst="ellipse">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990600" y="4622533"/>
            <a:ext cx="841897" cy="400110"/>
          </a:xfrm>
          <a:prstGeom prst="rect">
            <a:avLst/>
          </a:prstGeom>
          <a:noFill/>
        </p:spPr>
        <p:txBody>
          <a:bodyPr wrap="none" rtlCol="0">
            <a:spAutoFit/>
          </a:bodyPr>
          <a:lstStyle/>
          <a:p>
            <a:r>
              <a:rPr lang="en-US" sz="2000" dirty="0" smtClean="0"/>
              <a:t>BSS1</a:t>
            </a:r>
            <a:endParaRPr lang="en-US" sz="2000" dirty="0"/>
          </a:p>
        </p:txBody>
      </p:sp>
      <p:sp>
        <p:nvSpPr>
          <p:cNvPr id="29" name="TextBox 28"/>
          <p:cNvSpPr txBox="1"/>
          <p:nvPr/>
        </p:nvSpPr>
        <p:spPr>
          <a:xfrm>
            <a:off x="7159103" y="5535093"/>
            <a:ext cx="841897" cy="400110"/>
          </a:xfrm>
          <a:prstGeom prst="rect">
            <a:avLst/>
          </a:prstGeom>
          <a:noFill/>
        </p:spPr>
        <p:txBody>
          <a:bodyPr wrap="none" rtlCol="0">
            <a:spAutoFit/>
          </a:bodyPr>
          <a:lstStyle/>
          <a:p>
            <a:r>
              <a:rPr lang="en-US" sz="2000" dirty="0" smtClean="0"/>
              <a:t>BSS2</a:t>
            </a:r>
            <a:endParaRPr lang="en-US" sz="2000" dirty="0"/>
          </a:p>
        </p:txBody>
      </p:sp>
    </p:spTree>
    <p:extLst>
      <p:ext uri="{BB962C8B-B14F-4D97-AF65-F5344CB8AC3E}">
        <p14:creationId xmlns:p14="http://schemas.microsoft.com/office/powerpoint/2010/main" val="636401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Coordinated OFDMA 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smtClean="0"/>
              <a:t>Coordinated OFDMA setup</a:t>
            </a:r>
          </a:p>
          <a:p>
            <a:pPr lvl="1"/>
            <a:r>
              <a:rPr lang="en-US" dirty="0" smtClean="0"/>
              <a:t>An AP </a:t>
            </a:r>
            <a:r>
              <a:rPr lang="en-US" dirty="0"/>
              <a:t>that wants to </a:t>
            </a:r>
            <a:r>
              <a:rPr lang="en-US" dirty="0" smtClean="0"/>
              <a:t>participate </a:t>
            </a:r>
            <a:r>
              <a:rPr lang="en-US" dirty="0"/>
              <a:t>in the coordinated OFDMA operation as the </a:t>
            </a:r>
            <a:r>
              <a:rPr lang="en-US" dirty="0" smtClean="0"/>
              <a:t>coordinator AP </a:t>
            </a:r>
            <a:r>
              <a:rPr lang="en-US" dirty="0"/>
              <a:t>should </a:t>
            </a:r>
            <a:r>
              <a:rPr lang="en-US" dirty="0" smtClean="0"/>
              <a:t>announce </a:t>
            </a:r>
            <a:r>
              <a:rPr lang="en-US" dirty="0"/>
              <a:t>to neighbor APs the coordinator AP role </a:t>
            </a:r>
            <a:r>
              <a:rPr lang="en-US" dirty="0" smtClean="0"/>
              <a:t>in the Beacon or Probe Response frames.</a:t>
            </a:r>
            <a:endParaRPr lang="en-US" dirty="0"/>
          </a:p>
          <a:p>
            <a:pPr lvl="1"/>
            <a:r>
              <a:rPr lang="en-US" dirty="0" smtClean="0"/>
              <a:t>An </a:t>
            </a:r>
            <a:r>
              <a:rPr lang="en-US" dirty="0"/>
              <a:t>AP that wants to </a:t>
            </a:r>
            <a:r>
              <a:rPr lang="en-US" dirty="0" smtClean="0"/>
              <a:t>participate </a:t>
            </a:r>
            <a:r>
              <a:rPr lang="en-US" dirty="0"/>
              <a:t>in the coordinated OFDMA operation as the coordinated AP should </a:t>
            </a:r>
            <a:r>
              <a:rPr lang="en-US" dirty="0" smtClean="0"/>
              <a:t>negotiate the coordinated OFDMA operation with the AP that announced </a:t>
            </a:r>
            <a:r>
              <a:rPr lang="en-US" dirty="0"/>
              <a:t>the </a:t>
            </a:r>
            <a:r>
              <a:rPr lang="en-US" dirty="0" smtClean="0"/>
              <a:t>coordinator AP role.</a:t>
            </a:r>
          </a:p>
          <a:p>
            <a:pPr lvl="1"/>
            <a:endParaRPr lang="en-US" dirty="0" smtClean="0"/>
          </a:p>
          <a:p>
            <a:pPr lvl="1"/>
            <a:endParaRPr lang="en-US" dirty="0"/>
          </a:p>
        </p:txBody>
      </p:sp>
    </p:spTree>
    <p:extLst>
      <p:ext uri="{BB962C8B-B14F-4D97-AF65-F5344CB8AC3E}">
        <p14:creationId xmlns:p14="http://schemas.microsoft.com/office/powerpoint/2010/main" val="2080519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Coordinated OFDMA 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smtClean="0"/>
              <a:t>Coordinated AP resource needs report</a:t>
            </a:r>
          </a:p>
          <a:p>
            <a:pPr lvl="1"/>
            <a:r>
              <a:rPr lang="en-US" dirty="0"/>
              <a:t>The coordinated AP should indicate resource needs to the coordinator AP</a:t>
            </a:r>
            <a:r>
              <a:rPr lang="en-US" dirty="0" smtClean="0"/>
              <a:t>, </a:t>
            </a:r>
            <a:r>
              <a:rPr lang="en-US" dirty="0"/>
              <a:t>to intend to use the resource (i.e.,. frequency or time) shared </a:t>
            </a:r>
            <a:r>
              <a:rPr lang="en-US" dirty="0" smtClean="0"/>
              <a:t>by the </a:t>
            </a:r>
            <a:r>
              <a:rPr lang="en-US" dirty="0"/>
              <a:t>coordinator AP. </a:t>
            </a:r>
          </a:p>
          <a:p>
            <a:pPr lvl="2"/>
            <a:r>
              <a:rPr lang="en-US" dirty="0"/>
              <a:t>The resource needs indication should be sent on an SU PPDU. Or, it can be sent an HE TB PPDU if the coordinated AP supports an UL MU transmission. </a:t>
            </a:r>
          </a:p>
        </p:txBody>
      </p:sp>
    </p:spTree>
    <p:extLst>
      <p:ext uri="{BB962C8B-B14F-4D97-AF65-F5344CB8AC3E}">
        <p14:creationId xmlns:p14="http://schemas.microsoft.com/office/powerpoint/2010/main" val="4134190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smtClean="0"/>
              <a:t>Coordinated OFDMA transmission schedule </a:t>
            </a:r>
          </a:p>
          <a:p>
            <a:pPr lvl="1"/>
            <a:r>
              <a:rPr lang="en-US" dirty="0" smtClean="0"/>
              <a:t>The </a:t>
            </a:r>
            <a:r>
              <a:rPr lang="en-US" dirty="0"/>
              <a:t>coordinator AP allocates </a:t>
            </a:r>
            <a:r>
              <a:rPr lang="en-US" dirty="0" smtClean="0"/>
              <a:t>the bandwidths, lengths, </a:t>
            </a:r>
            <a:r>
              <a:rPr lang="en-US" dirty="0"/>
              <a:t>and additional TXVECTOR parameters for DL and UL </a:t>
            </a:r>
            <a:r>
              <a:rPr lang="en-US" dirty="0" smtClean="0"/>
              <a:t>transmission. </a:t>
            </a:r>
            <a:r>
              <a:rPr lang="en-US" dirty="0"/>
              <a:t>Such allocation may be announced by the Coordinated OFDMA Announcement (COA) control frame to one or more coordinated APs.</a:t>
            </a:r>
          </a:p>
          <a:p>
            <a:pPr lvl="2"/>
            <a:r>
              <a:rPr lang="en-US" dirty="0" smtClean="0"/>
              <a:t>The </a:t>
            </a:r>
            <a:r>
              <a:rPr lang="en-US" dirty="0"/>
              <a:t>DL TXVECTOR parameter may have </a:t>
            </a:r>
            <a:r>
              <a:rPr lang="en-US" dirty="0" smtClean="0"/>
              <a:t>Format, GI, LTF size</a:t>
            </a:r>
            <a:r>
              <a:rPr lang="en-US" dirty="0"/>
              <a:t>, </a:t>
            </a:r>
            <a:r>
              <a:rPr lang="en-US" dirty="0" smtClean="0"/>
              <a:t>number of </a:t>
            </a:r>
            <a:r>
              <a:rPr lang="en-US" dirty="0"/>
              <a:t>HE-SIG-B s</a:t>
            </a:r>
            <a:r>
              <a:rPr lang="en-US" dirty="0" smtClean="0"/>
              <a:t>ymbols, and number </a:t>
            </a:r>
            <a:r>
              <a:rPr lang="en-US" dirty="0"/>
              <a:t>of HE-LTF s</a:t>
            </a:r>
            <a:r>
              <a:rPr lang="en-US" dirty="0" smtClean="0"/>
              <a:t>ymbols.  </a:t>
            </a:r>
            <a:endParaRPr lang="en-US" dirty="0"/>
          </a:p>
          <a:p>
            <a:pPr lvl="2"/>
            <a:r>
              <a:rPr lang="en-US" dirty="0"/>
              <a:t>The UL TXVECTOR parameter may have </a:t>
            </a:r>
            <a:r>
              <a:rPr lang="en-US" dirty="0" smtClean="0"/>
              <a:t>GI, LTF type and number of </a:t>
            </a:r>
            <a:r>
              <a:rPr lang="en-US" dirty="0"/>
              <a:t>HE-LTF </a:t>
            </a:r>
            <a:r>
              <a:rPr lang="en-US" dirty="0" smtClean="0"/>
              <a:t>symbols, etc.</a:t>
            </a:r>
            <a:endParaRPr lang="en-US" dirty="0"/>
          </a:p>
          <a:p>
            <a:pPr lvl="2"/>
            <a:endParaRPr lang="en-US" dirty="0"/>
          </a:p>
          <a:p>
            <a:pPr lvl="1"/>
            <a:endParaRPr lang="en-US" dirty="0"/>
          </a:p>
          <a:p>
            <a:pPr lvl="2"/>
            <a:endParaRPr lang="en-US" dirty="0"/>
          </a:p>
          <a:p>
            <a:pPr lvl="1"/>
            <a:endParaRPr lang="en-US" dirty="0" smtClean="0"/>
          </a:p>
        </p:txBody>
      </p:sp>
    </p:spTree>
    <p:extLst>
      <p:ext uri="{BB962C8B-B14F-4D97-AF65-F5344CB8AC3E}">
        <p14:creationId xmlns:p14="http://schemas.microsoft.com/office/powerpoint/2010/main" val="1014438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114800"/>
          </a:xfrm>
        </p:spPr>
        <p:txBody>
          <a:bodyPr/>
          <a:lstStyle/>
          <a:p>
            <a:pPr marL="457200" lvl="1" indent="0">
              <a:buNone/>
            </a:pPr>
            <a:r>
              <a:rPr lang="en-US" dirty="0" smtClean="0"/>
              <a:t> </a:t>
            </a: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transmission schedule </a:t>
            </a:r>
          </a:p>
          <a:p>
            <a:pPr lvl="1"/>
            <a:r>
              <a:rPr lang="en-US" dirty="0" smtClean="0"/>
              <a:t>The </a:t>
            </a:r>
            <a:r>
              <a:rPr lang="en-US" dirty="0"/>
              <a:t>coordinator </a:t>
            </a:r>
            <a:r>
              <a:rPr lang="en-US" dirty="0" smtClean="0"/>
              <a:t>AP does not </a:t>
            </a:r>
            <a:r>
              <a:rPr lang="en-US" dirty="0"/>
              <a:t>allocate the RUs for the STAs associated with the coordinated </a:t>
            </a:r>
            <a:r>
              <a:rPr lang="en-US" dirty="0" smtClean="0"/>
              <a:t>APs. Instead, the </a:t>
            </a:r>
            <a:r>
              <a:rPr lang="en-US" dirty="0"/>
              <a:t>coordinated AP schedules the DL and UL transmission to its associated STAs subject to the constrained parameters from the received COA frame.  </a:t>
            </a:r>
            <a:endParaRPr lang="en-US" dirty="0" smtClean="0"/>
          </a:p>
          <a:p>
            <a:pPr lvl="2"/>
            <a:r>
              <a:rPr lang="en-US" dirty="0"/>
              <a:t>For example, when the coordinated AP schedules the RU for the DL and UL transmission, the allocated RU shall be within the allocated bandwidth from the coordinator AP. </a:t>
            </a:r>
          </a:p>
          <a:p>
            <a:pPr lvl="2"/>
            <a:endParaRPr lang="en-US" dirty="0"/>
          </a:p>
          <a:p>
            <a:pPr lvl="1"/>
            <a:endParaRPr lang="en-US" dirty="0" smtClean="0"/>
          </a:p>
        </p:txBody>
      </p:sp>
    </p:spTree>
    <p:extLst>
      <p:ext uri="{BB962C8B-B14F-4D97-AF65-F5344CB8AC3E}">
        <p14:creationId xmlns:p14="http://schemas.microsoft.com/office/powerpoint/2010/main" val="731609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41128" cy="276999"/>
          </a:xfrm>
        </p:spPr>
        <p:txBody>
          <a:bodyPr/>
          <a:lstStyle/>
          <a:p>
            <a:r>
              <a:rPr lang="en-US" dirty="0"/>
              <a:t>November 2019</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a:t>Coordinated OFDMA </a:t>
            </a:r>
            <a:r>
              <a:rPr lang="en-US" dirty="0" smtClean="0"/>
              <a:t>Operation</a:t>
            </a:r>
            <a:endParaRPr lang="en-US" dirty="0"/>
          </a:p>
        </p:txBody>
      </p:sp>
      <p:sp>
        <p:nvSpPr>
          <p:cNvPr id="18" name="Content Placeholder 2"/>
          <p:cNvSpPr>
            <a:spLocks noGrp="1"/>
          </p:cNvSpPr>
          <p:nvPr>
            <p:ph idx="1"/>
          </p:nvPr>
        </p:nvSpPr>
        <p:spPr>
          <a:xfrm>
            <a:off x="838200" y="1828800"/>
            <a:ext cx="7772400" cy="4114800"/>
          </a:xfrm>
        </p:spPr>
        <p:txBody>
          <a:bodyPr/>
          <a:lstStyle/>
          <a:p>
            <a:r>
              <a:rPr lang="en-US" dirty="0"/>
              <a:t>Coordinated OFDMA transmission schedule </a:t>
            </a:r>
          </a:p>
          <a:p>
            <a:pPr lvl="1"/>
            <a:r>
              <a:rPr lang="en-US" sz="1800" dirty="0" smtClean="0"/>
              <a:t>In </a:t>
            </a:r>
            <a:r>
              <a:rPr lang="en-US" sz="1800" dirty="0"/>
              <a:t>the below figure, </a:t>
            </a:r>
            <a:r>
              <a:rPr lang="en-US" sz="1800" dirty="0" smtClean="0"/>
              <a:t>the COA frame indicates the </a:t>
            </a:r>
            <a:r>
              <a:rPr lang="en-US" sz="1800" dirty="0"/>
              <a:t>allocated </a:t>
            </a:r>
            <a:r>
              <a:rPr lang="en-US" sz="1800" dirty="0" smtClean="0"/>
              <a:t>bandwidths for the coordinated AP1 and the coordinated AP2 to the lower 20 MHz and the upper 20 </a:t>
            </a:r>
            <a:r>
              <a:rPr lang="en-US" sz="1800" dirty="0"/>
              <a:t>MHz </a:t>
            </a:r>
            <a:r>
              <a:rPr lang="en-US" sz="1800" dirty="0" smtClean="0"/>
              <a:t>respectively.</a:t>
            </a:r>
            <a:r>
              <a:rPr lang="en-US" dirty="0" smtClean="0"/>
              <a:t> </a:t>
            </a:r>
          </a:p>
          <a:p>
            <a:pPr lvl="2"/>
            <a:r>
              <a:rPr lang="en-US" sz="1600" dirty="0" smtClean="0"/>
              <a:t>The coordinated AP1 schedules </a:t>
            </a:r>
            <a:r>
              <a:rPr lang="en-US" sz="1600" dirty="0"/>
              <a:t>the </a:t>
            </a:r>
            <a:r>
              <a:rPr lang="en-US" sz="1600" dirty="0" smtClean="0"/>
              <a:t>RU </a:t>
            </a:r>
            <a:r>
              <a:rPr lang="en-US" sz="1600" dirty="0"/>
              <a:t>for </a:t>
            </a:r>
            <a:r>
              <a:rPr lang="en-US" sz="1600" dirty="0" smtClean="0"/>
              <a:t>STA1 within </a:t>
            </a:r>
            <a:r>
              <a:rPr lang="en-US" sz="1600" dirty="0"/>
              <a:t>the </a:t>
            </a:r>
            <a:r>
              <a:rPr lang="en-US" sz="1600" dirty="0" smtClean="0"/>
              <a:t>lower 20 </a:t>
            </a:r>
            <a:r>
              <a:rPr lang="en-US" sz="1600" dirty="0" err="1" smtClean="0"/>
              <a:t>MHz.</a:t>
            </a:r>
            <a:r>
              <a:rPr lang="en-US" sz="1600" dirty="0" smtClean="0"/>
              <a:t> </a:t>
            </a:r>
          </a:p>
          <a:p>
            <a:pPr lvl="2"/>
            <a:r>
              <a:rPr lang="en-US" sz="1600" dirty="0" smtClean="0"/>
              <a:t>The coordinated AP2 schedules the RU for STA2 within the upper 20 </a:t>
            </a:r>
            <a:r>
              <a:rPr lang="en-US" sz="1600" dirty="0" err="1" smtClean="0"/>
              <a:t>MHz.</a:t>
            </a:r>
            <a:endParaRPr lang="en-US" sz="1600" dirty="0" smtClean="0"/>
          </a:p>
          <a:p>
            <a:pPr lvl="1"/>
            <a:endParaRPr lang="en-US" dirty="0"/>
          </a:p>
        </p:txBody>
      </p:sp>
      <p:cxnSp>
        <p:nvCxnSpPr>
          <p:cNvPr id="62" name="Straight Connector 61"/>
          <p:cNvCxnSpPr/>
          <p:nvPr/>
        </p:nvCxnSpPr>
        <p:spPr>
          <a:xfrm flipV="1">
            <a:off x="1409360" y="4231050"/>
            <a:ext cx="7726240" cy="441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9"/>
          <p:cNvSpPr txBox="1"/>
          <p:nvPr/>
        </p:nvSpPr>
        <p:spPr>
          <a:xfrm>
            <a:off x="-8401" y="3929172"/>
            <a:ext cx="1395339"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Coordinator AP</a:t>
            </a:r>
            <a:endParaRPr lang="en-US" sz="1050" dirty="0"/>
          </a:p>
        </p:txBody>
      </p:sp>
      <p:sp>
        <p:nvSpPr>
          <p:cNvPr id="64" name="TextBox 10"/>
          <p:cNvSpPr txBox="1"/>
          <p:nvPr/>
        </p:nvSpPr>
        <p:spPr>
          <a:xfrm>
            <a:off x="-8401" y="4463604"/>
            <a:ext cx="1395339"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Coordinated AP1</a:t>
            </a:r>
            <a:endParaRPr lang="en-US" sz="1050" dirty="0"/>
          </a:p>
        </p:txBody>
      </p:sp>
      <p:cxnSp>
        <p:nvCxnSpPr>
          <p:cNvPr id="65" name="Straight Connector 64"/>
          <p:cNvCxnSpPr/>
          <p:nvPr/>
        </p:nvCxnSpPr>
        <p:spPr>
          <a:xfrm flipV="1">
            <a:off x="1409360" y="4753196"/>
            <a:ext cx="7743041" cy="16696"/>
          </a:xfrm>
          <a:prstGeom prst="line">
            <a:avLst/>
          </a:prstGeom>
        </p:spPr>
        <p:style>
          <a:lnRef idx="2">
            <a:schemeClr val="accent1"/>
          </a:lnRef>
          <a:fillRef idx="0">
            <a:schemeClr val="accent1"/>
          </a:fillRef>
          <a:effectRef idx="1">
            <a:schemeClr val="accent1"/>
          </a:effectRef>
          <a:fontRef idx="minor">
            <a:schemeClr val="tx1"/>
          </a:fontRef>
        </p:style>
      </p:cxnSp>
      <p:sp>
        <p:nvSpPr>
          <p:cNvPr id="66" name="TextBox 12"/>
          <p:cNvSpPr txBox="1"/>
          <p:nvPr/>
        </p:nvSpPr>
        <p:spPr>
          <a:xfrm>
            <a:off x="-8400" y="5002447"/>
            <a:ext cx="1395338" cy="253916"/>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Coordinated AP2</a:t>
            </a:r>
            <a:endParaRPr lang="en-US" sz="1050" dirty="0"/>
          </a:p>
        </p:txBody>
      </p:sp>
      <p:cxnSp>
        <p:nvCxnSpPr>
          <p:cNvPr id="67" name="Straight Connector 66"/>
          <p:cNvCxnSpPr/>
          <p:nvPr/>
        </p:nvCxnSpPr>
        <p:spPr>
          <a:xfrm flipV="1">
            <a:off x="1409360" y="5304322"/>
            <a:ext cx="7726240" cy="4413"/>
          </a:xfrm>
          <a:prstGeom prst="line">
            <a:avLst/>
          </a:prstGeom>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1409360" y="5784269"/>
            <a:ext cx="774304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1409360" y="6323112"/>
            <a:ext cx="7726240" cy="0"/>
          </a:xfrm>
          <a:prstGeom prst="line">
            <a:avLst/>
          </a:prstGeom>
        </p:spPr>
        <p:style>
          <a:lnRef idx="2">
            <a:schemeClr val="accent1"/>
          </a:lnRef>
          <a:fillRef idx="0">
            <a:schemeClr val="accent1"/>
          </a:fillRef>
          <a:effectRef idx="1">
            <a:schemeClr val="accent1"/>
          </a:effectRef>
          <a:fontRef idx="minor">
            <a:schemeClr val="tx1"/>
          </a:fontRef>
        </p:style>
      </p:cxnSp>
      <p:sp>
        <p:nvSpPr>
          <p:cNvPr id="70" name="TextBox 16"/>
          <p:cNvSpPr txBox="1"/>
          <p:nvPr/>
        </p:nvSpPr>
        <p:spPr>
          <a:xfrm>
            <a:off x="-8400" y="5370259"/>
            <a:ext cx="1395338" cy="415498"/>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STA1 </a:t>
            </a:r>
            <a:endParaRPr lang="en-US" sz="1050" dirty="0"/>
          </a:p>
          <a:p>
            <a:r>
              <a:rPr lang="en-US" sz="1050" dirty="0" smtClean="0"/>
              <a:t>(associated with AP1)</a:t>
            </a:r>
            <a:endParaRPr lang="en-US" sz="1050" dirty="0"/>
          </a:p>
        </p:txBody>
      </p:sp>
      <p:sp>
        <p:nvSpPr>
          <p:cNvPr id="71" name="TextBox 18"/>
          <p:cNvSpPr txBox="1"/>
          <p:nvPr/>
        </p:nvSpPr>
        <p:spPr>
          <a:xfrm>
            <a:off x="-8400" y="5909102"/>
            <a:ext cx="1417760" cy="415498"/>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smtClean="0"/>
              <a:t>STA2 </a:t>
            </a:r>
            <a:br>
              <a:rPr lang="en-US" sz="1050" dirty="0" smtClean="0"/>
            </a:br>
            <a:r>
              <a:rPr lang="en-US" sz="1050" dirty="0" smtClean="0"/>
              <a:t>(associated with AP2)</a:t>
            </a:r>
            <a:endParaRPr lang="en-US" sz="1050" dirty="0"/>
          </a:p>
        </p:txBody>
      </p:sp>
      <p:sp>
        <p:nvSpPr>
          <p:cNvPr id="72" name="Rectangle 71"/>
          <p:cNvSpPr/>
          <p:nvPr/>
        </p:nvSpPr>
        <p:spPr>
          <a:xfrm>
            <a:off x="1485560"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73" name="Rectangle 72"/>
          <p:cNvSpPr/>
          <p:nvPr/>
        </p:nvSpPr>
        <p:spPr>
          <a:xfrm>
            <a:off x="1485560"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74" name="Rectangle 73"/>
          <p:cNvSpPr/>
          <p:nvPr/>
        </p:nvSpPr>
        <p:spPr>
          <a:xfrm>
            <a:off x="2553948"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75" name="Rectangle 74"/>
          <p:cNvSpPr/>
          <p:nvPr/>
        </p:nvSpPr>
        <p:spPr>
          <a:xfrm>
            <a:off x="2553948"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76" name="Rectangle 75"/>
          <p:cNvSpPr/>
          <p:nvPr/>
        </p:nvSpPr>
        <p:spPr>
          <a:xfrm>
            <a:off x="2552699"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77" name="Rectangle 76"/>
          <p:cNvSpPr/>
          <p:nvPr/>
        </p:nvSpPr>
        <p:spPr>
          <a:xfrm>
            <a:off x="2552699"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
        <p:nvSpPr>
          <p:cNvPr id="78" name="Rectangle 77"/>
          <p:cNvSpPr/>
          <p:nvPr/>
        </p:nvSpPr>
        <p:spPr>
          <a:xfrm>
            <a:off x="4609760" y="5585507"/>
            <a:ext cx="14100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UL frame to </a:t>
            </a:r>
            <a:r>
              <a:rPr lang="en-US" sz="1050" dirty="0" smtClean="0">
                <a:solidFill>
                  <a:schemeClr val="tx1"/>
                </a:solidFill>
              </a:rPr>
              <a:t>AP1</a:t>
            </a:r>
            <a:endParaRPr lang="en-US" sz="1050" dirty="0">
              <a:solidFill>
                <a:schemeClr val="tx1"/>
              </a:solidFill>
            </a:endParaRPr>
          </a:p>
        </p:txBody>
      </p:sp>
      <p:sp>
        <p:nvSpPr>
          <p:cNvPr id="79" name="Rectangle 78"/>
          <p:cNvSpPr/>
          <p:nvPr/>
        </p:nvSpPr>
        <p:spPr>
          <a:xfrm>
            <a:off x="4609760" y="5394053"/>
            <a:ext cx="1410040"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80" name="Rectangle 79"/>
          <p:cNvSpPr/>
          <p:nvPr/>
        </p:nvSpPr>
        <p:spPr>
          <a:xfrm>
            <a:off x="4609760" y="6137230"/>
            <a:ext cx="1410040" cy="19145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81" name="Rectangle 80"/>
          <p:cNvSpPr/>
          <p:nvPr/>
        </p:nvSpPr>
        <p:spPr>
          <a:xfrm>
            <a:off x="4609760" y="5945776"/>
            <a:ext cx="141004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UL frame to AP2</a:t>
            </a:r>
            <a:endParaRPr lang="en-US" sz="1050" dirty="0">
              <a:solidFill>
                <a:schemeClr val="tx1"/>
              </a:solidFill>
            </a:endParaRPr>
          </a:p>
        </p:txBody>
      </p:sp>
      <p:sp>
        <p:nvSpPr>
          <p:cNvPr id="94" name="Left Brace 93"/>
          <p:cNvSpPr/>
          <p:nvPr/>
        </p:nvSpPr>
        <p:spPr bwMode="auto">
          <a:xfrm>
            <a:off x="1363200" y="3858441"/>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5" name="TextBox 42"/>
          <p:cNvSpPr txBox="1"/>
          <p:nvPr/>
        </p:nvSpPr>
        <p:spPr>
          <a:xfrm>
            <a:off x="906000" y="3831270"/>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96" name="Left Brace 95"/>
          <p:cNvSpPr/>
          <p:nvPr/>
        </p:nvSpPr>
        <p:spPr bwMode="auto">
          <a:xfrm>
            <a:off x="1363200" y="4061587"/>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7" name="TextBox 44"/>
          <p:cNvSpPr txBox="1"/>
          <p:nvPr/>
        </p:nvSpPr>
        <p:spPr>
          <a:xfrm>
            <a:off x="906000" y="4034416"/>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06" name="Left Brace 105"/>
          <p:cNvSpPr/>
          <p:nvPr/>
        </p:nvSpPr>
        <p:spPr bwMode="auto">
          <a:xfrm>
            <a:off x="4470569" y="5403096"/>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7" name="TextBox 54"/>
          <p:cNvSpPr txBox="1"/>
          <p:nvPr/>
        </p:nvSpPr>
        <p:spPr>
          <a:xfrm>
            <a:off x="4013369" y="5375925"/>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08" name="Left Brace 107"/>
          <p:cNvSpPr/>
          <p:nvPr/>
        </p:nvSpPr>
        <p:spPr bwMode="auto">
          <a:xfrm>
            <a:off x="4470569" y="5606242"/>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9" name="TextBox 56"/>
          <p:cNvSpPr txBox="1"/>
          <p:nvPr/>
        </p:nvSpPr>
        <p:spPr>
          <a:xfrm>
            <a:off x="4013369" y="5579071"/>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10" name="Left Brace 109"/>
          <p:cNvSpPr/>
          <p:nvPr/>
        </p:nvSpPr>
        <p:spPr bwMode="auto">
          <a:xfrm>
            <a:off x="4470569" y="5959003"/>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1" name="TextBox 58"/>
          <p:cNvSpPr txBox="1"/>
          <p:nvPr/>
        </p:nvSpPr>
        <p:spPr>
          <a:xfrm>
            <a:off x="4013369" y="5931832"/>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112" name="Left Brace 111"/>
          <p:cNvSpPr/>
          <p:nvPr/>
        </p:nvSpPr>
        <p:spPr bwMode="auto">
          <a:xfrm>
            <a:off x="4470569" y="6162149"/>
            <a:ext cx="99938" cy="18053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3" name="TextBox 60"/>
          <p:cNvSpPr txBox="1"/>
          <p:nvPr/>
        </p:nvSpPr>
        <p:spPr>
          <a:xfrm>
            <a:off x="4013369" y="6134978"/>
            <a:ext cx="53732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smtClean="0"/>
              <a:t>20MHz</a:t>
            </a:r>
            <a:endParaRPr lang="en-US" sz="900" dirty="0"/>
          </a:p>
        </p:txBody>
      </p:sp>
      <p:sp>
        <p:nvSpPr>
          <p:cNvPr id="40" name="Rectangle 39"/>
          <p:cNvSpPr/>
          <p:nvPr/>
        </p:nvSpPr>
        <p:spPr>
          <a:xfrm>
            <a:off x="6097249" y="4044007"/>
            <a:ext cx="990600" cy="191452"/>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41" name="Rectangle 40"/>
          <p:cNvSpPr/>
          <p:nvPr/>
        </p:nvSpPr>
        <p:spPr>
          <a:xfrm>
            <a:off x="6097249" y="3858441"/>
            <a:ext cx="990600" cy="193001"/>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COA frame</a:t>
            </a:r>
            <a:endParaRPr lang="en-US" sz="1050" dirty="0">
              <a:solidFill>
                <a:schemeClr val="tx1"/>
              </a:solidFill>
            </a:endParaRPr>
          </a:p>
        </p:txBody>
      </p:sp>
      <p:sp>
        <p:nvSpPr>
          <p:cNvPr id="42" name="Rectangle 41"/>
          <p:cNvSpPr/>
          <p:nvPr/>
        </p:nvSpPr>
        <p:spPr>
          <a:xfrm>
            <a:off x="7165637" y="4583429"/>
            <a:ext cx="1978363" cy="18646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smtClean="0">
                <a:solidFill>
                  <a:schemeClr val="tx1"/>
                </a:solidFill>
              </a:rPr>
              <a:t>Data and Trigger frames to STA1</a:t>
            </a:r>
            <a:endParaRPr lang="en-US" sz="1050" dirty="0">
              <a:solidFill>
                <a:schemeClr val="tx1"/>
              </a:solidFill>
            </a:endParaRPr>
          </a:p>
        </p:txBody>
      </p:sp>
      <p:sp>
        <p:nvSpPr>
          <p:cNvPr id="43" name="Rectangle 42"/>
          <p:cNvSpPr/>
          <p:nvPr/>
        </p:nvSpPr>
        <p:spPr>
          <a:xfrm>
            <a:off x="7165637" y="4386983"/>
            <a:ext cx="1978363" cy="195112"/>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44" name="Rectangle 43"/>
          <p:cNvSpPr/>
          <p:nvPr/>
        </p:nvSpPr>
        <p:spPr>
          <a:xfrm>
            <a:off x="7164388" y="5110920"/>
            <a:ext cx="1978363" cy="196480"/>
          </a:xfrm>
          <a:prstGeom prst="rect">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sz="1050" dirty="0">
              <a:solidFill>
                <a:schemeClr val="tx1"/>
              </a:solidFill>
            </a:endParaRPr>
          </a:p>
        </p:txBody>
      </p:sp>
      <p:sp>
        <p:nvSpPr>
          <p:cNvPr id="45" name="Rectangle 44"/>
          <p:cNvSpPr/>
          <p:nvPr/>
        </p:nvSpPr>
        <p:spPr>
          <a:xfrm>
            <a:off x="7164388" y="4924494"/>
            <a:ext cx="1978363" cy="186426"/>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050" dirty="0">
                <a:solidFill>
                  <a:schemeClr val="tx1"/>
                </a:solidFill>
              </a:rPr>
              <a:t>Data and Trigger frames to </a:t>
            </a:r>
            <a:r>
              <a:rPr lang="en-US" sz="1050" dirty="0" smtClean="0">
                <a:solidFill>
                  <a:schemeClr val="tx1"/>
                </a:solidFill>
              </a:rPr>
              <a:t>STA2</a:t>
            </a:r>
            <a:endParaRPr lang="en-US" sz="1050" dirty="0">
              <a:solidFill>
                <a:schemeClr val="tx1"/>
              </a:solidFill>
            </a:endParaRPr>
          </a:p>
        </p:txBody>
      </p:sp>
    </p:spTree>
    <p:extLst>
      <p:ext uri="{BB962C8B-B14F-4D97-AF65-F5344CB8AC3E}">
        <p14:creationId xmlns:p14="http://schemas.microsoft.com/office/powerpoint/2010/main" val="2815299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5DB7F03-E2F4-4208-8217-CF5CB1C8F085}">
  <ds:schemaRefs>
    <ds:schemaRef ds:uri="http://purl.org/dc/term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107505</TotalTime>
  <Words>1365</Words>
  <Application>Microsoft Office PowerPoint</Application>
  <PresentationFormat>On-screen Show (4:3)</PresentationFormat>
  <Paragraphs>240</Paragraphs>
  <Slides>15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802-11-Submission</vt:lpstr>
      <vt:lpstr>Document</vt:lpstr>
      <vt:lpstr>Coordinated OFDMA Operation</vt:lpstr>
      <vt:lpstr>Motivation</vt:lpstr>
      <vt:lpstr>Coordinated OFDMA Architecture</vt:lpstr>
      <vt:lpstr>Coordinated OFDMA Architecture</vt:lpstr>
      <vt:lpstr>Coordinated OFDMA Operation</vt:lpstr>
      <vt:lpstr>Coordinated OFDMA Operation</vt:lpstr>
      <vt:lpstr>Coordinated OFDMA Operation</vt:lpstr>
      <vt:lpstr>Coordinated OFDMA Operation</vt:lpstr>
      <vt:lpstr>Coordinated OFDMA Operation</vt:lpstr>
      <vt:lpstr>Coordinated OFDMA Operation</vt:lpstr>
      <vt:lpstr>Coordinated OFDMA Operation</vt:lpstr>
      <vt:lpstr>Coordinated OFDMA Operation</vt:lpstr>
      <vt:lpstr>Coordinated OFDMA Operation</vt:lpstr>
      <vt:lpstr>Conclusion</vt:lpstr>
      <vt:lpstr>SP1</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1622</cp:revision>
  <cp:lastPrinted>1998-02-10T13:28:06Z</cp:lastPrinted>
  <dcterms:created xsi:type="dcterms:W3CDTF">2007-05-21T21:00:37Z</dcterms:created>
  <dcterms:modified xsi:type="dcterms:W3CDTF">2020-01-16T08:23:15Z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