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392" r:id="rId4"/>
    <p:sldId id="393" r:id="rId5"/>
    <p:sldId id="395" r:id="rId6"/>
    <p:sldId id="396" r:id="rId7"/>
    <p:sldId id="397" r:id="rId8"/>
    <p:sldId id="402" r:id="rId9"/>
    <p:sldId id="398" r:id="rId10"/>
    <p:sldId id="399" r:id="rId11"/>
    <p:sldId id="400" r:id="rId12"/>
    <p:sldId id="403" r:id="rId13"/>
    <p:sldId id="401" r:id="rId14"/>
    <p:sldId id="394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ger Marks" initials="RBM" lastIdx="9" clrIdx="0"/>
  <p:cmAuthor id="1" name="Lvyunping (Lily)" initials="L(" lastIdx="2" clrIdx="1">
    <p:extLst>
      <p:ext uri="{19B8F6BF-5375-455C-9EA6-DF929625EA0E}">
        <p15:presenceInfo xmlns:p15="http://schemas.microsoft.com/office/powerpoint/2012/main" userId="S-1-5-21-147214757-305610072-1517763936-4288004" providerId="AD"/>
      </p:ext>
    </p:extLst>
  </p:cmAuthor>
  <p:cmAuthor id="2" name="Guoyuchen (Jason Yuchen Guo)" initials="G(YG" lastIdx="6" clrIdx="2">
    <p:extLst>
      <p:ext uri="{19B8F6BF-5375-455C-9EA6-DF929625EA0E}">
        <p15:presenceInfo xmlns:p15="http://schemas.microsoft.com/office/powerpoint/2012/main" userId="S-1-5-21-147214757-305610072-1517763936-25942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8FF"/>
    <a:srgbClr val="CCFFCC"/>
    <a:srgbClr val="CC9900"/>
    <a:srgbClr val="B3E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02" autoAdjust="0"/>
    <p:restoredTop sz="94080" autoAdjust="0"/>
  </p:normalViewPr>
  <p:slideViewPr>
    <p:cSldViewPr>
      <p:cViewPr varScale="1">
        <p:scale>
          <a:sx n="68" d="100"/>
          <a:sy n="68" d="100"/>
        </p:scale>
        <p:origin x="1800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360" y="6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Jatin, et al., Arista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Jatin, et al., Arista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Jatin, et al., Arista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Jatin, et al., Arista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Jatin, et al., Arista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Jatin, et al., Arista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Jatin, et al., Arista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Jatin, et al., Arista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Jatin, et al., Arista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Jatin, et al., Arista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802.11-19/1783r0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E7E0E6B-380F-4D68-8857-61C1EE975C7D}"/>
              </a:ext>
            </a:extLst>
          </p:cNvPr>
          <p:cNvSpPr txBox="1"/>
          <p:nvPr userDrawn="1"/>
        </p:nvSpPr>
        <p:spPr>
          <a:xfrm>
            <a:off x="684213" y="260648"/>
            <a:ext cx="17275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>
                <a:solidFill>
                  <a:schemeClr val="tx1"/>
                </a:solidFill>
              </a:rPr>
              <a:t>Nov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N" b="0" dirty="0"/>
              <a:t>Considerations for Inter-AP Coordination Establishment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7007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sz="2000" b="0" dirty="0"/>
              <a:t>2019-11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86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Table"/>
          <p:cNvGraphicFramePr/>
          <p:nvPr>
            <p:extLst>
              <p:ext uri="{D42A27DB-BD31-4B8C-83A1-F6EECF244321}">
                <p14:modId xmlns:p14="http://schemas.microsoft.com/office/powerpoint/2010/main" val="643913073"/>
              </p:ext>
            </p:extLst>
          </p:nvPr>
        </p:nvGraphicFramePr>
        <p:xfrm>
          <a:off x="685800" y="2971800"/>
          <a:ext cx="7558608" cy="1479477"/>
        </p:xfrm>
        <a:graphic>
          <a:graphicData uri="http://schemas.openxmlformats.org/drawingml/2006/table">
            <a:tbl>
              <a:tblPr firstRow="1" bandRow="1"/>
              <a:tblGrid>
                <a:gridCol w="1797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24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63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18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3159"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>
                          <a:latin typeface="+mj-lt"/>
                        </a:rPr>
                        <a:t>Name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>
                          <a:latin typeface="+mj-lt"/>
                        </a:rPr>
                        <a:t>Affiliations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>
                          <a:latin typeface="+mj-lt"/>
                        </a:rPr>
                        <a:t>Address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n-IN" sz="1400" b="1" dirty="0">
                          <a:latin typeface="+mj-lt"/>
                        </a:rPr>
                        <a:t>e</a:t>
                      </a:r>
                      <a:r>
                        <a:rPr sz="1400" b="1" dirty="0">
                          <a:latin typeface="+mj-lt"/>
                        </a:rPr>
                        <a:t>mail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Jatin Parekh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400" dirty="0">
                          <a:latin typeface="+mj-lt"/>
                        </a:rPr>
                        <a:t>Arista Networks</a:t>
                      </a: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rtl="0"/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Pune, India</a:t>
                      </a:r>
                    </a:p>
                  </a:txBody>
                  <a:tcPr anchor="ctr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+mj-lt"/>
                        </a:rPr>
                        <a:t>jatin@arista.com</a:t>
                      </a: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>
                          <a:latin typeface="+mj-lt"/>
                        </a:rPr>
                        <a:t>Nadeem Akhtar</a:t>
                      </a: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Pune, India</a:t>
                      </a: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489A1DF-A8DE-4F8E-B819-335CD28ACC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Jatin, et al., Arista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62609-34B6-47BC-AB17-EBBF26431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Inter-AP Coordination Group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E72F1-64A4-4F16-9544-FA81F08B4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N" dirty="0"/>
              <a:t>Primary AP, based on indication from one or more Secondary APs and NDP-based measurements, will decide the APs to be included in an AP Group to serve a client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/>
              <a:t>Confirmation of the Secondary AP to join the Group may require a further handshake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dirty="0"/>
              <a:t>Participation in NDP procedure may also be considered as implicit confirmation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1D2D23-EBDA-449F-966D-C1C5D1D86E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A948F3-E681-4964-8B39-7C5384D051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Jatin, et al., Arista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803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3EF7D-A623-486F-90E8-A267A3AE7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Proposal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2C7599-95DE-4492-AFDC-81BCB91D0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N" dirty="0"/>
              <a:t>Participation of an AP in an AP Group to serve a client should require prior confirmation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dirty="0"/>
              <a:t>Option 1: Explicit signalling between Primary and Secondary APs to confirm Group membership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dirty="0"/>
              <a:t>Option 2: Secondary AP declines participation in Sounding process to signal non-participation.</a:t>
            </a:r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FCB70E-D4A4-4064-9750-63ED79A5FD8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222E97-37FB-4604-96B3-F0CBCEB7179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Jatin, et al., Arista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2519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2, Option 1: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959475" y="6475413"/>
            <a:ext cx="3184525" cy="180975"/>
          </a:xfrm>
        </p:spPr>
        <p:txBody>
          <a:bodyPr/>
          <a:lstStyle/>
          <a:p>
            <a:r>
              <a:rPr lang="en-US"/>
              <a:t>Jatin, et al., Arista</a:t>
            </a:r>
            <a:endParaRPr lang="en-GB" dirty="0"/>
          </a:p>
        </p:txBody>
      </p:sp>
      <p:pic>
        <p:nvPicPr>
          <p:cNvPr id="6" name="Picture 5" descr="A picture containing clock&#10;&#10;Description automatically generated">
            <a:extLst>
              <a:ext uri="{FF2B5EF4-FFF2-40B4-BE49-F238E27FC236}">
                <a16:creationId xmlns:a16="http://schemas.microsoft.com/office/drawing/2014/main" id="{10150813-053D-41A9-80CE-4E93FEB7127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32" t="37169" r="12238" b="37083"/>
          <a:stretch/>
        </p:blipFill>
        <p:spPr>
          <a:xfrm>
            <a:off x="4810592" y="1748644"/>
            <a:ext cx="818959" cy="278063"/>
          </a:xfrm>
          <a:prstGeom prst="rect">
            <a:avLst/>
          </a:prstGeom>
        </p:spPr>
      </p:pic>
      <p:pic>
        <p:nvPicPr>
          <p:cNvPr id="8" name="Picture 7" descr="A picture containing light, drawing&#10;&#10;Description automatically generated">
            <a:extLst>
              <a:ext uri="{FF2B5EF4-FFF2-40B4-BE49-F238E27FC236}">
                <a16:creationId xmlns:a16="http://schemas.microsoft.com/office/drawing/2014/main" id="{A9CD967E-4655-4AB4-8F43-0AA260F9779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550" y="4293817"/>
            <a:ext cx="333985" cy="360000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6AB2EC2-AC49-4B5D-AF8A-429E3C1581F1}"/>
              </a:ext>
            </a:extLst>
          </p:cNvPr>
          <p:cNvCxnSpPr>
            <a:stCxn id="6" idx="2"/>
            <a:endCxn id="7" idx="0"/>
          </p:cNvCxnSpPr>
          <p:nvPr/>
        </p:nvCxnSpPr>
        <p:spPr bwMode="auto">
          <a:xfrm flipH="1">
            <a:off x="2630436" y="2026707"/>
            <a:ext cx="2589636" cy="8235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EFD2B73-E6E3-47FF-9B1B-C4E350C1BFAE}"/>
              </a:ext>
            </a:extLst>
          </p:cNvPr>
          <p:cNvCxnSpPr>
            <a:stCxn id="6" idx="2"/>
            <a:endCxn id="8" idx="0"/>
          </p:cNvCxnSpPr>
          <p:nvPr/>
        </p:nvCxnSpPr>
        <p:spPr bwMode="auto">
          <a:xfrm>
            <a:off x="5220072" y="2026707"/>
            <a:ext cx="576471" cy="226711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7D985BC-2779-40BD-9539-03AD0CD93E56}"/>
              </a:ext>
            </a:extLst>
          </p:cNvPr>
          <p:cNvCxnSpPr>
            <a:stCxn id="6" idx="2"/>
            <a:endCxn id="9" idx="0"/>
          </p:cNvCxnSpPr>
          <p:nvPr/>
        </p:nvCxnSpPr>
        <p:spPr bwMode="auto">
          <a:xfrm>
            <a:off x="5220072" y="2026707"/>
            <a:ext cx="3170344" cy="10171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77BC3DB-13F8-4039-BB97-5ED6D9F1DC65}"/>
              </a:ext>
            </a:extLst>
          </p:cNvPr>
          <p:cNvSpPr txBox="1"/>
          <p:nvPr/>
        </p:nvSpPr>
        <p:spPr>
          <a:xfrm>
            <a:off x="5387064" y="4565989"/>
            <a:ext cx="8777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>
                <a:solidFill>
                  <a:schemeClr val="tx1"/>
                </a:solidFill>
              </a:rPr>
              <a:t>Primary</a:t>
            </a:r>
          </a:p>
        </p:txBody>
      </p:sp>
      <p:grpSp>
        <p:nvGrpSpPr>
          <p:cNvPr id="85" name="Group 84"/>
          <p:cNvGrpSpPr/>
          <p:nvPr/>
        </p:nvGrpSpPr>
        <p:grpSpPr>
          <a:xfrm>
            <a:off x="1979713" y="2850297"/>
            <a:ext cx="1292972" cy="599404"/>
            <a:chOff x="2411540" y="2819746"/>
            <a:chExt cx="1292972" cy="599404"/>
          </a:xfrm>
        </p:grpSpPr>
        <p:pic>
          <p:nvPicPr>
            <p:cNvPr id="7" name="Picture 6" descr="A picture containing light, drawing&#10;&#10;Description automatically generated">
              <a:extLst>
                <a:ext uri="{FF2B5EF4-FFF2-40B4-BE49-F238E27FC236}">
                  <a16:creationId xmlns:a16="http://schemas.microsoft.com/office/drawing/2014/main" id="{7C22ADA9-A073-401B-AD25-BEC6D45708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5270" y="2819746"/>
              <a:ext cx="333985" cy="360000"/>
            </a:xfrm>
            <a:prstGeom prst="rect">
              <a:avLst/>
            </a:prstGeom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C18A7478-E8E6-48AF-93C1-1DAD8DDF040B}"/>
                </a:ext>
              </a:extLst>
            </p:cNvPr>
            <p:cNvSpPr txBox="1"/>
            <p:nvPr/>
          </p:nvSpPr>
          <p:spPr>
            <a:xfrm>
              <a:off x="2411540" y="3080596"/>
              <a:ext cx="12929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600" dirty="0">
                  <a:solidFill>
                    <a:schemeClr val="tx1"/>
                  </a:solidFill>
                </a:rPr>
                <a:t>Secondary 1</a:t>
              </a:r>
            </a:p>
          </p:txBody>
        </p:sp>
      </p:grpSp>
      <p:pic>
        <p:nvPicPr>
          <p:cNvPr id="32" name="Picture 31" descr="A close up of a building&#10;&#10;Description automatically generated">
            <a:extLst>
              <a:ext uri="{FF2B5EF4-FFF2-40B4-BE49-F238E27FC236}">
                <a16:creationId xmlns:a16="http://schemas.microsoft.com/office/drawing/2014/main" id="{628A54EF-2516-4AA9-AE87-756F6D41ECA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97" r="21145"/>
          <a:stretch/>
        </p:blipFill>
        <p:spPr>
          <a:xfrm>
            <a:off x="7520803" y="4185483"/>
            <a:ext cx="216569" cy="360000"/>
          </a:xfrm>
          <a:prstGeom prst="rect">
            <a:avLst/>
          </a:prstGeom>
        </p:spPr>
      </p:pic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3C4BF06-BFB9-41CF-BA64-DC62FCEFFCEC}"/>
              </a:ext>
            </a:extLst>
          </p:cNvPr>
          <p:cNvCxnSpPr>
            <a:cxnSpLocks/>
            <a:stCxn id="8" idx="0"/>
            <a:endCxn id="32" idx="1"/>
          </p:cNvCxnSpPr>
          <p:nvPr/>
        </p:nvCxnSpPr>
        <p:spPr bwMode="auto">
          <a:xfrm>
            <a:off x="5796543" y="4293817"/>
            <a:ext cx="1724260" cy="71666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F4493E62-7AA1-4F50-A6F2-596E243D9AAD}"/>
              </a:ext>
            </a:extLst>
          </p:cNvPr>
          <p:cNvCxnSpPr>
            <a:cxnSpLocks/>
            <a:stCxn id="32" idx="3"/>
            <a:endCxn id="9" idx="1"/>
          </p:cNvCxnSpPr>
          <p:nvPr/>
        </p:nvCxnSpPr>
        <p:spPr bwMode="auto">
          <a:xfrm flipV="1">
            <a:off x="7737372" y="3223819"/>
            <a:ext cx="486051" cy="1141664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90" name="Group 89"/>
          <p:cNvGrpSpPr/>
          <p:nvPr/>
        </p:nvGrpSpPr>
        <p:grpSpPr>
          <a:xfrm>
            <a:off x="7744333" y="3043819"/>
            <a:ext cx="1292164" cy="578052"/>
            <a:chOff x="5427276" y="2793419"/>
            <a:chExt cx="1292164" cy="578052"/>
          </a:xfrm>
        </p:grpSpPr>
        <p:pic>
          <p:nvPicPr>
            <p:cNvPr id="9" name="Picture 8" descr="A picture containing light, drawing&#10;&#10;Description automatically generated">
              <a:extLst>
                <a:ext uri="{FF2B5EF4-FFF2-40B4-BE49-F238E27FC236}">
                  <a16:creationId xmlns:a16="http://schemas.microsoft.com/office/drawing/2014/main" id="{37F50F2B-EDF9-493B-AC6B-D51DFDAB130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06366" y="2793419"/>
              <a:ext cx="333985" cy="360000"/>
            </a:xfrm>
            <a:prstGeom prst="rect">
              <a:avLst/>
            </a:prstGeom>
          </p:spPr>
        </p:pic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C18A7478-E8E6-48AF-93C1-1DAD8DDF040B}"/>
                </a:ext>
              </a:extLst>
            </p:cNvPr>
            <p:cNvSpPr txBox="1"/>
            <p:nvPr/>
          </p:nvSpPr>
          <p:spPr>
            <a:xfrm>
              <a:off x="5427276" y="3032917"/>
              <a:ext cx="129216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600" dirty="0">
                  <a:solidFill>
                    <a:schemeClr val="tx1"/>
                  </a:solidFill>
                </a:rPr>
                <a:t>Secondary 2</a:t>
              </a:r>
            </a:p>
          </p:txBody>
        </p:sp>
      </p:grpSp>
      <p:sp>
        <p:nvSpPr>
          <p:cNvPr id="106" name="TextBox 105"/>
          <p:cNvSpPr txBox="1"/>
          <p:nvPr/>
        </p:nvSpPr>
        <p:spPr>
          <a:xfrm>
            <a:off x="394642" y="4185483"/>
            <a:ext cx="44159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Client Associate to the Primary AP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Based on NDP and sounding, Primary AP decides Secondary 1 is not a good candidate for CBF/JT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Primary AP requests Secondary 2 to be Secondary AP for CBF/JT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Secondary 2 acknowledges</a:t>
            </a:r>
          </a:p>
        </p:txBody>
      </p:sp>
      <p:sp>
        <p:nvSpPr>
          <p:cNvPr id="109" name="Freeform 108"/>
          <p:cNvSpPr/>
          <p:nvPr/>
        </p:nvSpPr>
        <p:spPr bwMode="auto">
          <a:xfrm>
            <a:off x="5364088" y="2204864"/>
            <a:ext cx="1077221" cy="841690"/>
          </a:xfrm>
          <a:custGeom>
            <a:avLst/>
            <a:gdLst>
              <a:gd name="connsiteX0" fmla="*/ 293449 w 1077221"/>
              <a:gd name="connsiteY0" fmla="*/ 841690 h 841690"/>
              <a:gd name="connsiteX1" fmla="*/ 43078 w 1077221"/>
              <a:gd name="connsiteY1" fmla="*/ 19819 h 841690"/>
              <a:gd name="connsiteX2" fmla="*/ 1077221 w 1077221"/>
              <a:gd name="connsiteY2" fmla="*/ 335504 h 841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7221" h="841690">
                <a:moveTo>
                  <a:pt x="293449" y="841690"/>
                </a:moveTo>
                <a:cubicBezTo>
                  <a:pt x="102949" y="472936"/>
                  <a:pt x="-87551" y="104183"/>
                  <a:pt x="43078" y="19819"/>
                </a:cubicBezTo>
                <a:cubicBezTo>
                  <a:pt x="173707" y="-64545"/>
                  <a:pt x="625464" y="135479"/>
                  <a:pt x="1077221" y="33550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0" name="Oval 109"/>
          <p:cNvSpPr/>
          <p:nvPr/>
        </p:nvSpPr>
        <p:spPr bwMode="auto">
          <a:xfrm>
            <a:off x="5394617" y="2232471"/>
            <a:ext cx="360040" cy="360040"/>
          </a:xfrm>
          <a:prstGeom prst="ellipse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</a:p>
        </p:txBody>
      </p:sp>
      <p:sp>
        <p:nvSpPr>
          <p:cNvPr id="111" name="Freeform 110"/>
          <p:cNvSpPr/>
          <p:nvPr/>
        </p:nvSpPr>
        <p:spPr bwMode="auto">
          <a:xfrm>
            <a:off x="5776383" y="2662469"/>
            <a:ext cx="1277560" cy="456288"/>
          </a:xfrm>
          <a:custGeom>
            <a:avLst/>
            <a:gdLst>
              <a:gd name="connsiteX0" fmla="*/ 1277560 w 1277560"/>
              <a:gd name="connsiteY0" fmla="*/ 189588 h 456288"/>
              <a:gd name="connsiteX1" fmla="*/ 107346 w 1277560"/>
              <a:gd name="connsiteY1" fmla="*/ 9974 h 456288"/>
              <a:gd name="connsiteX2" fmla="*/ 52917 w 1277560"/>
              <a:gd name="connsiteY2" fmla="*/ 456288 h 456288"/>
              <a:gd name="connsiteX3" fmla="*/ 52917 w 1277560"/>
              <a:gd name="connsiteY3" fmla="*/ 456288 h 456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77560" h="456288">
                <a:moveTo>
                  <a:pt x="1277560" y="189588"/>
                </a:moveTo>
                <a:cubicBezTo>
                  <a:pt x="794506" y="77556"/>
                  <a:pt x="311453" y="-34476"/>
                  <a:pt x="107346" y="9974"/>
                </a:cubicBezTo>
                <a:cubicBezTo>
                  <a:pt x="-96761" y="54424"/>
                  <a:pt x="52917" y="456288"/>
                  <a:pt x="52917" y="456288"/>
                </a:cubicBezTo>
                <a:lnTo>
                  <a:pt x="52917" y="456288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75000"/>
              </a:schemeClr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Oval 112"/>
          <p:cNvSpPr/>
          <p:nvPr/>
        </p:nvSpPr>
        <p:spPr bwMode="auto">
          <a:xfrm>
            <a:off x="5826968" y="2692514"/>
            <a:ext cx="360040" cy="360040"/>
          </a:xfrm>
          <a:prstGeom prst="ellipse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1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4</a:t>
            </a:r>
            <a:endParaRPr kumimoji="0" 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5" name="Oval 114"/>
          <p:cNvSpPr/>
          <p:nvPr/>
        </p:nvSpPr>
        <p:spPr bwMode="auto">
          <a:xfrm>
            <a:off x="6562149" y="4360536"/>
            <a:ext cx="360040" cy="360040"/>
          </a:xfrm>
          <a:prstGeom prst="ellipse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869029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2, Option 2: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959475" y="6475413"/>
            <a:ext cx="3184525" cy="180975"/>
          </a:xfrm>
        </p:spPr>
        <p:txBody>
          <a:bodyPr/>
          <a:lstStyle/>
          <a:p>
            <a:r>
              <a:rPr lang="en-US"/>
              <a:t>Jatin, et al., Arista</a:t>
            </a:r>
            <a:endParaRPr lang="en-GB" dirty="0"/>
          </a:p>
        </p:txBody>
      </p:sp>
      <p:pic>
        <p:nvPicPr>
          <p:cNvPr id="6" name="Picture 5" descr="A picture containing clock&#10;&#10;Description automatically generated">
            <a:extLst>
              <a:ext uri="{FF2B5EF4-FFF2-40B4-BE49-F238E27FC236}">
                <a16:creationId xmlns:a16="http://schemas.microsoft.com/office/drawing/2014/main" id="{10150813-053D-41A9-80CE-4E93FEB7127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32" t="37169" r="12238" b="37083"/>
          <a:stretch/>
        </p:blipFill>
        <p:spPr>
          <a:xfrm>
            <a:off x="4810592" y="1748644"/>
            <a:ext cx="818959" cy="278063"/>
          </a:xfrm>
          <a:prstGeom prst="rect">
            <a:avLst/>
          </a:prstGeom>
        </p:spPr>
      </p:pic>
      <p:pic>
        <p:nvPicPr>
          <p:cNvPr id="8" name="Picture 7" descr="A picture containing light, drawing&#10;&#10;Description automatically generated">
            <a:extLst>
              <a:ext uri="{FF2B5EF4-FFF2-40B4-BE49-F238E27FC236}">
                <a16:creationId xmlns:a16="http://schemas.microsoft.com/office/drawing/2014/main" id="{A9CD967E-4655-4AB4-8F43-0AA260F9779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550" y="4293817"/>
            <a:ext cx="333985" cy="360000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6AB2EC2-AC49-4B5D-AF8A-429E3C1581F1}"/>
              </a:ext>
            </a:extLst>
          </p:cNvPr>
          <p:cNvCxnSpPr>
            <a:stCxn id="128" idx="2"/>
            <a:endCxn id="7" idx="0"/>
          </p:cNvCxnSpPr>
          <p:nvPr/>
        </p:nvCxnSpPr>
        <p:spPr bwMode="auto">
          <a:xfrm>
            <a:off x="2556986" y="2026707"/>
            <a:ext cx="56845" cy="8425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EFD2B73-E6E3-47FF-9B1B-C4E350C1BFAE}"/>
              </a:ext>
            </a:extLst>
          </p:cNvPr>
          <p:cNvCxnSpPr>
            <a:stCxn id="6" idx="2"/>
            <a:endCxn id="8" idx="0"/>
          </p:cNvCxnSpPr>
          <p:nvPr/>
        </p:nvCxnSpPr>
        <p:spPr bwMode="auto">
          <a:xfrm>
            <a:off x="5220072" y="2026707"/>
            <a:ext cx="576471" cy="226711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7D985BC-2779-40BD-9539-03AD0CD93E56}"/>
              </a:ext>
            </a:extLst>
          </p:cNvPr>
          <p:cNvCxnSpPr>
            <a:stCxn id="6" idx="2"/>
            <a:endCxn id="9" idx="0"/>
          </p:cNvCxnSpPr>
          <p:nvPr/>
        </p:nvCxnSpPr>
        <p:spPr bwMode="auto">
          <a:xfrm>
            <a:off x="5220072" y="2026707"/>
            <a:ext cx="3170344" cy="10171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77BC3DB-13F8-4039-BB97-5ED6D9F1DC65}"/>
              </a:ext>
            </a:extLst>
          </p:cNvPr>
          <p:cNvSpPr txBox="1"/>
          <p:nvPr/>
        </p:nvSpPr>
        <p:spPr>
          <a:xfrm>
            <a:off x="5387064" y="4565989"/>
            <a:ext cx="8777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>
                <a:solidFill>
                  <a:schemeClr val="tx1"/>
                </a:solidFill>
              </a:rPr>
              <a:t>Primary</a:t>
            </a:r>
          </a:p>
        </p:txBody>
      </p:sp>
      <p:grpSp>
        <p:nvGrpSpPr>
          <p:cNvPr id="85" name="Group 84"/>
          <p:cNvGrpSpPr/>
          <p:nvPr/>
        </p:nvGrpSpPr>
        <p:grpSpPr>
          <a:xfrm>
            <a:off x="1963108" y="2869266"/>
            <a:ext cx="1292972" cy="599404"/>
            <a:chOff x="2411540" y="2819746"/>
            <a:chExt cx="1292972" cy="599404"/>
          </a:xfrm>
        </p:grpSpPr>
        <p:pic>
          <p:nvPicPr>
            <p:cNvPr id="7" name="Picture 6" descr="A picture containing light, drawing&#10;&#10;Description automatically generated">
              <a:extLst>
                <a:ext uri="{FF2B5EF4-FFF2-40B4-BE49-F238E27FC236}">
                  <a16:creationId xmlns:a16="http://schemas.microsoft.com/office/drawing/2014/main" id="{7C22ADA9-A073-401B-AD25-BEC6D45708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5270" y="2819746"/>
              <a:ext cx="333985" cy="360000"/>
            </a:xfrm>
            <a:prstGeom prst="rect">
              <a:avLst/>
            </a:prstGeom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C18A7478-E8E6-48AF-93C1-1DAD8DDF040B}"/>
                </a:ext>
              </a:extLst>
            </p:cNvPr>
            <p:cNvSpPr txBox="1"/>
            <p:nvPr/>
          </p:nvSpPr>
          <p:spPr>
            <a:xfrm>
              <a:off x="2411540" y="3080596"/>
              <a:ext cx="12929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600" dirty="0">
                  <a:solidFill>
                    <a:schemeClr val="tx1"/>
                  </a:solidFill>
                </a:rPr>
                <a:t>Secondary 1</a:t>
              </a:r>
            </a:p>
          </p:txBody>
        </p:sp>
      </p:grpSp>
      <p:pic>
        <p:nvPicPr>
          <p:cNvPr id="32" name="Picture 31" descr="A close up of a building&#10;&#10;Description automatically generated">
            <a:extLst>
              <a:ext uri="{FF2B5EF4-FFF2-40B4-BE49-F238E27FC236}">
                <a16:creationId xmlns:a16="http://schemas.microsoft.com/office/drawing/2014/main" id="{628A54EF-2516-4AA9-AE87-756F6D41ECA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97" r="21145"/>
          <a:stretch/>
        </p:blipFill>
        <p:spPr>
          <a:xfrm>
            <a:off x="6248439" y="3360622"/>
            <a:ext cx="216569" cy="360000"/>
          </a:xfrm>
          <a:prstGeom prst="rect">
            <a:avLst/>
          </a:prstGeom>
        </p:spPr>
      </p:pic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3C4BF06-BFB9-41CF-BA64-DC62FCEFFCEC}"/>
              </a:ext>
            </a:extLst>
          </p:cNvPr>
          <p:cNvCxnSpPr>
            <a:cxnSpLocks/>
            <a:stCxn id="8" idx="0"/>
            <a:endCxn id="32" idx="1"/>
          </p:cNvCxnSpPr>
          <p:nvPr/>
        </p:nvCxnSpPr>
        <p:spPr bwMode="auto">
          <a:xfrm flipV="1">
            <a:off x="5796543" y="3540622"/>
            <a:ext cx="451896" cy="753195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F4493E62-7AA1-4F50-A6F2-596E243D9AAD}"/>
              </a:ext>
            </a:extLst>
          </p:cNvPr>
          <p:cNvCxnSpPr>
            <a:cxnSpLocks/>
            <a:stCxn id="32" idx="3"/>
            <a:endCxn id="9" idx="1"/>
          </p:cNvCxnSpPr>
          <p:nvPr/>
        </p:nvCxnSpPr>
        <p:spPr bwMode="auto">
          <a:xfrm flipV="1">
            <a:off x="6465008" y="3223819"/>
            <a:ext cx="1758415" cy="316803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90" name="Group 89"/>
          <p:cNvGrpSpPr/>
          <p:nvPr/>
        </p:nvGrpSpPr>
        <p:grpSpPr>
          <a:xfrm>
            <a:off x="7744333" y="3043819"/>
            <a:ext cx="1292164" cy="578052"/>
            <a:chOff x="5427276" y="2793419"/>
            <a:chExt cx="1292164" cy="578052"/>
          </a:xfrm>
        </p:grpSpPr>
        <p:pic>
          <p:nvPicPr>
            <p:cNvPr id="9" name="Picture 8" descr="A picture containing light, drawing&#10;&#10;Description automatically generated">
              <a:extLst>
                <a:ext uri="{FF2B5EF4-FFF2-40B4-BE49-F238E27FC236}">
                  <a16:creationId xmlns:a16="http://schemas.microsoft.com/office/drawing/2014/main" id="{37F50F2B-EDF9-493B-AC6B-D51DFDAB130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06366" y="2793419"/>
              <a:ext cx="333985" cy="360000"/>
            </a:xfrm>
            <a:prstGeom prst="rect">
              <a:avLst/>
            </a:prstGeom>
          </p:spPr>
        </p:pic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C18A7478-E8E6-48AF-93C1-1DAD8DDF040B}"/>
                </a:ext>
              </a:extLst>
            </p:cNvPr>
            <p:cNvSpPr txBox="1"/>
            <p:nvPr/>
          </p:nvSpPr>
          <p:spPr>
            <a:xfrm>
              <a:off x="5427276" y="3032917"/>
              <a:ext cx="129216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600" dirty="0">
                  <a:solidFill>
                    <a:schemeClr val="tx1"/>
                  </a:solidFill>
                </a:rPr>
                <a:t>Secondary 2</a:t>
              </a:r>
            </a:p>
          </p:txBody>
        </p:sp>
      </p:grpSp>
      <p:sp>
        <p:nvSpPr>
          <p:cNvPr id="106" name="TextBox 105"/>
          <p:cNvSpPr txBox="1"/>
          <p:nvPr/>
        </p:nvSpPr>
        <p:spPr>
          <a:xfrm>
            <a:off x="394642" y="4185483"/>
            <a:ext cx="441595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Client Associate to the Primary AP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Primary AP requests Secondary 1 and Secondary 2 to be Secondary AP for CBF/JT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Secondary 2 acknowledges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Secondary 1 sends negative acknowledgement with reason (e.g. insufficient backhaul capacity)</a:t>
            </a:r>
          </a:p>
          <a:p>
            <a:pPr marL="228600" indent="-228600">
              <a:buFont typeface="+mj-lt"/>
              <a:buAutoNum type="arabicPeriod"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7" name="Oval 106"/>
          <p:cNvSpPr/>
          <p:nvPr/>
        </p:nvSpPr>
        <p:spPr bwMode="auto">
          <a:xfrm>
            <a:off x="4441941" y="1948339"/>
            <a:ext cx="360040" cy="360040"/>
          </a:xfrm>
          <a:prstGeom prst="ellipse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</a:p>
        </p:txBody>
      </p:sp>
      <p:sp>
        <p:nvSpPr>
          <p:cNvPr id="109" name="Freeform 108"/>
          <p:cNvSpPr/>
          <p:nvPr/>
        </p:nvSpPr>
        <p:spPr bwMode="auto">
          <a:xfrm>
            <a:off x="5364088" y="2204864"/>
            <a:ext cx="1077221" cy="841690"/>
          </a:xfrm>
          <a:custGeom>
            <a:avLst/>
            <a:gdLst>
              <a:gd name="connsiteX0" fmla="*/ 293449 w 1077221"/>
              <a:gd name="connsiteY0" fmla="*/ 841690 h 841690"/>
              <a:gd name="connsiteX1" fmla="*/ 43078 w 1077221"/>
              <a:gd name="connsiteY1" fmla="*/ 19819 h 841690"/>
              <a:gd name="connsiteX2" fmla="*/ 1077221 w 1077221"/>
              <a:gd name="connsiteY2" fmla="*/ 335504 h 841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7221" h="841690">
                <a:moveTo>
                  <a:pt x="293449" y="841690"/>
                </a:moveTo>
                <a:cubicBezTo>
                  <a:pt x="102949" y="472936"/>
                  <a:pt x="-87551" y="104183"/>
                  <a:pt x="43078" y="19819"/>
                </a:cubicBezTo>
                <a:cubicBezTo>
                  <a:pt x="173707" y="-64545"/>
                  <a:pt x="625464" y="135479"/>
                  <a:pt x="1077221" y="33550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0" name="Oval 109"/>
          <p:cNvSpPr/>
          <p:nvPr/>
        </p:nvSpPr>
        <p:spPr bwMode="auto">
          <a:xfrm>
            <a:off x="5394617" y="2232471"/>
            <a:ext cx="360040" cy="360040"/>
          </a:xfrm>
          <a:prstGeom prst="ellipse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</a:p>
        </p:txBody>
      </p:sp>
      <p:sp>
        <p:nvSpPr>
          <p:cNvPr id="111" name="Freeform 110"/>
          <p:cNvSpPr/>
          <p:nvPr/>
        </p:nvSpPr>
        <p:spPr bwMode="auto">
          <a:xfrm>
            <a:off x="5776383" y="2662469"/>
            <a:ext cx="1277560" cy="456288"/>
          </a:xfrm>
          <a:custGeom>
            <a:avLst/>
            <a:gdLst>
              <a:gd name="connsiteX0" fmla="*/ 1277560 w 1277560"/>
              <a:gd name="connsiteY0" fmla="*/ 189588 h 456288"/>
              <a:gd name="connsiteX1" fmla="*/ 107346 w 1277560"/>
              <a:gd name="connsiteY1" fmla="*/ 9974 h 456288"/>
              <a:gd name="connsiteX2" fmla="*/ 52917 w 1277560"/>
              <a:gd name="connsiteY2" fmla="*/ 456288 h 456288"/>
              <a:gd name="connsiteX3" fmla="*/ 52917 w 1277560"/>
              <a:gd name="connsiteY3" fmla="*/ 456288 h 456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77560" h="456288">
                <a:moveTo>
                  <a:pt x="1277560" y="189588"/>
                </a:moveTo>
                <a:cubicBezTo>
                  <a:pt x="794506" y="77556"/>
                  <a:pt x="311453" y="-34476"/>
                  <a:pt x="107346" y="9974"/>
                </a:cubicBezTo>
                <a:cubicBezTo>
                  <a:pt x="-96761" y="54424"/>
                  <a:pt x="52917" y="456288"/>
                  <a:pt x="52917" y="456288"/>
                </a:cubicBezTo>
                <a:lnTo>
                  <a:pt x="52917" y="456288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75000"/>
              </a:schemeClr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Oval 112"/>
          <p:cNvSpPr/>
          <p:nvPr/>
        </p:nvSpPr>
        <p:spPr bwMode="auto">
          <a:xfrm>
            <a:off x="5826968" y="2692514"/>
            <a:ext cx="360040" cy="360040"/>
          </a:xfrm>
          <a:prstGeom prst="ellipse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</a:p>
        </p:txBody>
      </p:sp>
      <p:sp>
        <p:nvSpPr>
          <p:cNvPr id="114" name="Oval 113"/>
          <p:cNvSpPr/>
          <p:nvPr/>
        </p:nvSpPr>
        <p:spPr bwMode="auto">
          <a:xfrm>
            <a:off x="4450552" y="2540710"/>
            <a:ext cx="360040" cy="360040"/>
          </a:xfrm>
          <a:prstGeom prst="ellipse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4</a:t>
            </a:r>
          </a:p>
        </p:txBody>
      </p:sp>
      <p:sp>
        <p:nvSpPr>
          <p:cNvPr id="115" name="Oval 114"/>
          <p:cNvSpPr/>
          <p:nvPr/>
        </p:nvSpPr>
        <p:spPr bwMode="auto">
          <a:xfrm>
            <a:off x="6006988" y="3856708"/>
            <a:ext cx="360040" cy="360040"/>
          </a:xfrm>
          <a:prstGeom prst="ellipse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</a:p>
        </p:txBody>
      </p:sp>
      <p:pic>
        <p:nvPicPr>
          <p:cNvPr id="121" name="Picture 120" descr="A close up of a sign&#10;&#10;Description automatically generated">
            <a:extLst>
              <a:ext uri="{FF2B5EF4-FFF2-40B4-BE49-F238E27FC236}">
                <a16:creationId xmlns:a16="http://schemas.microsoft.com/office/drawing/2014/main" id="{E99D23C7-442F-435C-BE9F-1CBBB6BDAE4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943" y="1625267"/>
            <a:ext cx="527186" cy="527186"/>
          </a:xfrm>
          <a:prstGeom prst="rect">
            <a:avLst/>
          </a:prstGeom>
        </p:spPr>
      </p:pic>
      <p:pic>
        <p:nvPicPr>
          <p:cNvPr id="128" name="Picture 127" descr="A picture containing clock&#10;&#10;Description automatically generated">
            <a:extLst>
              <a:ext uri="{FF2B5EF4-FFF2-40B4-BE49-F238E27FC236}">
                <a16:creationId xmlns:a16="http://schemas.microsoft.com/office/drawing/2014/main" id="{10150813-053D-41A9-80CE-4E93FEB7127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32" t="37169" r="12238" b="37083"/>
          <a:stretch/>
        </p:blipFill>
        <p:spPr>
          <a:xfrm>
            <a:off x="2147506" y="1748644"/>
            <a:ext cx="818959" cy="278063"/>
          </a:xfrm>
          <a:prstGeom prst="rect">
            <a:avLst/>
          </a:prstGeom>
        </p:spPr>
      </p:pic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D7D985BC-2779-40BD-9539-03AD0CD93E56}"/>
              </a:ext>
            </a:extLst>
          </p:cNvPr>
          <p:cNvCxnSpPr>
            <a:stCxn id="128" idx="3"/>
            <a:endCxn id="121" idx="1"/>
          </p:cNvCxnSpPr>
          <p:nvPr/>
        </p:nvCxnSpPr>
        <p:spPr bwMode="auto">
          <a:xfrm>
            <a:off x="2966465" y="1887676"/>
            <a:ext cx="637478" cy="118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D7D985BC-2779-40BD-9539-03AD0CD93E56}"/>
              </a:ext>
            </a:extLst>
          </p:cNvPr>
          <p:cNvCxnSpPr>
            <a:stCxn id="121" idx="3"/>
            <a:endCxn id="6" idx="1"/>
          </p:cNvCxnSpPr>
          <p:nvPr/>
        </p:nvCxnSpPr>
        <p:spPr bwMode="auto">
          <a:xfrm flipV="1">
            <a:off x="4131129" y="1887676"/>
            <a:ext cx="679463" cy="118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0" name="Freeform 139"/>
          <p:cNvSpPr/>
          <p:nvPr/>
        </p:nvSpPr>
        <p:spPr bwMode="auto">
          <a:xfrm>
            <a:off x="2770414" y="2121360"/>
            <a:ext cx="2710543" cy="1895469"/>
          </a:xfrm>
          <a:custGeom>
            <a:avLst/>
            <a:gdLst>
              <a:gd name="connsiteX0" fmla="*/ 2710543 w 2710543"/>
              <a:gd name="connsiteY0" fmla="*/ 1895469 h 1895469"/>
              <a:gd name="connsiteX1" fmla="*/ 2106386 w 2710543"/>
              <a:gd name="connsiteY1" fmla="*/ 219069 h 1895469"/>
              <a:gd name="connsiteX2" fmla="*/ 359229 w 2710543"/>
              <a:gd name="connsiteY2" fmla="*/ 66669 h 1895469"/>
              <a:gd name="connsiteX3" fmla="*/ 0 w 2710543"/>
              <a:gd name="connsiteY3" fmla="*/ 654497 h 1895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10543" h="1895469">
                <a:moveTo>
                  <a:pt x="2710543" y="1895469"/>
                </a:moveTo>
                <a:cubicBezTo>
                  <a:pt x="2604407" y="1209669"/>
                  <a:pt x="2498272" y="523869"/>
                  <a:pt x="2106386" y="219069"/>
                </a:cubicBezTo>
                <a:cubicBezTo>
                  <a:pt x="1714500" y="-85731"/>
                  <a:pt x="710293" y="-5902"/>
                  <a:pt x="359229" y="66669"/>
                </a:cubicBezTo>
                <a:cubicBezTo>
                  <a:pt x="8165" y="139240"/>
                  <a:pt x="4082" y="396868"/>
                  <a:pt x="0" y="654497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3" name="Freeform 142"/>
          <p:cNvSpPr/>
          <p:nvPr/>
        </p:nvSpPr>
        <p:spPr bwMode="auto">
          <a:xfrm>
            <a:off x="2857560" y="2408178"/>
            <a:ext cx="2362140" cy="1412708"/>
          </a:xfrm>
          <a:custGeom>
            <a:avLst/>
            <a:gdLst>
              <a:gd name="connsiteX0" fmla="*/ 43483 w 2362140"/>
              <a:gd name="connsiteY0" fmla="*/ 400336 h 1412708"/>
              <a:gd name="connsiteX1" fmla="*/ 228540 w 2362140"/>
              <a:gd name="connsiteY1" fmla="*/ 62879 h 1412708"/>
              <a:gd name="connsiteX2" fmla="*/ 1812411 w 2362140"/>
              <a:gd name="connsiteY2" fmla="*/ 139079 h 1412708"/>
              <a:gd name="connsiteX3" fmla="*/ 2362140 w 2362140"/>
              <a:gd name="connsiteY3" fmla="*/ 1412708 h 1412708"/>
              <a:gd name="connsiteX4" fmla="*/ 2362140 w 2362140"/>
              <a:gd name="connsiteY4" fmla="*/ 1412708 h 1412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62140" h="1412708">
                <a:moveTo>
                  <a:pt x="43483" y="400336"/>
                </a:moveTo>
                <a:cubicBezTo>
                  <a:pt x="-11399" y="253379"/>
                  <a:pt x="-66281" y="106422"/>
                  <a:pt x="228540" y="62879"/>
                </a:cubicBezTo>
                <a:cubicBezTo>
                  <a:pt x="523361" y="19336"/>
                  <a:pt x="1456811" y="-85892"/>
                  <a:pt x="1812411" y="139079"/>
                </a:cubicBezTo>
                <a:cubicBezTo>
                  <a:pt x="2168011" y="364050"/>
                  <a:pt x="2362140" y="1412708"/>
                  <a:pt x="2362140" y="1412708"/>
                </a:cubicBezTo>
                <a:lnTo>
                  <a:pt x="2362140" y="1412708"/>
                </a:lnTo>
              </a:path>
            </a:pathLst>
          </a:custGeom>
          <a:noFill/>
          <a:ln w="9525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95528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ACCA3-D3CF-41B9-971F-A550F3678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20BF6-2E20-4A8C-A2B3-60D03C636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1800" kern="1200" dirty="0"/>
              <a:t>[1] 11-19-1595-00-00be-consideration-on-joint-transmission</a:t>
            </a:r>
            <a:endParaRPr lang="en-IN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DC4097-00C9-41A2-A300-DCC02DFCA2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BC1DC5-2C02-4F87-8BBB-46CC3A8087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Jatin, et al., Arista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5392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64059"/>
            <a:ext cx="7770813" cy="471135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Multiple multi-AP transmission </a:t>
            </a:r>
            <a:r>
              <a:rPr lang="en-US" altLang="zh-CN" sz="2000" dirty="0"/>
              <a:t>schemes have</a:t>
            </a:r>
            <a:r>
              <a:rPr lang="en-US" sz="2000" dirty="0"/>
              <a:t> been discussed </a:t>
            </a:r>
            <a:r>
              <a:rPr lang="en-US" altLang="zh-CN" sz="2000" dirty="0"/>
              <a:t>in </a:t>
            </a:r>
            <a:r>
              <a:rPr lang="en-US" altLang="zh-CN" sz="2000" dirty="0" err="1"/>
              <a:t>TGbe</a:t>
            </a:r>
            <a:r>
              <a:rPr lang="en-US" altLang="zh-CN" sz="2000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Joint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Coordinated Scheduling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Coordinated Beamforming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Member contributions in </a:t>
            </a:r>
            <a:r>
              <a:rPr lang="en-US" altLang="zh-CN" sz="2000" dirty="0" err="1"/>
              <a:t>TGbe</a:t>
            </a:r>
            <a:r>
              <a:rPr lang="en-US" altLang="zh-CN" sz="2000" dirty="0"/>
              <a:t> have highlighted various challenges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Backhaul capacity for data sharing between APs</a:t>
            </a:r>
            <a:endParaRPr lang="en-US" altLang="zh-CN" sz="1600" dirty="0">
              <a:solidFill>
                <a:schemeClr val="accent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Time and frequency synchronization across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Sounding for inter-AP coordination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In this presentation, we consider the coordination schemes from enterprise perspective.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41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1D5E77C-49CD-4CD2-AFD3-FD098329A92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Jatin, et al., Arista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Enterprise Scenario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50" name="Content Placeholder 2"/>
          <p:cNvSpPr txBox="1">
            <a:spLocks/>
          </p:cNvSpPr>
          <p:nvPr/>
        </p:nvSpPr>
        <p:spPr bwMode="auto">
          <a:xfrm>
            <a:off x="669796" y="1683570"/>
            <a:ext cx="7786817" cy="24655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Enterprise-grade WiFi access points are equipped with multi-Gig wired interfaces to connect with Ethernet switches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1G is typical today but with WiFi 6, 2.5G/5G will become more prevalent in the near future</a:t>
            </a: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Current enterprise network design considers end-user throughput requirements while designing the wired network capacity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AP connectivity to switch is driven by location of wiring closets and cabling restrictions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477E1A9-EC8E-484C-B047-BE87A02571C8}"/>
              </a:ext>
            </a:extLst>
          </p:cNvPr>
          <p:cNvGrpSpPr/>
          <p:nvPr/>
        </p:nvGrpSpPr>
        <p:grpSpPr>
          <a:xfrm>
            <a:off x="1177507" y="4077072"/>
            <a:ext cx="7253473" cy="2232168"/>
            <a:chOff x="1177507" y="3789120"/>
            <a:chExt cx="7253473" cy="2232168"/>
          </a:xfrm>
        </p:grpSpPr>
        <p:pic>
          <p:nvPicPr>
            <p:cNvPr id="7" name="Picture 6" descr="A picture containing clock&#10;&#10;Description automatically generated">
              <a:extLst>
                <a:ext uri="{FF2B5EF4-FFF2-40B4-BE49-F238E27FC236}">
                  <a16:creationId xmlns:a16="http://schemas.microsoft.com/office/drawing/2014/main" id="{C37C620F-2148-427D-BFAC-F2BAAF56A39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69023" y="4351101"/>
              <a:ext cx="1080000" cy="1080000"/>
            </a:xfrm>
            <a:prstGeom prst="rect">
              <a:avLst/>
            </a:prstGeom>
          </p:spPr>
        </p:pic>
        <p:pic>
          <p:nvPicPr>
            <p:cNvPr id="8" name="Picture 7" descr="A picture containing light, drawing&#10;&#10;Description automatically generated">
              <a:extLst>
                <a:ext uri="{FF2B5EF4-FFF2-40B4-BE49-F238E27FC236}">
                  <a16:creationId xmlns:a16="http://schemas.microsoft.com/office/drawing/2014/main" id="{CE5C9639-E9AA-49C0-803C-083BD64EA27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7507" y="5658963"/>
              <a:ext cx="333985" cy="360000"/>
            </a:xfrm>
            <a:prstGeom prst="rect">
              <a:avLst/>
            </a:prstGeom>
          </p:spPr>
        </p:pic>
        <p:pic>
          <p:nvPicPr>
            <p:cNvPr id="9" name="Picture 8" descr="A picture containing light, drawing&#10;&#10;Description automatically generated">
              <a:extLst>
                <a:ext uri="{FF2B5EF4-FFF2-40B4-BE49-F238E27FC236}">
                  <a16:creationId xmlns:a16="http://schemas.microsoft.com/office/drawing/2014/main" id="{937AD20A-F53D-4E3B-96D6-527E00EE8CB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42031" y="5661288"/>
              <a:ext cx="333985" cy="360000"/>
            </a:xfrm>
            <a:prstGeom prst="rect">
              <a:avLst/>
            </a:prstGeom>
          </p:spPr>
        </p:pic>
        <p:pic>
          <p:nvPicPr>
            <p:cNvPr id="10" name="Picture 9" descr="A picture containing light, drawing&#10;&#10;Description automatically generated">
              <a:extLst>
                <a:ext uri="{FF2B5EF4-FFF2-40B4-BE49-F238E27FC236}">
                  <a16:creationId xmlns:a16="http://schemas.microsoft.com/office/drawing/2014/main" id="{42BD1D49-5229-4A12-9290-3376058E052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05833" y="5661288"/>
              <a:ext cx="333985" cy="360000"/>
            </a:xfrm>
            <a:prstGeom prst="rect">
              <a:avLst/>
            </a:prstGeom>
          </p:spPr>
        </p:pic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3B1FBA6-C079-4B68-B1D1-2C7032CFDEB3}"/>
                </a:ext>
              </a:extLst>
            </p:cNvPr>
            <p:cNvCxnSpPr>
              <a:endCxn id="8" idx="0"/>
            </p:cNvCxnSpPr>
            <p:nvPr/>
          </p:nvCxnSpPr>
          <p:spPr bwMode="auto">
            <a:xfrm flipH="1">
              <a:off x="1344500" y="5022950"/>
              <a:ext cx="764523" cy="63601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814F2F8F-5781-456A-95AD-D2F03626697B}"/>
                </a:ext>
              </a:extLst>
            </p:cNvPr>
            <p:cNvCxnSpPr>
              <a:endCxn id="9" idx="0"/>
            </p:cNvCxnSpPr>
            <p:nvPr/>
          </p:nvCxnSpPr>
          <p:spPr bwMode="auto">
            <a:xfrm>
              <a:off x="2109023" y="5022950"/>
              <a:ext cx="1" cy="63833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4D49A0B-C197-4BB7-91F1-1EE80DA85535}"/>
                </a:ext>
              </a:extLst>
            </p:cNvPr>
            <p:cNvCxnSpPr>
              <a:endCxn id="10" idx="0"/>
            </p:cNvCxnSpPr>
            <p:nvPr/>
          </p:nvCxnSpPr>
          <p:spPr bwMode="auto">
            <a:xfrm>
              <a:off x="2109023" y="5022950"/>
              <a:ext cx="763803" cy="63833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14" name="Picture 13" descr="A picture containing clock&#10;&#10;Description automatically generated">
              <a:extLst>
                <a:ext uri="{FF2B5EF4-FFF2-40B4-BE49-F238E27FC236}">
                  <a16:creationId xmlns:a16="http://schemas.microsoft.com/office/drawing/2014/main" id="{05501417-8974-4462-9265-0ACE68FA3F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44988" y="4351101"/>
              <a:ext cx="1080000" cy="1080000"/>
            </a:xfrm>
            <a:prstGeom prst="rect">
              <a:avLst/>
            </a:prstGeom>
          </p:spPr>
        </p:pic>
        <p:pic>
          <p:nvPicPr>
            <p:cNvPr id="15" name="Picture 14" descr="A picture containing light, drawing&#10;&#10;Description automatically generated">
              <a:extLst>
                <a:ext uri="{FF2B5EF4-FFF2-40B4-BE49-F238E27FC236}">
                  <a16:creationId xmlns:a16="http://schemas.microsoft.com/office/drawing/2014/main" id="{B8299DFD-CE6E-4A0C-8F2A-105F6826111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3472" y="5658963"/>
              <a:ext cx="333985" cy="360000"/>
            </a:xfrm>
            <a:prstGeom prst="rect">
              <a:avLst/>
            </a:prstGeom>
          </p:spPr>
        </p:pic>
        <p:pic>
          <p:nvPicPr>
            <p:cNvPr id="16" name="Picture 15" descr="A picture containing light, drawing&#10;&#10;Description automatically generated">
              <a:extLst>
                <a:ext uri="{FF2B5EF4-FFF2-40B4-BE49-F238E27FC236}">
                  <a16:creationId xmlns:a16="http://schemas.microsoft.com/office/drawing/2014/main" id="{3975DD2A-A778-49A4-AE9E-8A96C93DB91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17996" y="5661288"/>
              <a:ext cx="333985" cy="360000"/>
            </a:xfrm>
            <a:prstGeom prst="rect">
              <a:avLst/>
            </a:prstGeom>
          </p:spPr>
        </p:pic>
        <p:pic>
          <p:nvPicPr>
            <p:cNvPr id="17" name="Picture 16" descr="A picture containing light, drawing&#10;&#10;Description automatically generated">
              <a:extLst>
                <a:ext uri="{FF2B5EF4-FFF2-40B4-BE49-F238E27FC236}">
                  <a16:creationId xmlns:a16="http://schemas.microsoft.com/office/drawing/2014/main" id="{2CFE685F-E063-4533-AE45-298CB1C5CF0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81798" y="5661288"/>
              <a:ext cx="333985" cy="360000"/>
            </a:xfrm>
            <a:prstGeom prst="rect">
              <a:avLst/>
            </a:prstGeom>
          </p:spPr>
        </p:pic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D288F3B9-5ED7-49E8-99F7-96A4EBCB5672}"/>
                </a:ext>
              </a:extLst>
            </p:cNvPr>
            <p:cNvCxnSpPr>
              <a:endCxn id="15" idx="0"/>
            </p:cNvCxnSpPr>
            <p:nvPr/>
          </p:nvCxnSpPr>
          <p:spPr bwMode="auto">
            <a:xfrm flipH="1">
              <a:off x="4120465" y="5022950"/>
              <a:ext cx="764523" cy="63601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0DA5AC88-9E97-4FAB-BAF7-37373CDFCAC2}"/>
                </a:ext>
              </a:extLst>
            </p:cNvPr>
            <p:cNvCxnSpPr>
              <a:endCxn id="16" idx="0"/>
            </p:cNvCxnSpPr>
            <p:nvPr/>
          </p:nvCxnSpPr>
          <p:spPr bwMode="auto">
            <a:xfrm>
              <a:off x="4884988" y="5022950"/>
              <a:ext cx="1" cy="63833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1CE29D35-08C5-48D7-9A21-7FF3DD9ADDBE}"/>
                </a:ext>
              </a:extLst>
            </p:cNvPr>
            <p:cNvCxnSpPr>
              <a:endCxn id="17" idx="0"/>
            </p:cNvCxnSpPr>
            <p:nvPr/>
          </p:nvCxnSpPr>
          <p:spPr bwMode="auto">
            <a:xfrm>
              <a:off x="4884988" y="5022950"/>
              <a:ext cx="763803" cy="63833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1" name="Picture 20" descr="A picture containing clock&#10;&#10;Description automatically generated">
              <a:extLst>
                <a:ext uri="{FF2B5EF4-FFF2-40B4-BE49-F238E27FC236}">
                  <a16:creationId xmlns:a16="http://schemas.microsoft.com/office/drawing/2014/main" id="{E118717F-FA82-4999-8646-6DD347D5BA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60185" y="4351101"/>
              <a:ext cx="1080000" cy="1080000"/>
            </a:xfrm>
            <a:prstGeom prst="rect">
              <a:avLst/>
            </a:prstGeom>
          </p:spPr>
        </p:pic>
        <p:pic>
          <p:nvPicPr>
            <p:cNvPr id="22" name="Picture 21" descr="A picture containing light, drawing&#10;&#10;Description automatically generated">
              <a:extLst>
                <a:ext uri="{FF2B5EF4-FFF2-40B4-BE49-F238E27FC236}">
                  <a16:creationId xmlns:a16="http://schemas.microsoft.com/office/drawing/2014/main" id="{CFF8342D-DF26-47A4-89D4-AFAE6B069A9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68669" y="5658963"/>
              <a:ext cx="333985" cy="360000"/>
            </a:xfrm>
            <a:prstGeom prst="rect">
              <a:avLst/>
            </a:prstGeom>
          </p:spPr>
        </p:pic>
        <p:pic>
          <p:nvPicPr>
            <p:cNvPr id="23" name="Picture 22" descr="A picture containing light, drawing&#10;&#10;Description automatically generated">
              <a:extLst>
                <a:ext uri="{FF2B5EF4-FFF2-40B4-BE49-F238E27FC236}">
                  <a16:creationId xmlns:a16="http://schemas.microsoft.com/office/drawing/2014/main" id="{39DAB8B6-9FA8-4638-9758-1F107D5B67B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33193" y="5661288"/>
              <a:ext cx="333985" cy="360000"/>
            </a:xfrm>
            <a:prstGeom prst="rect">
              <a:avLst/>
            </a:prstGeom>
          </p:spPr>
        </p:pic>
        <p:pic>
          <p:nvPicPr>
            <p:cNvPr id="24" name="Picture 23" descr="A picture containing light, drawing&#10;&#10;Description automatically generated">
              <a:extLst>
                <a:ext uri="{FF2B5EF4-FFF2-40B4-BE49-F238E27FC236}">
                  <a16:creationId xmlns:a16="http://schemas.microsoft.com/office/drawing/2014/main" id="{4B5CA1A1-A8A8-47A5-B142-454D9662A75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96995" y="5661288"/>
              <a:ext cx="333985" cy="360000"/>
            </a:xfrm>
            <a:prstGeom prst="rect">
              <a:avLst/>
            </a:prstGeom>
          </p:spPr>
        </p:pic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42E8678-3DF0-4E51-9F7C-7621CE7275E1}"/>
                </a:ext>
              </a:extLst>
            </p:cNvPr>
            <p:cNvCxnSpPr>
              <a:endCxn id="22" idx="0"/>
            </p:cNvCxnSpPr>
            <p:nvPr/>
          </p:nvCxnSpPr>
          <p:spPr bwMode="auto">
            <a:xfrm flipH="1">
              <a:off x="6735662" y="5022950"/>
              <a:ext cx="764523" cy="63601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F43B6B3-B9A5-43A3-A66F-3612604CD088}"/>
                </a:ext>
              </a:extLst>
            </p:cNvPr>
            <p:cNvCxnSpPr>
              <a:endCxn id="23" idx="0"/>
            </p:cNvCxnSpPr>
            <p:nvPr/>
          </p:nvCxnSpPr>
          <p:spPr bwMode="auto">
            <a:xfrm>
              <a:off x="7500185" y="5022950"/>
              <a:ext cx="1" cy="63833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D755D6F0-2F00-4FF8-95D3-A30ACB362A3C}"/>
                </a:ext>
              </a:extLst>
            </p:cNvPr>
            <p:cNvCxnSpPr>
              <a:endCxn id="24" idx="0"/>
            </p:cNvCxnSpPr>
            <p:nvPr/>
          </p:nvCxnSpPr>
          <p:spPr bwMode="auto">
            <a:xfrm>
              <a:off x="7500185" y="5022950"/>
              <a:ext cx="763803" cy="63833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8" name="Picture 27" descr="A close up of a sign&#10;&#10;Description automatically generated">
              <a:extLst>
                <a:ext uri="{FF2B5EF4-FFF2-40B4-BE49-F238E27FC236}">
                  <a16:creationId xmlns:a16="http://schemas.microsoft.com/office/drawing/2014/main" id="{66BA5EDB-F140-44A2-9E74-78EC1AF042B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46889" y="3789120"/>
              <a:ext cx="720000" cy="720000"/>
            </a:xfrm>
            <a:prstGeom prst="rect">
              <a:avLst/>
            </a:prstGeom>
          </p:spPr>
        </p:pic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B8BC9AAC-DDD1-4126-8707-B3014C6FB7E7}"/>
                </a:ext>
              </a:extLst>
            </p:cNvPr>
            <p:cNvCxnSpPr>
              <a:endCxn id="28" idx="1"/>
            </p:cNvCxnSpPr>
            <p:nvPr/>
          </p:nvCxnSpPr>
          <p:spPr bwMode="auto">
            <a:xfrm flipV="1">
              <a:off x="2109023" y="4149120"/>
              <a:ext cx="2437866" cy="57602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FEB251E-BEA1-42C0-A46C-C7E4350812A2}"/>
                </a:ext>
              </a:extLst>
            </p:cNvPr>
            <p:cNvCxnSpPr>
              <a:cxnSpLocks/>
              <a:stCxn id="28" idx="2"/>
            </p:cNvCxnSpPr>
            <p:nvPr/>
          </p:nvCxnSpPr>
          <p:spPr bwMode="auto">
            <a:xfrm>
              <a:off x="4906889" y="4509120"/>
              <a:ext cx="0" cy="2520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14585122-D7D6-42A4-8B99-62CDA8F3FB17}"/>
                </a:ext>
              </a:extLst>
            </p:cNvPr>
            <p:cNvCxnSpPr>
              <a:stCxn id="28" idx="3"/>
            </p:cNvCxnSpPr>
            <p:nvPr/>
          </p:nvCxnSpPr>
          <p:spPr bwMode="auto">
            <a:xfrm>
              <a:off x="5266889" y="4149120"/>
              <a:ext cx="2233296" cy="57602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5414C8-2C1D-42A6-BA17-275AF0EBBA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Jatin, et al., Arista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6654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74C09-9E0D-4680-9E91-5A3B484EA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Procedure for Coordination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B5F18-41FD-48D4-B74E-0507AE80CB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N" sz="2000" kern="1200" dirty="0"/>
              <a:t>[1] described the steps required for coordinated transmission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IN" sz="1600" dirty="0"/>
              <a:t>Semi-static inter-AP coordination establishment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IN" sz="1600" dirty="0"/>
              <a:t>Enhanced spatial reuse opportunity (</a:t>
            </a:r>
            <a:r>
              <a:rPr lang="en-IN" sz="1600" dirty="0" err="1"/>
              <a:t>eSRO</a:t>
            </a:r>
            <a:r>
              <a:rPr lang="en-IN" sz="1600" dirty="0"/>
              <a:t>) coordination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IN" sz="1600" dirty="0"/>
              <a:t>CSI acquisition procedure 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IN" sz="1600" dirty="0"/>
              <a:t>Coordinated inter-AP data transmission and acknowledgement with nulls </a:t>
            </a:r>
          </a:p>
          <a:p>
            <a:pPr>
              <a:buFont typeface="Arial" panose="020B0604020202020204" pitchFamily="34" charset="0"/>
              <a:buChar char="•"/>
            </a:pPr>
            <a:endParaRPr lang="en-I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IN" sz="2000" dirty="0"/>
              <a:t>In this contribution, we will focus on the Step 1</a:t>
            </a:r>
          </a:p>
          <a:p>
            <a:pPr>
              <a:buFont typeface="Arial" panose="020B0604020202020204" pitchFamily="34" charset="0"/>
              <a:buChar char="•"/>
            </a:pPr>
            <a:endParaRPr lang="en-IN" sz="2000" kern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861007-C609-4140-9ED2-B3E0C6C6E8C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59629-F1C9-422B-825A-C26983712D2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Jatin, et al., Arista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8062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73AE4-3EFC-4AC3-B926-C0F4403EC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Inter-AP Coordination Establishment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326EC-4A5F-4848-845D-7E2C8D3AF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14410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N" sz="2000" dirty="0"/>
              <a:t>For the discussion which follows, we assume that each client has a Primary AP with which it is associated for the purpose of connection management (auth, roaming etc).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2000" dirty="0"/>
              <a:t>There may be one or more Secondary APs which can, in coordination with the Primary AP, serve the client jointly.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A981CB-6278-4A5C-B7D8-E9B853CA5D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6" name="Picture 5" descr="A picture containing clock&#10;&#10;Description automatically generated">
            <a:extLst>
              <a:ext uri="{FF2B5EF4-FFF2-40B4-BE49-F238E27FC236}">
                <a16:creationId xmlns:a16="http://schemas.microsoft.com/office/drawing/2014/main" id="{D44EF4BF-B436-4942-B927-35AF0F813A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9536" y="3907701"/>
            <a:ext cx="1080000" cy="1080000"/>
          </a:xfrm>
          <a:prstGeom prst="rect">
            <a:avLst/>
          </a:prstGeom>
        </p:spPr>
      </p:pic>
      <p:pic>
        <p:nvPicPr>
          <p:cNvPr id="8" name="Picture 7" descr="A picture containing light, drawing&#10;&#10;Description automatically generated">
            <a:extLst>
              <a:ext uri="{FF2B5EF4-FFF2-40B4-BE49-F238E27FC236}">
                <a16:creationId xmlns:a16="http://schemas.microsoft.com/office/drawing/2014/main" id="{A7AA94C4-024C-4C50-AD13-AA13CCD44AC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8020" y="5215563"/>
            <a:ext cx="333985" cy="360000"/>
          </a:xfrm>
          <a:prstGeom prst="rect">
            <a:avLst/>
          </a:prstGeom>
        </p:spPr>
      </p:pic>
      <p:pic>
        <p:nvPicPr>
          <p:cNvPr id="9" name="Picture 8" descr="A picture containing light, drawing&#10;&#10;Description automatically generated">
            <a:extLst>
              <a:ext uri="{FF2B5EF4-FFF2-40B4-BE49-F238E27FC236}">
                <a16:creationId xmlns:a16="http://schemas.microsoft.com/office/drawing/2014/main" id="{035D69DB-65D3-4473-8FD6-2345440B06C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2544" y="5217888"/>
            <a:ext cx="333985" cy="360000"/>
          </a:xfrm>
          <a:prstGeom prst="rect">
            <a:avLst/>
          </a:prstGeom>
        </p:spPr>
      </p:pic>
      <p:pic>
        <p:nvPicPr>
          <p:cNvPr id="10" name="Picture 9" descr="A picture containing light, drawing&#10;&#10;Description automatically generated">
            <a:extLst>
              <a:ext uri="{FF2B5EF4-FFF2-40B4-BE49-F238E27FC236}">
                <a16:creationId xmlns:a16="http://schemas.microsoft.com/office/drawing/2014/main" id="{DF865B35-5F62-4E96-B062-3A00D3F463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6346" y="5217888"/>
            <a:ext cx="333985" cy="36000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8C5F6A2-1FA6-4940-9BE0-146AF3D4ED40}"/>
              </a:ext>
            </a:extLst>
          </p:cNvPr>
          <p:cNvCxnSpPr>
            <a:endCxn id="8" idx="0"/>
          </p:cNvCxnSpPr>
          <p:nvPr/>
        </p:nvCxnSpPr>
        <p:spPr bwMode="auto">
          <a:xfrm flipH="1">
            <a:off x="2765013" y="4579550"/>
            <a:ext cx="764523" cy="63601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F09CAA7-7892-47DC-8E55-7D60F1B677A9}"/>
              </a:ext>
            </a:extLst>
          </p:cNvPr>
          <p:cNvCxnSpPr>
            <a:endCxn id="9" idx="0"/>
          </p:cNvCxnSpPr>
          <p:nvPr/>
        </p:nvCxnSpPr>
        <p:spPr bwMode="auto">
          <a:xfrm>
            <a:off x="3529536" y="4579550"/>
            <a:ext cx="1" cy="6383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DA5B8F0-6CAE-45E1-BD94-3E1E8044AA38}"/>
              </a:ext>
            </a:extLst>
          </p:cNvPr>
          <p:cNvCxnSpPr>
            <a:endCxn id="10" idx="0"/>
          </p:cNvCxnSpPr>
          <p:nvPr/>
        </p:nvCxnSpPr>
        <p:spPr bwMode="auto">
          <a:xfrm>
            <a:off x="3529536" y="4579550"/>
            <a:ext cx="763803" cy="6383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7" name="Picture 16" descr="A picture containing clock&#10;&#10;Description automatically generated">
            <a:extLst>
              <a:ext uri="{FF2B5EF4-FFF2-40B4-BE49-F238E27FC236}">
                <a16:creationId xmlns:a16="http://schemas.microsoft.com/office/drawing/2014/main" id="{ACA2A896-F0D1-455B-99F9-4F48F0DAE54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501" y="3907701"/>
            <a:ext cx="1080000" cy="1080000"/>
          </a:xfrm>
          <a:prstGeom prst="rect">
            <a:avLst/>
          </a:prstGeom>
        </p:spPr>
      </p:pic>
      <p:pic>
        <p:nvPicPr>
          <p:cNvPr id="18" name="Picture 17" descr="A picture containing light, drawing&#10;&#10;Description automatically generated">
            <a:extLst>
              <a:ext uri="{FF2B5EF4-FFF2-40B4-BE49-F238E27FC236}">
                <a16:creationId xmlns:a16="http://schemas.microsoft.com/office/drawing/2014/main" id="{9F0F1692-D217-4D48-83F6-62F25CBBD65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985" y="5215563"/>
            <a:ext cx="333985" cy="360000"/>
          </a:xfrm>
          <a:prstGeom prst="rect">
            <a:avLst/>
          </a:prstGeom>
        </p:spPr>
      </p:pic>
      <p:pic>
        <p:nvPicPr>
          <p:cNvPr id="19" name="Picture 18" descr="A picture containing light, drawing&#10;&#10;Description automatically generated">
            <a:extLst>
              <a:ext uri="{FF2B5EF4-FFF2-40B4-BE49-F238E27FC236}">
                <a16:creationId xmlns:a16="http://schemas.microsoft.com/office/drawing/2014/main" id="{842AAC3A-6E40-49DF-ACE5-5D832B1EF57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8509" y="5217888"/>
            <a:ext cx="333985" cy="360000"/>
          </a:xfrm>
          <a:prstGeom prst="rect">
            <a:avLst/>
          </a:prstGeom>
        </p:spPr>
      </p:pic>
      <p:pic>
        <p:nvPicPr>
          <p:cNvPr id="20" name="Picture 19" descr="A picture containing light, drawing&#10;&#10;Description automatically generated">
            <a:extLst>
              <a:ext uri="{FF2B5EF4-FFF2-40B4-BE49-F238E27FC236}">
                <a16:creationId xmlns:a16="http://schemas.microsoft.com/office/drawing/2014/main" id="{2AA8FB92-9074-44D0-90E9-9DC6676ACF5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2311" y="5217888"/>
            <a:ext cx="333985" cy="360000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B13B034-8801-47D2-9467-15B12CA60DD1}"/>
              </a:ext>
            </a:extLst>
          </p:cNvPr>
          <p:cNvCxnSpPr>
            <a:endCxn id="18" idx="0"/>
          </p:cNvCxnSpPr>
          <p:nvPr/>
        </p:nvCxnSpPr>
        <p:spPr bwMode="auto">
          <a:xfrm flipH="1">
            <a:off x="5540978" y="4579550"/>
            <a:ext cx="764523" cy="63601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A1DC75C-D7D9-48D1-B4BA-AB32FE4A7F7B}"/>
              </a:ext>
            </a:extLst>
          </p:cNvPr>
          <p:cNvCxnSpPr>
            <a:endCxn id="19" idx="0"/>
          </p:cNvCxnSpPr>
          <p:nvPr/>
        </p:nvCxnSpPr>
        <p:spPr bwMode="auto">
          <a:xfrm>
            <a:off x="6305501" y="4579550"/>
            <a:ext cx="1" cy="6383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09B803B-F952-4E4E-AB0C-B120201E517A}"/>
              </a:ext>
            </a:extLst>
          </p:cNvPr>
          <p:cNvCxnSpPr>
            <a:endCxn id="20" idx="0"/>
          </p:cNvCxnSpPr>
          <p:nvPr/>
        </p:nvCxnSpPr>
        <p:spPr bwMode="auto">
          <a:xfrm>
            <a:off x="6305501" y="4579550"/>
            <a:ext cx="763803" cy="6383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49" name="Picture 48" descr="A close up of a building&#10;&#10;Description automatically generated">
            <a:extLst>
              <a:ext uri="{FF2B5EF4-FFF2-40B4-BE49-F238E27FC236}">
                <a16:creationId xmlns:a16="http://schemas.microsoft.com/office/drawing/2014/main" id="{81B78C35-02FB-412A-B3D7-961F3FFA811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9536" y="6021328"/>
            <a:ext cx="360000" cy="360000"/>
          </a:xfrm>
          <a:prstGeom prst="rect">
            <a:avLst/>
          </a:prstGeom>
        </p:spPr>
      </p:pic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95B57693-F180-47B2-9739-35695612F0F9}"/>
              </a:ext>
            </a:extLst>
          </p:cNvPr>
          <p:cNvCxnSpPr>
            <a:stCxn id="9" idx="2"/>
            <a:endCxn id="49" idx="0"/>
          </p:cNvCxnSpPr>
          <p:nvPr/>
        </p:nvCxnSpPr>
        <p:spPr bwMode="auto">
          <a:xfrm flipH="1">
            <a:off x="3529536" y="5577888"/>
            <a:ext cx="1" cy="4434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EDA6C74B-1FC9-4717-A0F1-6DECD8488F6F}"/>
              </a:ext>
            </a:extLst>
          </p:cNvPr>
          <p:cNvCxnSpPr>
            <a:stCxn id="49" idx="0"/>
            <a:endCxn id="8" idx="2"/>
          </p:cNvCxnSpPr>
          <p:nvPr/>
        </p:nvCxnSpPr>
        <p:spPr bwMode="auto">
          <a:xfrm flipH="1" flipV="1">
            <a:off x="2765013" y="5575563"/>
            <a:ext cx="764523" cy="44576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00B232CB-F502-4497-B321-587471354ABD}"/>
              </a:ext>
            </a:extLst>
          </p:cNvPr>
          <p:cNvSpPr txBox="1"/>
          <p:nvPr/>
        </p:nvSpPr>
        <p:spPr>
          <a:xfrm>
            <a:off x="3472586" y="5629168"/>
            <a:ext cx="8777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>
                <a:solidFill>
                  <a:schemeClr val="tx1"/>
                </a:solidFill>
              </a:rPr>
              <a:t>Primary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DD5F98F-5482-4F9E-B927-E023B2A1532F}"/>
              </a:ext>
            </a:extLst>
          </p:cNvPr>
          <p:cNvSpPr txBox="1"/>
          <p:nvPr/>
        </p:nvSpPr>
        <p:spPr>
          <a:xfrm>
            <a:off x="2164883" y="5725005"/>
            <a:ext cx="11109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>
                <a:solidFill>
                  <a:schemeClr val="tx1"/>
                </a:solidFill>
              </a:rPr>
              <a:t>Secondary</a:t>
            </a:r>
          </a:p>
        </p:txBody>
      </p:sp>
      <p:pic>
        <p:nvPicPr>
          <p:cNvPr id="58" name="Picture 57" descr="A close up of a building&#10;&#10;Description automatically generated">
            <a:extLst>
              <a:ext uri="{FF2B5EF4-FFF2-40B4-BE49-F238E27FC236}">
                <a16:creationId xmlns:a16="http://schemas.microsoft.com/office/drawing/2014/main" id="{9518B68C-71E8-4655-8541-D525E5821FA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7970" y="6021328"/>
            <a:ext cx="360000" cy="360000"/>
          </a:xfrm>
          <a:prstGeom prst="rect">
            <a:avLst/>
          </a:prstGeom>
        </p:spPr>
      </p:pic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C907C07E-E6C9-456B-9555-09369625CB3D}"/>
              </a:ext>
            </a:extLst>
          </p:cNvPr>
          <p:cNvCxnSpPr/>
          <p:nvPr/>
        </p:nvCxnSpPr>
        <p:spPr bwMode="auto">
          <a:xfrm flipH="1">
            <a:off x="5527969" y="5563885"/>
            <a:ext cx="1" cy="4434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FCF4AD7F-A3E4-40B3-AE64-3218C7D7A1A9}"/>
              </a:ext>
            </a:extLst>
          </p:cNvPr>
          <p:cNvCxnSpPr>
            <a:cxnSpLocks/>
            <a:stCxn id="58" idx="0"/>
            <a:endCxn id="10" idx="2"/>
          </p:cNvCxnSpPr>
          <p:nvPr/>
        </p:nvCxnSpPr>
        <p:spPr bwMode="auto">
          <a:xfrm flipH="1" flipV="1">
            <a:off x="4293339" y="5577888"/>
            <a:ext cx="1234631" cy="4434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22FF9EF1-4422-4C2C-99D6-3024284FDC54}"/>
              </a:ext>
            </a:extLst>
          </p:cNvPr>
          <p:cNvSpPr txBox="1"/>
          <p:nvPr/>
        </p:nvSpPr>
        <p:spPr>
          <a:xfrm>
            <a:off x="5484388" y="5713250"/>
            <a:ext cx="8777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>
                <a:solidFill>
                  <a:schemeClr val="tx1"/>
                </a:solidFill>
              </a:rPr>
              <a:t>Primary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167B2EC-880B-409A-8C97-5FD08FCC7404}"/>
              </a:ext>
            </a:extLst>
          </p:cNvPr>
          <p:cNvSpPr txBox="1"/>
          <p:nvPr/>
        </p:nvSpPr>
        <p:spPr>
          <a:xfrm>
            <a:off x="4394014" y="5893771"/>
            <a:ext cx="11109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>
                <a:solidFill>
                  <a:schemeClr val="tx1"/>
                </a:solidFill>
              </a:rPr>
              <a:t>Secondary</a:t>
            </a:r>
          </a:p>
        </p:txBody>
      </p:sp>
      <p:pic>
        <p:nvPicPr>
          <p:cNvPr id="64" name="Picture 63" descr="A close up of a sign&#10;&#10;Description automatically generated">
            <a:extLst>
              <a:ext uri="{FF2B5EF4-FFF2-40B4-BE49-F238E27FC236}">
                <a16:creationId xmlns:a16="http://schemas.microsoft.com/office/drawing/2014/main" id="{E99D23C7-442F-435C-BE9F-1CBBB6BDAE4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985" y="3691677"/>
            <a:ext cx="720000" cy="720000"/>
          </a:xfrm>
          <a:prstGeom prst="rect">
            <a:avLst/>
          </a:prstGeom>
        </p:spPr>
      </p:pic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FF284889-A1D5-4716-8BAB-68B541A32356}"/>
              </a:ext>
            </a:extLst>
          </p:cNvPr>
          <p:cNvCxnSpPr>
            <a:cxnSpLocks/>
            <a:stCxn id="64" idx="1"/>
          </p:cNvCxnSpPr>
          <p:nvPr/>
        </p:nvCxnSpPr>
        <p:spPr bwMode="auto">
          <a:xfrm flipH="1">
            <a:off x="3529536" y="4051677"/>
            <a:ext cx="1088449" cy="25313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35B37D27-E426-4548-9C9C-E1DC7DD60EC3}"/>
              </a:ext>
            </a:extLst>
          </p:cNvPr>
          <p:cNvCxnSpPr>
            <a:cxnSpLocks/>
            <a:stCxn id="64" idx="3"/>
          </p:cNvCxnSpPr>
          <p:nvPr/>
        </p:nvCxnSpPr>
        <p:spPr bwMode="auto">
          <a:xfrm>
            <a:off x="5337985" y="4051677"/>
            <a:ext cx="967516" cy="23867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55A9B2-89CB-4529-8509-517368AAFE1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Jatin, et al., Arista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20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B53BD-4A01-4A11-AA39-C545AAD69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Criteria for AP Grouping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0F5A2-6B6C-4574-BC94-EDB7E8C55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N" sz="2000" dirty="0"/>
              <a:t>A client may be visible to multiple Secondary APs but it may not be possible for all of them to serve the client jointly due to various reasons such as: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IN" sz="1600" dirty="0"/>
              <a:t>Secondary AP is not capable of CBF/JT (lack of sufficient radio resources,  CPU overload, wired latency, insufficient backhaul capacity etc)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IN" sz="1600" dirty="0"/>
              <a:t>Difference in link quality between Primary and Secondary AP is significant.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IN" sz="1600" dirty="0"/>
              <a:t>CSI feedback indicates that multi-AP channel is not conducive to JT/CBF.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2000" dirty="0"/>
              <a:t>Information about 2 &amp; 3 is available via Sounding Protocol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2000" dirty="0"/>
              <a:t>Information about 1 can be used to filter out Secondary APs that will not be part of the AP Group serving a particular client.</a:t>
            </a:r>
            <a:endParaRPr lang="en-IN" sz="1600" dirty="0"/>
          </a:p>
          <a:p>
            <a:pPr>
              <a:buFont typeface="Arial" panose="020B0604020202020204" pitchFamily="34" charset="0"/>
              <a:buChar char="•"/>
            </a:pPr>
            <a:endParaRPr lang="en-IN" sz="2000" dirty="0"/>
          </a:p>
          <a:p>
            <a:br>
              <a:rPr lang="en-IN" sz="2000" dirty="0"/>
            </a:br>
            <a:endParaRPr lang="en-IN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894DD3-C2EB-4093-9DC2-9A3594620A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84282-990B-4332-A927-91835EF82AC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Jatin, et al., Arista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6749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FBE1F-46A3-46F5-9EFC-17F3E2ED1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Proposal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E6ECE7-D9AC-42DD-9B5A-B1849539A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IN" dirty="0"/>
              <a:t>Inter-AP coordination mechanism should include signalling to indicate support for joining AP Group.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Signalling mechanism should include information about duration of coordination period.</a:t>
            </a:r>
          </a:p>
          <a:p>
            <a:pPr marL="457200" indent="-457200">
              <a:buFont typeface="+mj-lt"/>
              <a:buAutoNum type="arabicPeriod"/>
            </a:pPr>
            <a:endParaRPr lang="en-IN" dirty="0"/>
          </a:p>
          <a:p>
            <a:r>
              <a:rPr lang="en-IN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B3BD29-C752-48B1-B717-49F050CC3CA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B72D87-2BA1-45EB-AFBF-31E2D8E16D8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Jatin, et al., Arista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0220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1: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959475" y="6475413"/>
            <a:ext cx="3184525" cy="180975"/>
          </a:xfrm>
        </p:spPr>
        <p:txBody>
          <a:bodyPr/>
          <a:lstStyle/>
          <a:p>
            <a:r>
              <a:rPr lang="en-US"/>
              <a:t>Jatin, et al., Arista</a:t>
            </a:r>
            <a:endParaRPr lang="en-GB" dirty="0"/>
          </a:p>
        </p:txBody>
      </p:sp>
      <p:pic>
        <p:nvPicPr>
          <p:cNvPr id="6" name="Picture 5" descr="A picture containing clock&#10;&#10;Description automatically generated">
            <a:extLst>
              <a:ext uri="{FF2B5EF4-FFF2-40B4-BE49-F238E27FC236}">
                <a16:creationId xmlns:a16="http://schemas.microsoft.com/office/drawing/2014/main" id="{10150813-053D-41A9-80CE-4E93FEB7127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32" t="37169" r="12238" b="37083"/>
          <a:stretch/>
        </p:blipFill>
        <p:spPr>
          <a:xfrm>
            <a:off x="4810592" y="1748644"/>
            <a:ext cx="818959" cy="278063"/>
          </a:xfrm>
          <a:prstGeom prst="rect">
            <a:avLst/>
          </a:prstGeom>
        </p:spPr>
      </p:pic>
      <p:pic>
        <p:nvPicPr>
          <p:cNvPr id="8" name="Picture 7" descr="A picture containing light, drawing&#10;&#10;Description automatically generated">
            <a:extLst>
              <a:ext uri="{FF2B5EF4-FFF2-40B4-BE49-F238E27FC236}">
                <a16:creationId xmlns:a16="http://schemas.microsoft.com/office/drawing/2014/main" id="{A9CD967E-4655-4AB4-8F43-0AA260F9779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550" y="4293817"/>
            <a:ext cx="333985" cy="360000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6AB2EC2-AC49-4B5D-AF8A-429E3C1581F1}"/>
              </a:ext>
            </a:extLst>
          </p:cNvPr>
          <p:cNvCxnSpPr>
            <a:stCxn id="6" idx="2"/>
            <a:endCxn id="7" idx="0"/>
          </p:cNvCxnSpPr>
          <p:nvPr/>
        </p:nvCxnSpPr>
        <p:spPr bwMode="auto">
          <a:xfrm flipH="1">
            <a:off x="2630436" y="2026707"/>
            <a:ext cx="2589636" cy="8235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EFD2B73-E6E3-47FF-9B1B-C4E350C1BFAE}"/>
              </a:ext>
            </a:extLst>
          </p:cNvPr>
          <p:cNvCxnSpPr>
            <a:stCxn id="6" idx="2"/>
            <a:endCxn id="8" idx="0"/>
          </p:cNvCxnSpPr>
          <p:nvPr/>
        </p:nvCxnSpPr>
        <p:spPr bwMode="auto">
          <a:xfrm>
            <a:off x="5220072" y="2026707"/>
            <a:ext cx="576471" cy="226711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7D985BC-2779-40BD-9539-03AD0CD93E56}"/>
              </a:ext>
            </a:extLst>
          </p:cNvPr>
          <p:cNvCxnSpPr>
            <a:stCxn id="6" idx="2"/>
            <a:endCxn id="9" idx="0"/>
          </p:cNvCxnSpPr>
          <p:nvPr/>
        </p:nvCxnSpPr>
        <p:spPr bwMode="auto">
          <a:xfrm>
            <a:off x="5220072" y="2026707"/>
            <a:ext cx="3170344" cy="10171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77BC3DB-13F8-4039-BB97-5ED6D9F1DC65}"/>
              </a:ext>
            </a:extLst>
          </p:cNvPr>
          <p:cNvSpPr txBox="1"/>
          <p:nvPr/>
        </p:nvSpPr>
        <p:spPr>
          <a:xfrm>
            <a:off x="5387064" y="4565989"/>
            <a:ext cx="8777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>
                <a:solidFill>
                  <a:schemeClr val="tx1"/>
                </a:solidFill>
              </a:rPr>
              <a:t>Primary</a:t>
            </a:r>
          </a:p>
        </p:txBody>
      </p:sp>
      <p:grpSp>
        <p:nvGrpSpPr>
          <p:cNvPr id="85" name="Group 84"/>
          <p:cNvGrpSpPr/>
          <p:nvPr/>
        </p:nvGrpSpPr>
        <p:grpSpPr>
          <a:xfrm>
            <a:off x="1979713" y="2850297"/>
            <a:ext cx="1292972" cy="599404"/>
            <a:chOff x="2411540" y="2819746"/>
            <a:chExt cx="1292972" cy="599404"/>
          </a:xfrm>
        </p:grpSpPr>
        <p:pic>
          <p:nvPicPr>
            <p:cNvPr id="7" name="Picture 6" descr="A picture containing light, drawing&#10;&#10;Description automatically generated">
              <a:extLst>
                <a:ext uri="{FF2B5EF4-FFF2-40B4-BE49-F238E27FC236}">
                  <a16:creationId xmlns:a16="http://schemas.microsoft.com/office/drawing/2014/main" id="{7C22ADA9-A073-401B-AD25-BEC6D45708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5270" y="2819746"/>
              <a:ext cx="333985" cy="360000"/>
            </a:xfrm>
            <a:prstGeom prst="rect">
              <a:avLst/>
            </a:prstGeom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C18A7478-E8E6-48AF-93C1-1DAD8DDF040B}"/>
                </a:ext>
              </a:extLst>
            </p:cNvPr>
            <p:cNvSpPr txBox="1"/>
            <p:nvPr/>
          </p:nvSpPr>
          <p:spPr>
            <a:xfrm>
              <a:off x="2411540" y="3080596"/>
              <a:ext cx="12929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600" dirty="0">
                  <a:solidFill>
                    <a:schemeClr val="tx1"/>
                  </a:solidFill>
                </a:rPr>
                <a:t>Secondary 1</a:t>
              </a:r>
            </a:p>
          </p:txBody>
        </p:sp>
      </p:grpSp>
      <p:pic>
        <p:nvPicPr>
          <p:cNvPr id="32" name="Picture 31" descr="A close up of a building&#10;&#10;Description automatically generated">
            <a:extLst>
              <a:ext uri="{FF2B5EF4-FFF2-40B4-BE49-F238E27FC236}">
                <a16:creationId xmlns:a16="http://schemas.microsoft.com/office/drawing/2014/main" id="{628A54EF-2516-4AA9-AE87-756F6D41ECA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97" r="21145"/>
          <a:stretch/>
        </p:blipFill>
        <p:spPr>
          <a:xfrm>
            <a:off x="5081362" y="3469770"/>
            <a:ext cx="216569" cy="360000"/>
          </a:xfrm>
          <a:prstGeom prst="rect">
            <a:avLst/>
          </a:prstGeom>
        </p:spPr>
      </p:pic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3C4BF06-BFB9-41CF-BA64-DC62FCEFFCEC}"/>
              </a:ext>
            </a:extLst>
          </p:cNvPr>
          <p:cNvCxnSpPr>
            <a:cxnSpLocks/>
            <a:stCxn id="8" idx="0"/>
            <a:endCxn id="32" idx="2"/>
          </p:cNvCxnSpPr>
          <p:nvPr/>
        </p:nvCxnSpPr>
        <p:spPr bwMode="auto">
          <a:xfrm flipH="1" flipV="1">
            <a:off x="5189647" y="3829770"/>
            <a:ext cx="606896" cy="464047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F4493E62-7AA1-4F50-A6F2-596E243D9AAD}"/>
              </a:ext>
            </a:extLst>
          </p:cNvPr>
          <p:cNvCxnSpPr>
            <a:cxnSpLocks/>
            <a:stCxn id="32" idx="3"/>
            <a:endCxn id="9" idx="1"/>
          </p:cNvCxnSpPr>
          <p:nvPr/>
        </p:nvCxnSpPr>
        <p:spPr bwMode="auto">
          <a:xfrm flipV="1">
            <a:off x="5297931" y="3223819"/>
            <a:ext cx="2925492" cy="425951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90" name="Group 89"/>
          <p:cNvGrpSpPr/>
          <p:nvPr/>
        </p:nvGrpSpPr>
        <p:grpSpPr>
          <a:xfrm>
            <a:off x="7744333" y="3043819"/>
            <a:ext cx="1292164" cy="578052"/>
            <a:chOff x="5427276" y="2793419"/>
            <a:chExt cx="1292164" cy="578052"/>
          </a:xfrm>
        </p:grpSpPr>
        <p:pic>
          <p:nvPicPr>
            <p:cNvPr id="9" name="Picture 8" descr="A picture containing light, drawing&#10;&#10;Description automatically generated">
              <a:extLst>
                <a:ext uri="{FF2B5EF4-FFF2-40B4-BE49-F238E27FC236}">
                  <a16:creationId xmlns:a16="http://schemas.microsoft.com/office/drawing/2014/main" id="{37F50F2B-EDF9-493B-AC6B-D51DFDAB130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06366" y="2793419"/>
              <a:ext cx="333985" cy="360000"/>
            </a:xfrm>
            <a:prstGeom prst="rect">
              <a:avLst/>
            </a:prstGeom>
          </p:spPr>
        </p:pic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C18A7478-E8E6-48AF-93C1-1DAD8DDF040B}"/>
                </a:ext>
              </a:extLst>
            </p:cNvPr>
            <p:cNvSpPr txBox="1"/>
            <p:nvPr/>
          </p:nvSpPr>
          <p:spPr>
            <a:xfrm>
              <a:off x="5427276" y="3032917"/>
              <a:ext cx="129216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600" dirty="0">
                  <a:solidFill>
                    <a:schemeClr val="tx1"/>
                  </a:solidFill>
                </a:rPr>
                <a:t>Secondary 2</a:t>
              </a:r>
            </a:p>
          </p:txBody>
        </p:sp>
      </p:grpSp>
      <p:sp>
        <p:nvSpPr>
          <p:cNvPr id="106" name="TextBox 105"/>
          <p:cNvSpPr txBox="1"/>
          <p:nvPr/>
        </p:nvSpPr>
        <p:spPr>
          <a:xfrm>
            <a:off x="394642" y="4185483"/>
            <a:ext cx="44159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Client Associate to the Primary AP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Primary AP requests Secondary 1 and Secondary 2 to be Secondary AP for CBF/JT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Secondary 2 acknowledges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Secondary 1 acknowledges</a:t>
            </a:r>
          </a:p>
          <a:p>
            <a:pPr marL="228600" indent="-228600">
              <a:buFont typeface="+mj-lt"/>
              <a:buAutoNum type="arabicPeriod"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7" name="Oval 106"/>
          <p:cNvSpPr/>
          <p:nvPr/>
        </p:nvSpPr>
        <p:spPr bwMode="auto">
          <a:xfrm>
            <a:off x="4867638" y="2257541"/>
            <a:ext cx="360040" cy="360040"/>
          </a:xfrm>
          <a:prstGeom prst="ellipse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</a:p>
        </p:txBody>
      </p:sp>
      <p:sp>
        <p:nvSpPr>
          <p:cNvPr id="108" name="Freeform 107"/>
          <p:cNvSpPr/>
          <p:nvPr/>
        </p:nvSpPr>
        <p:spPr bwMode="auto">
          <a:xfrm>
            <a:off x="4112231" y="2204864"/>
            <a:ext cx="1251857" cy="746892"/>
          </a:xfrm>
          <a:custGeom>
            <a:avLst/>
            <a:gdLst>
              <a:gd name="connsiteX0" fmla="*/ 1251857 w 1251857"/>
              <a:gd name="connsiteY0" fmla="*/ 746892 h 746892"/>
              <a:gd name="connsiteX1" fmla="*/ 963385 w 1251857"/>
              <a:gd name="connsiteY1" fmla="*/ 17550 h 746892"/>
              <a:gd name="connsiteX2" fmla="*/ 0 w 1251857"/>
              <a:gd name="connsiteY2" fmla="*/ 235264 h 746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51857" h="746892">
                <a:moveTo>
                  <a:pt x="1251857" y="746892"/>
                </a:moveTo>
                <a:cubicBezTo>
                  <a:pt x="1211942" y="424856"/>
                  <a:pt x="1172028" y="102821"/>
                  <a:pt x="963385" y="17550"/>
                </a:cubicBezTo>
                <a:cubicBezTo>
                  <a:pt x="754742" y="-67721"/>
                  <a:pt x="204107" y="182650"/>
                  <a:pt x="0" y="23526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9" name="Freeform 108"/>
          <p:cNvSpPr/>
          <p:nvPr/>
        </p:nvSpPr>
        <p:spPr bwMode="auto">
          <a:xfrm>
            <a:off x="5364088" y="2204864"/>
            <a:ext cx="1077221" cy="841690"/>
          </a:xfrm>
          <a:custGeom>
            <a:avLst/>
            <a:gdLst>
              <a:gd name="connsiteX0" fmla="*/ 293449 w 1077221"/>
              <a:gd name="connsiteY0" fmla="*/ 841690 h 841690"/>
              <a:gd name="connsiteX1" fmla="*/ 43078 w 1077221"/>
              <a:gd name="connsiteY1" fmla="*/ 19819 h 841690"/>
              <a:gd name="connsiteX2" fmla="*/ 1077221 w 1077221"/>
              <a:gd name="connsiteY2" fmla="*/ 335504 h 841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7221" h="841690">
                <a:moveTo>
                  <a:pt x="293449" y="841690"/>
                </a:moveTo>
                <a:cubicBezTo>
                  <a:pt x="102949" y="472936"/>
                  <a:pt x="-87551" y="104183"/>
                  <a:pt x="43078" y="19819"/>
                </a:cubicBezTo>
                <a:cubicBezTo>
                  <a:pt x="173707" y="-64545"/>
                  <a:pt x="625464" y="135479"/>
                  <a:pt x="1077221" y="33550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0" name="Oval 109"/>
          <p:cNvSpPr/>
          <p:nvPr/>
        </p:nvSpPr>
        <p:spPr bwMode="auto">
          <a:xfrm>
            <a:off x="5394617" y="2232471"/>
            <a:ext cx="360040" cy="360040"/>
          </a:xfrm>
          <a:prstGeom prst="ellipse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</a:p>
        </p:txBody>
      </p:sp>
      <p:sp>
        <p:nvSpPr>
          <p:cNvPr id="111" name="Freeform 110"/>
          <p:cNvSpPr/>
          <p:nvPr/>
        </p:nvSpPr>
        <p:spPr bwMode="auto">
          <a:xfrm>
            <a:off x="5776383" y="2662469"/>
            <a:ext cx="1277560" cy="456288"/>
          </a:xfrm>
          <a:custGeom>
            <a:avLst/>
            <a:gdLst>
              <a:gd name="connsiteX0" fmla="*/ 1277560 w 1277560"/>
              <a:gd name="connsiteY0" fmla="*/ 189588 h 456288"/>
              <a:gd name="connsiteX1" fmla="*/ 107346 w 1277560"/>
              <a:gd name="connsiteY1" fmla="*/ 9974 h 456288"/>
              <a:gd name="connsiteX2" fmla="*/ 52917 w 1277560"/>
              <a:gd name="connsiteY2" fmla="*/ 456288 h 456288"/>
              <a:gd name="connsiteX3" fmla="*/ 52917 w 1277560"/>
              <a:gd name="connsiteY3" fmla="*/ 456288 h 456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77560" h="456288">
                <a:moveTo>
                  <a:pt x="1277560" y="189588"/>
                </a:moveTo>
                <a:cubicBezTo>
                  <a:pt x="794506" y="77556"/>
                  <a:pt x="311453" y="-34476"/>
                  <a:pt x="107346" y="9974"/>
                </a:cubicBezTo>
                <a:cubicBezTo>
                  <a:pt x="-96761" y="54424"/>
                  <a:pt x="52917" y="456288"/>
                  <a:pt x="52917" y="456288"/>
                </a:cubicBezTo>
                <a:lnTo>
                  <a:pt x="52917" y="456288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75000"/>
              </a:schemeClr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2" name="Freeform 111"/>
          <p:cNvSpPr/>
          <p:nvPr/>
        </p:nvSpPr>
        <p:spPr bwMode="auto">
          <a:xfrm>
            <a:off x="3810000" y="2587638"/>
            <a:ext cx="1464129" cy="460362"/>
          </a:xfrm>
          <a:custGeom>
            <a:avLst/>
            <a:gdLst>
              <a:gd name="connsiteX0" fmla="*/ 0 w 1464129"/>
              <a:gd name="connsiteY0" fmla="*/ 155562 h 460362"/>
              <a:gd name="connsiteX1" fmla="*/ 990600 w 1464129"/>
              <a:gd name="connsiteY1" fmla="*/ 14048 h 460362"/>
              <a:gd name="connsiteX2" fmla="*/ 1464129 w 1464129"/>
              <a:gd name="connsiteY2" fmla="*/ 460362 h 460362"/>
              <a:gd name="connsiteX3" fmla="*/ 1464129 w 1464129"/>
              <a:gd name="connsiteY3" fmla="*/ 460362 h 460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4129" h="460362">
                <a:moveTo>
                  <a:pt x="0" y="155562"/>
                </a:moveTo>
                <a:cubicBezTo>
                  <a:pt x="373289" y="59405"/>
                  <a:pt x="746579" y="-36752"/>
                  <a:pt x="990600" y="14048"/>
                </a:cubicBezTo>
                <a:cubicBezTo>
                  <a:pt x="1234621" y="64848"/>
                  <a:pt x="1464129" y="460362"/>
                  <a:pt x="1464129" y="460362"/>
                </a:cubicBezTo>
                <a:lnTo>
                  <a:pt x="1464129" y="460362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75000"/>
              </a:schemeClr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Oval 112"/>
          <p:cNvSpPr/>
          <p:nvPr/>
        </p:nvSpPr>
        <p:spPr bwMode="auto">
          <a:xfrm>
            <a:off x="5826968" y="2692514"/>
            <a:ext cx="360040" cy="360040"/>
          </a:xfrm>
          <a:prstGeom prst="ellipse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</a:p>
        </p:txBody>
      </p:sp>
      <p:sp>
        <p:nvSpPr>
          <p:cNvPr id="114" name="Oval 113"/>
          <p:cNvSpPr/>
          <p:nvPr/>
        </p:nvSpPr>
        <p:spPr bwMode="auto">
          <a:xfrm>
            <a:off x="4542064" y="2604649"/>
            <a:ext cx="360040" cy="360040"/>
          </a:xfrm>
          <a:prstGeom prst="ellipse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4</a:t>
            </a:r>
          </a:p>
        </p:txBody>
      </p:sp>
      <p:sp>
        <p:nvSpPr>
          <p:cNvPr id="115" name="Oval 114"/>
          <p:cNvSpPr/>
          <p:nvPr/>
        </p:nvSpPr>
        <p:spPr bwMode="auto">
          <a:xfrm>
            <a:off x="5001880" y="3971246"/>
            <a:ext cx="360040" cy="360040"/>
          </a:xfrm>
          <a:prstGeom prst="ellipse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4493E62-7AA1-4F50-A6F2-596E243D9AAD}"/>
              </a:ext>
            </a:extLst>
          </p:cNvPr>
          <p:cNvCxnSpPr>
            <a:cxnSpLocks/>
            <a:stCxn id="7" idx="3"/>
            <a:endCxn id="32" idx="1"/>
          </p:cNvCxnSpPr>
          <p:nvPr/>
        </p:nvCxnSpPr>
        <p:spPr bwMode="auto">
          <a:xfrm>
            <a:off x="2797428" y="3030297"/>
            <a:ext cx="2283934" cy="619473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1955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71728-F2E3-4CEB-95BA-9A0716D12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Inter-AP Coordination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4E3AD-E5C8-46C7-A3F0-57DEA0F8A5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9690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N" dirty="0"/>
              <a:t>Different clients maybe served through different Group of APs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9F5A23-ED97-4F95-97DF-2BDC1D9F7D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32EBC4-B8F6-4928-8725-25BBED2776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Jatin, et al., Arista</a:t>
            </a:r>
            <a:endParaRPr lang="en-GB" dirty="0"/>
          </a:p>
        </p:txBody>
      </p:sp>
      <p:pic>
        <p:nvPicPr>
          <p:cNvPr id="6" name="Picture 5" descr="A picture containing clock&#10;&#10;Description automatically generated">
            <a:extLst>
              <a:ext uri="{FF2B5EF4-FFF2-40B4-BE49-F238E27FC236}">
                <a16:creationId xmlns:a16="http://schemas.microsoft.com/office/drawing/2014/main" id="{10150813-053D-41A9-80CE-4E93FEB7127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9536" y="3429000"/>
            <a:ext cx="1080000" cy="1080000"/>
          </a:xfrm>
          <a:prstGeom prst="rect">
            <a:avLst/>
          </a:prstGeom>
        </p:spPr>
      </p:pic>
      <p:pic>
        <p:nvPicPr>
          <p:cNvPr id="7" name="Picture 6" descr="A picture containing light, drawing&#10;&#10;Description automatically generated">
            <a:extLst>
              <a:ext uri="{FF2B5EF4-FFF2-40B4-BE49-F238E27FC236}">
                <a16:creationId xmlns:a16="http://schemas.microsoft.com/office/drawing/2014/main" id="{7C22ADA9-A073-401B-AD25-BEC6D45708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8020" y="4736862"/>
            <a:ext cx="333985" cy="360000"/>
          </a:xfrm>
          <a:prstGeom prst="rect">
            <a:avLst/>
          </a:prstGeom>
        </p:spPr>
      </p:pic>
      <p:pic>
        <p:nvPicPr>
          <p:cNvPr id="8" name="Picture 7" descr="A picture containing light, drawing&#10;&#10;Description automatically generated">
            <a:extLst>
              <a:ext uri="{FF2B5EF4-FFF2-40B4-BE49-F238E27FC236}">
                <a16:creationId xmlns:a16="http://schemas.microsoft.com/office/drawing/2014/main" id="{A9CD967E-4655-4AB4-8F43-0AA260F9779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2544" y="4739187"/>
            <a:ext cx="333985" cy="360000"/>
          </a:xfrm>
          <a:prstGeom prst="rect">
            <a:avLst/>
          </a:prstGeom>
        </p:spPr>
      </p:pic>
      <p:pic>
        <p:nvPicPr>
          <p:cNvPr id="9" name="Picture 8" descr="A picture containing light, drawing&#10;&#10;Description automatically generated">
            <a:extLst>
              <a:ext uri="{FF2B5EF4-FFF2-40B4-BE49-F238E27FC236}">
                <a16:creationId xmlns:a16="http://schemas.microsoft.com/office/drawing/2014/main" id="{37F50F2B-EDF9-493B-AC6B-D51DFDAB130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6346" y="4739187"/>
            <a:ext cx="333985" cy="360000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6AB2EC2-AC49-4B5D-AF8A-429E3C1581F1}"/>
              </a:ext>
            </a:extLst>
          </p:cNvPr>
          <p:cNvCxnSpPr>
            <a:endCxn id="7" idx="0"/>
          </p:cNvCxnSpPr>
          <p:nvPr/>
        </p:nvCxnSpPr>
        <p:spPr bwMode="auto">
          <a:xfrm flipH="1">
            <a:off x="2765013" y="4100849"/>
            <a:ext cx="764523" cy="63601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EFD2B73-E6E3-47FF-9B1B-C4E350C1BFAE}"/>
              </a:ext>
            </a:extLst>
          </p:cNvPr>
          <p:cNvCxnSpPr>
            <a:endCxn id="8" idx="0"/>
          </p:cNvCxnSpPr>
          <p:nvPr/>
        </p:nvCxnSpPr>
        <p:spPr bwMode="auto">
          <a:xfrm>
            <a:off x="3529536" y="4100849"/>
            <a:ext cx="1" cy="6383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7D985BC-2779-40BD-9539-03AD0CD93E56}"/>
              </a:ext>
            </a:extLst>
          </p:cNvPr>
          <p:cNvCxnSpPr>
            <a:endCxn id="9" idx="0"/>
          </p:cNvCxnSpPr>
          <p:nvPr/>
        </p:nvCxnSpPr>
        <p:spPr bwMode="auto">
          <a:xfrm>
            <a:off x="3529536" y="4100849"/>
            <a:ext cx="763803" cy="6383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3" name="Picture 12" descr="A picture containing clock&#10;&#10;Description automatically generated">
            <a:extLst>
              <a:ext uri="{FF2B5EF4-FFF2-40B4-BE49-F238E27FC236}">
                <a16:creationId xmlns:a16="http://schemas.microsoft.com/office/drawing/2014/main" id="{A42CEBE7-C0AE-4E00-872B-FDAAAD9A30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501" y="3429000"/>
            <a:ext cx="1080000" cy="1080000"/>
          </a:xfrm>
          <a:prstGeom prst="rect">
            <a:avLst/>
          </a:prstGeom>
        </p:spPr>
      </p:pic>
      <p:pic>
        <p:nvPicPr>
          <p:cNvPr id="14" name="Picture 13" descr="A picture containing light, drawing&#10;&#10;Description automatically generated">
            <a:extLst>
              <a:ext uri="{FF2B5EF4-FFF2-40B4-BE49-F238E27FC236}">
                <a16:creationId xmlns:a16="http://schemas.microsoft.com/office/drawing/2014/main" id="{E17F4873-CD77-4137-B860-BBFE2566E8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985" y="4736862"/>
            <a:ext cx="333985" cy="360000"/>
          </a:xfrm>
          <a:prstGeom prst="rect">
            <a:avLst/>
          </a:prstGeom>
        </p:spPr>
      </p:pic>
      <p:pic>
        <p:nvPicPr>
          <p:cNvPr id="15" name="Picture 14" descr="A picture containing light, drawing&#10;&#10;Description automatically generated">
            <a:extLst>
              <a:ext uri="{FF2B5EF4-FFF2-40B4-BE49-F238E27FC236}">
                <a16:creationId xmlns:a16="http://schemas.microsoft.com/office/drawing/2014/main" id="{C22D7327-D703-450E-B3E5-CF37EDCE66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8509" y="4739187"/>
            <a:ext cx="333985" cy="360000"/>
          </a:xfrm>
          <a:prstGeom prst="rect">
            <a:avLst/>
          </a:prstGeom>
        </p:spPr>
      </p:pic>
      <p:pic>
        <p:nvPicPr>
          <p:cNvPr id="16" name="Picture 15" descr="A picture containing light, drawing&#10;&#10;Description automatically generated">
            <a:extLst>
              <a:ext uri="{FF2B5EF4-FFF2-40B4-BE49-F238E27FC236}">
                <a16:creationId xmlns:a16="http://schemas.microsoft.com/office/drawing/2014/main" id="{4829C437-1828-429A-AA73-E4E46E0DC7E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2311" y="4739187"/>
            <a:ext cx="333985" cy="360000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E4ABB66-8684-4727-9AE7-69C0A4BF9C53}"/>
              </a:ext>
            </a:extLst>
          </p:cNvPr>
          <p:cNvCxnSpPr>
            <a:endCxn id="14" idx="0"/>
          </p:cNvCxnSpPr>
          <p:nvPr/>
        </p:nvCxnSpPr>
        <p:spPr bwMode="auto">
          <a:xfrm flipH="1">
            <a:off x="5540978" y="4100849"/>
            <a:ext cx="764523" cy="63601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126C8D3-EC5F-4CF4-8A94-71829DC70B6E}"/>
              </a:ext>
            </a:extLst>
          </p:cNvPr>
          <p:cNvCxnSpPr>
            <a:endCxn id="15" idx="0"/>
          </p:cNvCxnSpPr>
          <p:nvPr/>
        </p:nvCxnSpPr>
        <p:spPr bwMode="auto">
          <a:xfrm>
            <a:off x="6305501" y="4100849"/>
            <a:ext cx="1" cy="6383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15D3808-FE3B-41CC-BA95-C42CC3E2A1B6}"/>
              </a:ext>
            </a:extLst>
          </p:cNvPr>
          <p:cNvCxnSpPr>
            <a:endCxn id="16" idx="0"/>
          </p:cNvCxnSpPr>
          <p:nvPr/>
        </p:nvCxnSpPr>
        <p:spPr bwMode="auto">
          <a:xfrm>
            <a:off x="6305501" y="4100849"/>
            <a:ext cx="763803" cy="6383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20" name="Picture 19" descr="A close up of a building&#10;&#10;Description automatically generated">
            <a:extLst>
              <a:ext uri="{FF2B5EF4-FFF2-40B4-BE49-F238E27FC236}">
                <a16:creationId xmlns:a16="http://schemas.microsoft.com/office/drawing/2014/main" id="{52AF5C8D-A9F8-43F2-956E-BBC0A3826A4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8020" y="5542627"/>
            <a:ext cx="360000" cy="360000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E8F9041-8C6B-4E9C-A1D6-FD75C7CB7F34}"/>
              </a:ext>
            </a:extLst>
          </p:cNvPr>
          <p:cNvCxnSpPr>
            <a:stCxn id="8" idx="2"/>
            <a:endCxn id="20" idx="0"/>
          </p:cNvCxnSpPr>
          <p:nvPr/>
        </p:nvCxnSpPr>
        <p:spPr bwMode="auto">
          <a:xfrm flipH="1">
            <a:off x="3138020" y="5099187"/>
            <a:ext cx="391517" cy="4434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AC50ABF-3424-4F75-8D9F-4B3E882381FC}"/>
              </a:ext>
            </a:extLst>
          </p:cNvPr>
          <p:cNvCxnSpPr>
            <a:stCxn id="20" idx="0"/>
            <a:endCxn id="7" idx="2"/>
          </p:cNvCxnSpPr>
          <p:nvPr/>
        </p:nvCxnSpPr>
        <p:spPr bwMode="auto">
          <a:xfrm flipH="1" flipV="1">
            <a:off x="2765013" y="5096862"/>
            <a:ext cx="373007" cy="44576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71E5A910-847B-4727-AB92-91E888265936}"/>
              </a:ext>
            </a:extLst>
          </p:cNvPr>
          <p:cNvSpPr txBox="1"/>
          <p:nvPr/>
        </p:nvSpPr>
        <p:spPr>
          <a:xfrm>
            <a:off x="1689033" y="4988009"/>
            <a:ext cx="11109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>
                <a:solidFill>
                  <a:schemeClr val="tx1"/>
                </a:solidFill>
              </a:rPr>
              <a:t>Secondary</a:t>
            </a:r>
          </a:p>
        </p:txBody>
      </p:sp>
      <p:pic>
        <p:nvPicPr>
          <p:cNvPr id="25" name="Picture 24" descr="A close up of a building&#10;&#10;Description automatically generated">
            <a:extLst>
              <a:ext uri="{FF2B5EF4-FFF2-40B4-BE49-F238E27FC236}">
                <a16:creationId xmlns:a16="http://schemas.microsoft.com/office/drawing/2014/main" id="{1BB2B120-16F5-4AA7-BCBB-76AE819A1C8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1436" y="5542627"/>
            <a:ext cx="360000" cy="36000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C77BC3DB-13F8-4039-BB97-5ED6D9F1DC65}"/>
              </a:ext>
            </a:extLst>
          </p:cNvPr>
          <p:cNvSpPr txBox="1"/>
          <p:nvPr/>
        </p:nvSpPr>
        <p:spPr>
          <a:xfrm>
            <a:off x="3156528" y="5110539"/>
            <a:ext cx="8777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>
                <a:solidFill>
                  <a:schemeClr val="tx1"/>
                </a:solidFill>
              </a:rPr>
              <a:t>Primary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18A7478-E8E6-48AF-93C1-1DAD8DDF040B}"/>
              </a:ext>
            </a:extLst>
          </p:cNvPr>
          <p:cNvSpPr txBox="1"/>
          <p:nvPr/>
        </p:nvSpPr>
        <p:spPr>
          <a:xfrm>
            <a:off x="4295176" y="4988009"/>
            <a:ext cx="11109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>
                <a:solidFill>
                  <a:schemeClr val="tx1"/>
                </a:solidFill>
              </a:rPr>
              <a:t>Secondary</a:t>
            </a:r>
          </a:p>
        </p:txBody>
      </p:sp>
      <p:pic>
        <p:nvPicPr>
          <p:cNvPr id="30" name="Picture 29" descr="A close up of a sign&#10;&#10;Description automatically generated">
            <a:extLst>
              <a:ext uri="{FF2B5EF4-FFF2-40B4-BE49-F238E27FC236}">
                <a16:creationId xmlns:a16="http://schemas.microsoft.com/office/drawing/2014/main" id="{62542E51-E108-4D3B-BB44-AE65E5DC944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985" y="3212976"/>
            <a:ext cx="720000" cy="720000"/>
          </a:xfrm>
          <a:prstGeom prst="rect">
            <a:avLst/>
          </a:prstGeom>
        </p:spPr>
      </p:pic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19BC8AC-8000-42F2-AF9C-A9CDE4710613}"/>
              </a:ext>
            </a:extLst>
          </p:cNvPr>
          <p:cNvCxnSpPr>
            <a:cxnSpLocks/>
            <a:stCxn id="30" idx="1"/>
          </p:cNvCxnSpPr>
          <p:nvPr/>
        </p:nvCxnSpPr>
        <p:spPr bwMode="auto">
          <a:xfrm flipH="1">
            <a:off x="3529536" y="3572976"/>
            <a:ext cx="1088449" cy="25313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7194CED-3C61-46CC-A9F9-EE296BEBE777}"/>
              </a:ext>
            </a:extLst>
          </p:cNvPr>
          <p:cNvCxnSpPr>
            <a:cxnSpLocks/>
            <a:stCxn id="30" idx="3"/>
          </p:cNvCxnSpPr>
          <p:nvPr/>
        </p:nvCxnSpPr>
        <p:spPr bwMode="auto">
          <a:xfrm>
            <a:off x="5337985" y="3572976"/>
            <a:ext cx="967516" cy="23867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DF3B7E2-927D-4F05-AA72-022421F8D0EC}"/>
              </a:ext>
            </a:extLst>
          </p:cNvPr>
          <p:cNvCxnSpPr>
            <a:cxnSpLocks/>
            <a:stCxn id="25" idx="0"/>
            <a:endCxn id="8" idx="2"/>
          </p:cNvCxnSpPr>
          <p:nvPr/>
        </p:nvCxnSpPr>
        <p:spPr bwMode="auto">
          <a:xfrm flipH="1" flipV="1">
            <a:off x="3529537" y="5099187"/>
            <a:ext cx="331899" cy="4434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16E40B82-A02D-4AA6-898F-4B8529123613}"/>
              </a:ext>
            </a:extLst>
          </p:cNvPr>
          <p:cNvCxnSpPr>
            <a:cxnSpLocks/>
            <a:stCxn id="25" idx="0"/>
            <a:endCxn id="9" idx="2"/>
          </p:cNvCxnSpPr>
          <p:nvPr/>
        </p:nvCxnSpPr>
        <p:spPr bwMode="auto">
          <a:xfrm flipV="1">
            <a:off x="3861436" y="5099187"/>
            <a:ext cx="431903" cy="4434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39" name="Picture 38" descr="A close up of a building&#10;&#10;Description automatically generated">
            <a:extLst>
              <a:ext uri="{FF2B5EF4-FFF2-40B4-BE49-F238E27FC236}">
                <a16:creationId xmlns:a16="http://schemas.microsoft.com/office/drawing/2014/main" id="{628A54EF-2516-4AA9-AE87-756F6D41ECA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904" y="5553979"/>
            <a:ext cx="360000" cy="360000"/>
          </a:xfrm>
          <a:prstGeom prst="rect">
            <a:avLst/>
          </a:prstGeom>
        </p:spPr>
      </p:pic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43C4BF06-BFB9-41CF-BA64-DC62FCEFFCEC}"/>
              </a:ext>
            </a:extLst>
          </p:cNvPr>
          <p:cNvCxnSpPr>
            <a:cxnSpLocks/>
            <a:stCxn id="8" idx="2"/>
            <a:endCxn id="39" idx="0"/>
          </p:cNvCxnSpPr>
          <p:nvPr/>
        </p:nvCxnSpPr>
        <p:spPr bwMode="auto">
          <a:xfrm flipH="1">
            <a:off x="3527904" y="5099187"/>
            <a:ext cx="1633" cy="45479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0EB44DE-2D69-475C-A040-F3C9689DDBE3}"/>
              </a:ext>
            </a:extLst>
          </p:cNvPr>
          <p:cNvCxnSpPr>
            <a:cxnSpLocks/>
            <a:stCxn id="39" idx="0"/>
            <a:endCxn id="24" idx="3"/>
          </p:cNvCxnSpPr>
          <p:nvPr/>
        </p:nvCxnSpPr>
        <p:spPr bwMode="auto">
          <a:xfrm flipH="1" flipV="1">
            <a:off x="2800006" y="5157286"/>
            <a:ext cx="727898" cy="3966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F4493E62-7AA1-4F50-A6F2-596E243D9AAD}"/>
              </a:ext>
            </a:extLst>
          </p:cNvPr>
          <p:cNvCxnSpPr>
            <a:cxnSpLocks/>
            <a:endCxn id="9" idx="2"/>
          </p:cNvCxnSpPr>
          <p:nvPr/>
        </p:nvCxnSpPr>
        <p:spPr bwMode="auto">
          <a:xfrm flipV="1">
            <a:off x="3562919" y="5099187"/>
            <a:ext cx="730420" cy="4411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9800464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802-11-Submission.potx</Template>
  <TotalTime>483213</TotalTime>
  <Words>822</Words>
  <Application>Microsoft Office PowerPoint</Application>
  <PresentationFormat>On-screen Show (4:3)</PresentationFormat>
  <Paragraphs>149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Times New Roman</vt:lpstr>
      <vt:lpstr>802-11-Submission</vt:lpstr>
      <vt:lpstr>Considerations for Inter-AP Coordination Establishment</vt:lpstr>
      <vt:lpstr>Introduction</vt:lpstr>
      <vt:lpstr>Enterprise Scenario</vt:lpstr>
      <vt:lpstr>Procedure for Coordination</vt:lpstr>
      <vt:lpstr>Inter-AP Coordination Establishment</vt:lpstr>
      <vt:lpstr>Criteria for AP Grouping</vt:lpstr>
      <vt:lpstr>Proposal 1</vt:lpstr>
      <vt:lpstr>Proposal 1: Example</vt:lpstr>
      <vt:lpstr>Inter-AP Coordination Group</vt:lpstr>
      <vt:lpstr>Inter-AP Coordination Group Formation</vt:lpstr>
      <vt:lpstr>Proposal 2</vt:lpstr>
      <vt:lpstr>Proposal 2, Option 1: Example</vt:lpstr>
      <vt:lpstr>Proposal 2, Option 2: Example</vt:lpstr>
      <vt:lpstr>References</vt:lpstr>
    </vt:vector>
  </TitlesOfParts>
  <Manager/>
  <Company>Huawei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AP coordination</dc:title>
  <dc:subject/>
  <dc:creator>Marks, et al., Huawei</dc:creator>
  <cp:keywords/>
  <dc:description/>
  <cp:lastModifiedBy>Nadeem Akhtar</cp:lastModifiedBy>
  <cp:revision>938</cp:revision>
  <cp:lastPrinted>1601-01-01T00:00:00Z</cp:lastPrinted>
  <dcterms:created xsi:type="dcterms:W3CDTF">2017-11-28T17:25:45Z</dcterms:created>
  <dcterms:modified xsi:type="dcterms:W3CDTF">2019-11-04T03:40:53Z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(3)QM1x71M3yxx5qaf3ZMDlrZEADnqAIR7ASM4Yj3RStCuziskZ4tDhm3BLToeh74Ke9G2dQkZi
0w4ZKwzCntxKFrQJ8jUZH/2zOkxWBRcyzd8Z+9e3Ac4AadC7eoif+NpQzDOW7L6WgvEthhN6
B8FARFyCBPQEpFrmXl2Xt5rMfJrCV+l9M9i/jQu8TXnm1YIZWsOkR/d6K+dTpPw/REkei2RD
LX4TAcDb6KzWC0Cp57</vt:lpwstr>
  </property>
  <property fmtid="{D5CDD505-2E9C-101B-9397-08002B2CF9AE}" pid="3" name="_2015_ms_pID_7253431">
    <vt:lpwstr>AH1yEHfb+yo+n97IuOpGo8YMWsjq+kxZ0MAKGa07c2DzYGUf7WVfwz
fzHRL+H5jdXunou/2w6I3RlbVjjl2OfOt5z4sBEvMswvLzn0iqyBzfwB1HDFvqP3zSEImJkp
MRAFeNEFk7CAqyA8qoJ0ZwSM7woAoIdnqByjnaKQLIMRvcYp7YNQpva3QwaCPYfZjBf/1qdb
NWK8hHoNoaXqM5bNmDE5YNHQnT/48dfhyQXj</vt:lpwstr>
  </property>
  <property fmtid="{D5CDD505-2E9C-101B-9397-08002B2CF9AE}" pid="4" name="_2015_ms_pID_7253432">
    <vt:lpwstr>og==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1568600228</vt:lpwstr>
  </property>
</Properties>
</file>