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69" r:id="rId7"/>
    <p:sldId id="392" r:id="rId8"/>
    <p:sldId id="393" r:id="rId9"/>
    <p:sldId id="400" r:id="rId10"/>
    <p:sldId id="399" r:id="rId11"/>
    <p:sldId id="394" r:id="rId12"/>
    <p:sldId id="401" r:id="rId13"/>
    <p:sldId id="402" r:id="rId14"/>
    <p:sldId id="398" r:id="rId15"/>
    <p:sldId id="396" r:id="rId16"/>
    <p:sldId id="397" r:id="rId17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7845" autoAdjust="0"/>
  </p:normalViewPr>
  <p:slideViewPr>
    <p:cSldViewPr>
      <p:cViewPr varScale="1">
        <p:scale>
          <a:sx n="52" d="100"/>
          <a:sy n="52" d="100"/>
        </p:scale>
        <p:origin x="1580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768" y="56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5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92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802.11-19/1779r1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Downlink spatial reuse parameter framework                              with coordinated beamforming/null steering </a:t>
            </a:r>
            <a:br>
              <a:rPr lang="en-US" sz="2400" dirty="0"/>
            </a:br>
            <a:r>
              <a:rPr lang="en-US" sz="2400" dirty="0"/>
              <a:t>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2019-11-10</a:t>
            </a:r>
            <a:endParaRPr lang="en-US" sz="20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23384"/>
              </p:ext>
            </p:extLst>
          </p:nvPr>
        </p:nvGraphicFramePr>
        <p:xfrm>
          <a:off x="838200" y="2819400"/>
          <a:ext cx="7239000" cy="2797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david.lopez-perez@nokia-bell-labs.com</a:t>
                      </a:r>
                      <a:endParaRPr lang="en-IE" sz="120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200" b="0" dirty="0">
                <a:cs typeface="Times New Roman"/>
              </a:rPr>
              <a:t>In this contribution, we have generalized the coordinated </a:t>
            </a:r>
            <a:r>
              <a:rPr lang="en-US" sz="2200" b="0" dirty="0">
                <a:cs typeface="Times New Roman"/>
              </a:rPr>
              <a:t>beamforming/null steering protocol of </a:t>
            </a:r>
            <a:r>
              <a:rPr lang="en-US" altLang="ko-KR" sz="2200" b="0" dirty="0">
                <a:cs typeface="Times New Roman"/>
              </a:rPr>
              <a:t>[</a:t>
            </a:r>
            <a:r>
              <a:rPr lang="en-US" sz="2200" b="0" dirty="0">
                <a:cs typeface="Times New Roman"/>
              </a:rPr>
              <a:t>1594r2] to the downlink</a:t>
            </a:r>
            <a:endParaRPr lang="en-US" altLang="ko-KR" sz="2200" b="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To achieve that objective, we have proposed a downlink extension of the uplink-centric SRP of 802.11ax</a:t>
            </a:r>
          </a:p>
          <a:p>
            <a:pPr lvl="2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This extension relies on the utilization of MU-RTS/CTS and modified channel access conditions to guarantee safe downlink spatial reuse operations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The proposed downlink SRP framework can be readily enhanced to enable an efficient implementation of </a:t>
            </a:r>
            <a:r>
              <a:rPr lang="en-US" altLang="ko-KR" dirty="0">
                <a:cs typeface="Times New Roman"/>
              </a:rPr>
              <a:t>coordinated </a:t>
            </a:r>
            <a:r>
              <a:rPr lang="en-US" dirty="0">
                <a:cs typeface="Times New Roman"/>
              </a:rPr>
              <a:t>beamforming/null steering operations in 802.11be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[0772r1] Roya </a:t>
            </a:r>
            <a:r>
              <a:rPr lang="en-US" altLang="ko-KR" sz="2000" b="0" dirty="0" err="1">
                <a:cs typeface="Times New Roman"/>
              </a:rPr>
              <a:t>Doostnejad</a:t>
            </a:r>
            <a:r>
              <a:rPr lang="en-US" altLang="ko-KR" sz="2000" b="0" dirty="0">
                <a:cs typeface="Times New Roman"/>
              </a:rPr>
              <a:t> (Intel), “</a:t>
            </a:r>
            <a:r>
              <a:rPr lang="en-US" altLang="ko-KR" sz="2000" b="0" i="1" dirty="0">
                <a:cs typeface="Times New Roman"/>
              </a:rPr>
              <a:t>Multi-AP Collaborative BF in IEEE 802.11”</a:t>
            </a:r>
            <a:r>
              <a:rPr lang="en-US" altLang="ko-KR" sz="2000" b="0" dirty="0">
                <a:cs typeface="Times New Roman"/>
              </a:rPr>
              <a:t>, 19/0772.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[1212r2] </a:t>
            </a:r>
            <a:r>
              <a:rPr lang="en-GB" sz="2000" b="0" dirty="0">
                <a:cs typeface="Times New Roman"/>
              </a:rPr>
              <a:t>David Lopez-Perez (Nokia), “</a:t>
            </a:r>
            <a:r>
              <a:rPr lang="en-US" sz="2000" b="0" i="1" dirty="0">
                <a:cs typeface="Times New Roman"/>
              </a:rPr>
              <a:t>Performance of Coordinated Null Steering in 802.11be”</a:t>
            </a:r>
            <a:r>
              <a:rPr lang="en-GB" sz="2000" b="0" dirty="0">
                <a:cs typeface="Times New Roman"/>
              </a:rPr>
              <a:t>, 19/1212.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</a:t>
            </a:r>
            <a:r>
              <a:rPr lang="en-US" sz="2000" b="0" dirty="0">
                <a:cs typeface="Times New Roman"/>
              </a:rPr>
              <a:t>1594r2]</a:t>
            </a:r>
            <a:r>
              <a:rPr lang="en-US" altLang="ko-KR" sz="2000" b="0" dirty="0">
                <a:cs typeface="Times New Roman"/>
              </a:rPr>
              <a:t> </a:t>
            </a:r>
            <a:r>
              <a:rPr lang="en-GB" sz="2000" b="0" dirty="0">
                <a:cs typeface="Times New Roman"/>
              </a:rPr>
              <a:t>David Lopez-Perez (Nokia), </a:t>
            </a:r>
            <a:r>
              <a:rPr lang="en-GB" sz="2000" b="0" i="1" dirty="0">
                <a:cs typeface="Times New Roman"/>
              </a:rPr>
              <a:t>“</a:t>
            </a:r>
            <a:r>
              <a:rPr lang="en-US" sz="2000" b="0" i="1" dirty="0">
                <a:cs typeface="Times New Roman"/>
              </a:rPr>
              <a:t>Downlink spatial reuse parameter framework with coordinated beamforming/null steering </a:t>
            </a:r>
            <a:br>
              <a:rPr lang="en-US" sz="2000" b="0" i="1" dirty="0">
                <a:cs typeface="Times New Roman"/>
              </a:rPr>
            </a:br>
            <a:r>
              <a:rPr lang="en-US" sz="2000" b="0" i="1" dirty="0">
                <a:cs typeface="Times New Roman"/>
              </a:rPr>
              <a:t>for 802.11be”</a:t>
            </a:r>
            <a:r>
              <a:rPr lang="en-GB" sz="2000" b="0" dirty="0">
                <a:cs typeface="Times New Roman"/>
              </a:rPr>
              <a:t>, 19/1594</a:t>
            </a:r>
            <a:r>
              <a:rPr lang="en-US" sz="2000" b="0" dirty="0">
                <a:cs typeface="Times New Roman"/>
              </a:rPr>
              <a:t>.</a:t>
            </a:r>
            <a:endParaRPr lang="en-US" altLang="ko-KR" sz="2000" b="0" dirty="0">
              <a:cs typeface="Times New Roman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B9640D3-E129-48B4-8D3E-740B5B7D6F9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975" b="0" dirty="0">
                <a:cs typeface="Times New Roman"/>
              </a:rPr>
              <a:t>The 802.11ax spatial reuse parameter (SRP) framework is uplink-centric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SRP allows APs to altruistically—but coordinately—‘share’ an uplink transmission opportunity (TXOP) with other inter-BSS devices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As shown in [1594r2], SRP also provides a good basis for coordinated beamforming/null steering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review the SRP framework with </a:t>
            </a:r>
            <a:r>
              <a:rPr lang="en-US" altLang="ko-KR" sz="1800" dirty="0">
                <a:cs typeface="Times New Roman"/>
              </a:rPr>
              <a:t>coordinated beamforming/null steering of [1594r2],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propose an extension of </a:t>
            </a:r>
            <a:r>
              <a:rPr lang="en-US" sz="1800">
                <a:cs typeface="Times New Roman"/>
              </a:rPr>
              <a:t>the uplink-centric </a:t>
            </a:r>
            <a:r>
              <a:rPr lang="en-US" sz="1800" dirty="0">
                <a:cs typeface="Times New Roman"/>
              </a:rPr>
              <a:t>SRP framework of 802.11ax to the downlink, and 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sketch how coordinated beamforming/null steering can take advantage of it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E3B8B9C-D89C-4E4D-A8A9-ECB3E2A57F0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9" name="Date Placeholder 3">
            <a:extLst>
              <a:ext uri="{FF2B5EF4-FFF2-40B4-BE49-F238E27FC236}">
                <a16:creationId xmlns:a16="http://schemas.microsoft.com/office/drawing/2014/main" id="{9204B322-2194-4D6D-AA30-FD0F2F6BDB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8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 + coordinated null steering support (see</a:t>
            </a:r>
            <a:r>
              <a:rPr lang="en-US" sz="1800" b="0" dirty="0">
                <a:cs typeface="Times New Roman"/>
              </a:rPr>
              <a:t> [1594r2])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8014"/>
            <a:ext cx="3955935" cy="3510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en-US" sz="2700" dirty="0">
                <a:solidFill>
                  <a:schemeClr val="tx1"/>
                </a:solidFill>
              </a:rPr>
              <a:t>ood basis for coordinated beamforming/null steering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140047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01A6EC9B-7071-483F-B9DA-C8E6918CB2B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Need for extending this framework to the 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802.11ax SRP does not extend its operation to the downlink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Two major missed opportunities: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In contrast to the uplink, APs cannot </a:t>
            </a:r>
            <a:r>
              <a:rPr lang="en-US" sz="1800" dirty="0">
                <a:cs typeface="Times New Roman"/>
              </a:rPr>
              <a:t>altruistically—but coordinately—‘share’ a downlink TXOP with other inter-BSS devices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This results in wasted spatial reuse opportunities</a:t>
            </a:r>
            <a:endParaRPr lang="en-US" altLang="ko-KR" sz="16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More importantly, we cannot provide a straightforward extension for downlink coordinated beamforming/null steering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endParaRPr lang="en-US" sz="18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In the following, we propose a downlink SRP framework to address both shortcomings, with the core objective of enabling downlink coordinated beamforming/null steering operations in 802.11be</a:t>
            </a:r>
            <a:endParaRPr lang="en-US" altLang="ko-KR" dirty="0">
              <a:cs typeface="Times New Roman"/>
            </a:endParaRPr>
          </a:p>
          <a:p>
            <a:pPr marL="457200" lvl="1" indent="0" algn="just">
              <a:spcAft>
                <a:spcPts val="600"/>
              </a:spcAft>
            </a:pPr>
            <a:endParaRPr lang="en-US" sz="1800" dirty="0">
              <a:cs typeface="Times New Roman"/>
            </a:endParaRPr>
          </a:p>
        </p:txBody>
      </p:sp>
      <p:sp>
        <p:nvSpPr>
          <p:cNvPr id="52" name="Arrow: Up 51">
            <a:extLst>
              <a:ext uri="{FF2B5EF4-FFF2-40B4-BE49-F238E27FC236}">
                <a16:creationId xmlns:a16="http://schemas.microsoft.com/office/drawing/2014/main" id="{B94B4FF5-8E03-4DDB-8D22-C69FF4E7A963}"/>
              </a:ext>
            </a:extLst>
          </p:cNvPr>
          <p:cNvSpPr/>
          <p:nvPr/>
        </p:nvSpPr>
        <p:spPr>
          <a:xfrm rot="10800000">
            <a:off x="838200" y="2895600"/>
            <a:ext cx="382555" cy="2113612"/>
          </a:xfrm>
          <a:prstGeom prst="upArrow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9B26C3-E0F7-4112-B2A7-B5E694402A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001000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The proposed protocol builds on—is protected by—an enhanced MU-RTS/CTS frame exchange, and consists of two phases: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Phase 1: </a:t>
            </a:r>
            <a:r>
              <a:rPr lang="en-GB" sz="1800" b="0" dirty="0"/>
              <a:t>Improved MU-RTS to flag a downlink spatial reuse opportunity (SRO)</a:t>
            </a:r>
            <a:endParaRPr lang="en-IE" sz="180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Enhanced MU-RTS informs inter-BSS devices about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upcoming downlink SRO,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</a:t>
            </a:r>
            <a:r>
              <a:rPr lang="en-US" sz="1400" dirty="0">
                <a:cs typeface="Times New Roman"/>
              </a:rPr>
              <a:t>acceptable interference level </a:t>
            </a:r>
            <a:r>
              <a:rPr lang="en-GB" sz="1400" kern="1200" dirty="0">
                <a:latin typeface="Times New Roman" pitchFamily="16" charset="0"/>
              </a:rPr>
              <a:t>towards data-receiving STAs addressed by the MU-RTS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ko-KR" sz="1800" dirty="0"/>
              <a:t>Phase 2: </a:t>
            </a:r>
            <a:r>
              <a:rPr lang="en-GB" altLang="ko-KR" sz="1800" b="0" dirty="0"/>
              <a:t>New channel access rules for inter-BSS devices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Upon reception of the enhanced MU-RTS frame, announcing a potential downlink SRO, inter-BSS devices do </a:t>
            </a:r>
            <a:r>
              <a:rPr lang="en-US" sz="1600" dirty="0">
                <a:cs typeface="Times New Roman"/>
              </a:rPr>
              <a:t>not immediately update their NAV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Instead, inter-BSS devices </a:t>
            </a:r>
            <a:r>
              <a:rPr lang="en-GB" sz="1600" dirty="0">
                <a:cs typeface="Times New Roman"/>
              </a:rPr>
              <a:t>identify channel access opportunities, where they need to adjust their transmission power based on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maximum tolerable level of interference specified by the MU-RTS frame,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aggregate received power level (RPL) measured during the CTS response/s</a:t>
            </a:r>
            <a:endParaRPr lang="en-US" sz="1800" dirty="0">
              <a:cs typeface="Times New Roman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2D6155D-3AEF-4813-B96B-922C040C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Enabling spatial reuse during downlink transmissions 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8EE5C32-7FAC-42AB-8832-477BBD99170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1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B48920-8E25-485B-B59F-BA872FBB9592}"/>
              </a:ext>
            </a:extLst>
          </p:cNvPr>
          <p:cNvGrpSpPr>
            <a:grpSpLocks noChangeAspect="1"/>
          </p:cNvGrpSpPr>
          <p:nvPr/>
        </p:nvGrpSpPr>
        <p:grpSpPr>
          <a:xfrm>
            <a:off x="228842" y="1888068"/>
            <a:ext cx="2340656" cy="2586113"/>
            <a:chOff x="344629" y="290238"/>
            <a:chExt cx="6625772" cy="710311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69AC334-04F0-4E6E-9ABB-A1852A254FA8}"/>
                </a:ext>
              </a:extLst>
            </p:cNvPr>
            <p:cNvGrpSpPr/>
            <p:nvPr/>
          </p:nvGrpSpPr>
          <p:grpSpPr>
            <a:xfrm>
              <a:off x="344629" y="290238"/>
              <a:ext cx="6625772" cy="7103117"/>
              <a:chOff x="344629" y="290238"/>
              <a:chExt cx="6625772" cy="7103117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EAD8BAA-5444-4104-A9D9-49A22FDEE4C6}"/>
                  </a:ext>
                </a:extLst>
              </p:cNvPr>
              <p:cNvGrpSpPr/>
              <p:nvPr/>
            </p:nvGrpSpPr>
            <p:grpSpPr>
              <a:xfrm>
                <a:off x="344629" y="290238"/>
                <a:ext cx="6625772" cy="7103117"/>
                <a:chOff x="344629" y="290238"/>
                <a:chExt cx="6625772" cy="7103117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E308CA01-CB4B-46E0-8F4A-0F69CDBBEC75}"/>
                    </a:ext>
                  </a:extLst>
                </p:cNvPr>
                <p:cNvSpPr/>
                <p:nvPr/>
              </p:nvSpPr>
              <p:spPr>
                <a:xfrm>
                  <a:off x="1540568" y="290238"/>
                  <a:ext cx="5429833" cy="5216292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30A2D970-077A-47C7-AE73-96361735FE83}"/>
                    </a:ext>
                  </a:extLst>
                </p:cNvPr>
                <p:cNvSpPr/>
                <p:nvPr/>
              </p:nvSpPr>
              <p:spPr>
                <a:xfrm>
                  <a:off x="344629" y="1301138"/>
                  <a:ext cx="5340951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CA006C78-9753-46E5-8667-1297BE51EA0C}"/>
                    </a:ext>
                  </a:extLst>
                </p:cNvPr>
                <p:cNvSpPr txBox="1"/>
                <p:nvPr/>
              </p:nvSpPr>
              <p:spPr>
                <a:xfrm>
                  <a:off x="909522" y="6707709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7C9C959-2616-4941-B204-FC579BA15C4C}"/>
                    </a:ext>
                  </a:extLst>
                </p:cNvPr>
                <p:cNvSpPr txBox="1"/>
                <p:nvPr/>
              </p:nvSpPr>
              <p:spPr>
                <a:xfrm>
                  <a:off x="2192099" y="413645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40" name="Graphic 39">
                  <a:extLst>
                    <a:ext uri="{FF2B5EF4-FFF2-40B4-BE49-F238E27FC236}">
                      <a16:creationId xmlns:a16="http://schemas.microsoft.com/office/drawing/2014/main" id="{030DBD3C-E2A7-4741-A3CD-A67F0B139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EAB4EAAA-5664-4147-9C87-F0906B09CABF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38" name="Graphic 37">
                    <a:extLst>
                      <a:ext uri="{FF2B5EF4-FFF2-40B4-BE49-F238E27FC236}">
                        <a16:creationId xmlns:a16="http://schemas.microsoft.com/office/drawing/2014/main" id="{D129980E-47A7-42B0-95D1-77ECE8DE3F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D132D0F2-1588-41C9-9438-2CE9AA1A337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B8A0C8C0-D7EC-403A-B92C-77EA6CA39BFB}"/>
                    </a:ext>
                  </a:extLst>
                </p:cNvPr>
                <p:cNvSpPr txBox="1"/>
                <p:nvPr/>
              </p:nvSpPr>
              <p:spPr>
                <a:xfrm>
                  <a:off x="3640242" y="171169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8086022B-8B19-47BE-A199-FF8BA5155558}"/>
                    </a:ext>
                  </a:extLst>
                </p:cNvPr>
                <p:cNvSpPr/>
                <p:nvPr/>
              </p:nvSpPr>
              <p:spPr>
                <a:xfrm>
                  <a:off x="464539" y="6213503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92E454C-9DDA-4680-A35C-17DAF79996DF}"/>
                    </a:ext>
                  </a:extLst>
                </p:cNvPr>
                <p:cNvSpPr txBox="1"/>
                <p:nvPr/>
              </p:nvSpPr>
              <p:spPr>
                <a:xfrm>
                  <a:off x="899322" y="6019656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EA6504D7-6B41-499D-A9FC-43DBDD849623}"/>
                    </a:ext>
                  </a:extLst>
                </p:cNvPr>
                <p:cNvSpPr/>
                <p:nvPr/>
              </p:nvSpPr>
              <p:spPr>
                <a:xfrm>
                  <a:off x="455616" y="6928958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B12315E-8228-43B5-8CB2-DEA545EC85C2}"/>
                  </a:ext>
                </a:extLst>
              </p:cNvPr>
              <p:cNvSpPr txBox="1"/>
              <p:nvPr/>
            </p:nvSpPr>
            <p:spPr>
              <a:xfrm>
                <a:off x="3255257" y="5297722"/>
                <a:ext cx="1888580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" name="Graphic 24">
                <a:extLst>
                  <a:ext uri="{FF2B5EF4-FFF2-40B4-BE49-F238E27FC236}">
                    <a16:creationId xmlns:a16="http://schemas.microsoft.com/office/drawing/2014/main" id="{865EA0F5-E874-472A-A81B-6D5D44C77F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7" name="Graphic 26">
                <a:extLst>
                  <a:ext uri="{FF2B5EF4-FFF2-40B4-BE49-F238E27FC236}">
                    <a16:creationId xmlns:a16="http://schemas.microsoft.com/office/drawing/2014/main" id="{9B25713B-D5F3-463B-9DF7-A83F424FF7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080883" y="4894705"/>
                <a:ext cx="330850" cy="537632"/>
              </a:xfrm>
              <a:prstGeom prst="rect">
                <a:avLst/>
              </a:prstGeom>
            </p:spPr>
          </p:pic>
        </p:grp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EB4BE2B-4392-4A62-B91E-9EAEE24D9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8402" y="3965615"/>
              <a:ext cx="330850" cy="53763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F631A4-D0B9-4C23-A244-2FE726C67F02}"/>
                </a:ext>
              </a:extLst>
            </p:cNvPr>
            <p:cNvSpPr txBox="1"/>
            <p:nvPr/>
          </p:nvSpPr>
          <p:spPr>
            <a:xfrm>
              <a:off x="4524472" y="3439435"/>
              <a:ext cx="1365840" cy="507211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STA 22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55" name="Rectangle 154">
            <a:extLst>
              <a:ext uri="{FF2B5EF4-FFF2-40B4-BE49-F238E27FC236}">
                <a16:creationId xmlns:a16="http://schemas.microsoft.com/office/drawing/2014/main" id="{CF11C8A9-5EA3-420C-82C2-28F4CE74D056}"/>
              </a:ext>
            </a:extLst>
          </p:cNvPr>
          <p:cNvSpPr/>
          <p:nvPr/>
        </p:nvSpPr>
        <p:spPr>
          <a:xfrm>
            <a:off x="2879231" y="2275568"/>
            <a:ext cx="485868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7B23497-6864-4C5F-B4C4-C995D1D2FCB2}"/>
              </a:ext>
            </a:extLst>
          </p:cNvPr>
          <p:cNvSpPr/>
          <p:nvPr/>
        </p:nvSpPr>
        <p:spPr>
          <a:xfrm>
            <a:off x="3336695" y="2312529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57" name="Left Brace 156">
            <a:extLst>
              <a:ext uri="{FF2B5EF4-FFF2-40B4-BE49-F238E27FC236}">
                <a16:creationId xmlns:a16="http://schemas.microsoft.com/office/drawing/2014/main" id="{D66F8FD9-3E07-4088-A339-55E72D92EA5B}"/>
              </a:ext>
            </a:extLst>
          </p:cNvPr>
          <p:cNvSpPr/>
          <p:nvPr/>
        </p:nvSpPr>
        <p:spPr>
          <a:xfrm rot="5400000">
            <a:off x="3583091" y="1859843"/>
            <a:ext cx="95688" cy="68021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5A4C99B4-68B8-4EE3-BC2F-87A48764AF88}"/>
              </a:ext>
            </a:extLst>
          </p:cNvPr>
          <p:cNvSpPr txBox="1"/>
          <p:nvPr/>
        </p:nvSpPr>
        <p:spPr>
          <a:xfrm>
            <a:off x="3196652" y="1901194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159" name="Left Brace 158">
            <a:extLst>
              <a:ext uri="{FF2B5EF4-FFF2-40B4-BE49-F238E27FC236}">
                <a16:creationId xmlns:a16="http://schemas.microsoft.com/office/drawing/2014/main" id="{4F51AB03-AFC6-4269-86A4-1EF6A331F210}"/>
              </a:ext>
            </a:extLst>
          </p:cNvPr>
          <p:cNvSpPr/>
          <p:nvPr/>
        </p:nvSpPr>
        <p:spPr>
          <a:xfrm rot="5400000">
            <a:off x="4420403" y="1792032"/>
            <a:ext cx="93145" cy="813298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0" name="Left Brace 159">
            <a:extLst>
              <a:ext uri="{FF2B5EF4-FFF2-40B4-BE49-F238E27FC236}">
                <a16:creationId xmlns:a16="http://schemas.microsoft.com/office/drawing/2014/main" id="{4616373A-9B45-4E48-BD1C-98B063755617}"/>
              </a:ext>
            </a:extLst>
          </p:cNvPr>
          <p:cNvSpPr/>
          <p:nvPr/>
        </p:nvSpPr>
        <p:spPr>
          <a:xfrm rot="5400000">
            <a:off x="6880324" y="210424"/>
            <a:ext cx="93148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E268170-6244-4E1F-8343-B9FB07492DB0}"/>
              </a:ext>
            </a:extLst>
          </p:cNvPr>
          <p:cNvSpPr txBox="1"/>
          <p:nvPr/>
        </p:nvSpPr>
        <p:spPr>
          <a:xfrm>
            <a:off x="6391349" y="1893573"/>
            <a:ext cx="1237052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2A2161E-65F0-48AE-91AA-6FD473FB1B4F}"/>
              </a:ext>
            </a:extLst>
          </p:cNvPr>
          <p:cNvSpPr/>
          <p:nvPr/>
        </p:nvSpPr>
        <p:spPr>
          <a:xfrm>
            <a:off x="2819400" y="256836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74723F0-3D27-4351-BF38-30BAE5CADED0}"/>
              </a:ext>
            </a:extLst>
          </p:cNvPr>
          <p:cNvSpPr/>
          <p:nvPr/>
        </p:nvSpPr>
        <p:spPr>
          <a:xfrm>
            <a:off x="2819400" y="3989261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34A2976-4248-4BE1-BB5D-27BC45CC2352}"/>
              </a:ext>
            </a:extLst>
          </p:cNvPr>
          <p:cNvSpPr/>
          <p:nvPr/>
        </p:nvSpPr>
        <p:spPr>
          <a:xfrm>
            <a:off x="4060405" y="2592178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8BF0066-851D-40BA-B56F-036BF9D6DCC2}"/>
              </a:ext>
            </a:extLst>
          </p:cNvPr>
          <p:cNvSpPr/>
          <p:nvPr/>
        </p:nvSpPr>
        <p:spPr>
          <a:xfrm>
            <a:off x="4944892" y="2312794"/>
            <a:ext cx="343710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D910AA9-6387-49FB-A745-B2235EEC687F}"/>
              </a:ext>
            </a:extLst>
          </p:cNvPr>
          <p:cNvSpPr/>
          <p:nvPr/>
        </p:nvSpPr>
        <p:spPr>
          <a:xfrm>
            <a:off x="4944892" y="2587892"/>
            <a:ext cx="343710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8A31982D-7ABB-49C8-B40F-1DEFFB7FD858}"/>
              </a:ext>
            </a:extLst>
          </p:cNvPr>
          <p:cNvSpPr/>
          <p:nvPr/>
        </p:nvSpPr>
        <p:spPr>
          <a:xfrm>
            <a:off x="4938648" y="4123470"/>
            <a:ext cx="3976510" cy="179587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NAV set upon evaluating new channel access conditions. No channel access allowed</a:t>
            </a:r>
            <a:endParaRPr lang="en-IE" sz="800" b="1" dirty="0">
              <a:solidFill>
                <a:schemeClr val="accent6">
                  <a:lumMod val="50000"/>
                </a:schemeClr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B5D1BF4-4466-4B60-A04C-2807F26F86B0}"/>
              </a:ext>
            </a:extLst>
          </p:cNvPr>
          <p:cNvSpPr/>
          <p:nvPr/>
        </p:nvSpPr>
        <p:spPr>
          <a:xfrm>
            <a:off x="2819400" y="3437670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E5C583A-CAC7-4304-AC67-761B47CA22E6}"/>
              </a:ext>
            </a:extLst>
          </p:cNvPr>
          <p:cNvSpPr/>
          <p:nvPr/>
        </p:nvSpPr>
        <p:spPr>
          <a:xfrm>
            <a:off x="2819400" y="3704929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" name="Arrow: Up 172">
            <a:extLst>
              <a:ext uri="{FF2B5EF4-FFF2-40B4-BE49-F238E27FC236}">
                <a16:creationId xmlns:a16="http://schemas.microsoft.com/office/drawing/2014/main" id="{6A955C34-DA17-4723-9DB4-BD6060D64457}"/>
              </a:ext>
            </a:extLst>
          </p:cNvPr>
          <p:cNvSpPr/>
          <p:nvPr/>
        </p:nvSpPr>
        <p:spPr>
          <a:xfrm rot="10800000">
            <a:off x="3523241" y="2590482"/>
            <a:ext cx="243726" cy="864927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6EF27B9-32C6-402F-986B-448286942E41}"/>
              </a:ext>
            </a:extLst>
          </p:cNvPr>
          <p:cNvSpPr/>
          <p:nvPr/>
        </p:nvSpPr>
        <p:spPr>
          <a:xfrm>
            <a:off x="3276600" y="3501143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69C5C12-4B13-4D62-AAE9-7F8602B2EEC4}"/>
              </a:ext>
            </a:extLst>
          </p:cNvPr>
          <p:cNvSpPr txBox="1"/>
          <p:nvPr/>
        </p:nvSpPr>
        <p:spPr>
          <a:xfrm>
            <a:off x="8666471" y="4344260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FE4B94F-F65D-4ED6-AF89-CEE74B070A5B}"/>
              </a:ext>
            </a:extLst>
          </p:cNvPr>
          <p:cNvSpPr/>
          <p:nvPr/>
        </p:nvSpPr>
        <p:spPr>
          <a:xfrm>
            <a:off x="5050035" y="3799726"/>
            <a:ext cx="61697" cy="236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20F65A64-DB6E-4F17-81AB-19B667A664AA}"/>
              </a:ext>
            </a:extLst>
          </p:cNvPr>
          <p:cNvSpPr/>
          <p:nvPr/>
        </p:nvSpPr>
        <p:spPr>
          <a:xfrm>
            <a:off x="5050035" y="350418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CE4C31CC-753E-42EC-B36D-EB68B96759C6}"/>
              </a:ext>
            </a:extLst>
          </p:cNvPr>
          <p:cNvSpPr/>
          <p:nvPr/>
        </p:nvSpPr>
        <p:spPr>
          <a:xfrm>
            <a:off x="5107744" y="3504183"/>
            <a:ext cx="6169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6664DAA-3B92-4F39-94D0-159E982A3F58}"/>
              </a:ext>
            </a:extLst>
          </p:cNvPr>
          <p:cNvSpPr/>
          <p:nvPr/>
        </p:nvSpPr>
        <p:spPr>
          <a:xfrm>
            <a:off x="4076700" y="3004325"/>
            <a:ext cx="967602" cy="376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and STA 21 start contention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E6F16FE-2100-49DE-8CB1-CC3E4A926390}"/>
              </a:ext>
            </a:extLst>
          </p:cNvPr>
          <p:cNvSpPr/>
          <p:nvPr/>
        </p:nvSpPr>
        <p:spPr>
          <a:xfrm>
            <a:off x="5164611" y="3504693"/>
            <a:ext cx="2696811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 (constrained TX power) 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72A531C-B790-469C-92A4-4F302AFE0C27}"/>
              </a:ext>
            </a:extLst>
          </p:cNvPr>
          <p:cNvSpPr/>
          <p:nvPr/>
        </p:nvSpPr>
        <p:spPr>
          <a:xfrm>
            <a:off x="5172589" y="3797382"/>
            <a:ext cx="269464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7A00CD1-F633-492D-8210-467264EB3920}"/>
              </a:ext>
            </a:extLst>
          </p:cNvPr>
          <p:cNvSpPr/>
          <p:nvPr/>
        </p:nvSpPr>
        <p:spPr>
          <a:xfrm>
            <a:off x="8458201" y="2607020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38DE7CC-4DE7-420F-A7D1-9F9B177DA0B5}"/>
              </a:ext>
            </a:extLst>
          </p:cNvPr>
          <p:cNvSpPr/>
          <p:nvPr/>
        </p:nvSpPr>
        <p:spPr>
          <a:xfrm>
            <a:off x="8458200" y="2318334"/>
            <a:ext cx="45695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AC42E15-B92A-4FEC-815F-7D4414726A2C}"/>
              </a:ext>
            </a:extLst>
          </p:cNvPr>
          <p:cNvSpPr/>
          <p:nvPr/>
        </p:nvSpPr>
        <p:spPr>
          <a:xfrm>
            <a:off x="7928086" y="3794823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980B52C-D419-4C43-BAC9-9FE1F637379A}"/>
              </a:ext>
            </a:extLst>
          </p:cNvPr>
          <p:cNvSpPr/>
          <p:nvPr/>
        </p:nvSpPr>
        <p:spPr>
          <a:xfrm>
            <a:off x="7923961" y="3503722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/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chemeClr val="tx2"/>
                    </a:solidFill>
                  </a:rPr>
                  <a:t>Received power level (</a:t>
                </a: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RPL) measurements over CTS allow inter-BSS devices to </a:t>
                </a:r>
              </a:p>
              <a:p>
                <a:pPr marL="449263" lvl="1" indent="-180975" algn="just"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obtain up-to-date estimates of the potential interference towards downlink data-recipient STAs, and </a:t>
                </a:r>
              </a:p>
              <a:p>
                <a:pPr marL="449263" lvl="1" indent="-180975" algn="just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identify channel access opportunities</a:t>
                </a:r>
              </a:p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</a:rPr>
                  <a:t>To identify channel access opportunities, inter-BSS devices must constrain their maximum TX power according to such RPL measurements</a:t>
                </a:r>
              </a:p>
              <a:p>
                <a:pPr marL="449263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GB" sz="1200" dirty="0">
                    <a:solidFill>
                      <a:srgbClr val="000000"/>
                    </a:solidFill>
                  </a:rPr>
                  <a:t>Max TX power [dBm]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sz="1200" dirty="0">
                    <a:solidFill>
                      <a:srgbClr val="000000"/>
                    </a:solidFill>
                  </a:rPr>
                  <a:t>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</a:rPr>
                  <a:t> – RPL [dBm], where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 was provided in the MU-RTS</a:t>
                </a:r>
              </a:p>
              <a:p>
                <a:pPr marL="177800" lvl="1" indent="-177800" algn="just"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In this example, 1) AP2 and STA 21 identify a spatial reuse opportunity, and 2) AP2 gains channel access first</a:t>
                </a:r>
              </a:p>
              <a:p>
                <a:pPr marL="552450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IE" sz="12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IE" sz="14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  <a:blipFill>
                <a:blip r:embed="rId7"/>
                <a:stretch>
                  <a:fillRect l="-74" t="-551" r="-22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4E5C310B-5D7E-4ADC-82EB-3017FE35AA67}"/>
              </a:ext>
            </a:extLst>
          </p:cNvPr>
          <p:cNvCxnSpPr>
            <a:cxnSpLocks/>
            <a:stCxn id="182" idx="3"/>
            <a:endCxn id="180" idx="1"/>
          </p:cNvCxnSpPr>
          <p:nvPr/>
        </p:nvCxnSpPr>
        <p:spPr bwMode="auto">
          <a:xfrm>
            <a:off x="5044302" y="3192650"/>
            <a:ext cx="5733" cy="430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F1C5DC4E-9BBA-4B3D-97D3-E2C3F2DD82BB}"/>
              </a:ext>
            </a:extLst>
          </p:cNvPr>
          <p:cNvCxnSpPr>
            <a:cxnSpLocks/>
            <a:stCxn id="182" idx="3"/>
            <a:endCxn id="178" idx="1"/>
          </p:cNvCxnSpPr>
          <p:nvPr/>
        </p:nvCxnSpPr>
        <p:spPr bwMode="auto">
          <a:xfrm>
            <a:off x="5044302" y="3192650"/>
            <a:ext cx="5733" cy="7253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139A4F7-9DD1-4998-B83D-8D05D6AA2C18}"/>
              </a:ext>
            </a:extLst>
          </p:cNvPr>
          <p:cNvSpPr/>
          <p:nvPr/>
        </p:nvSpPr>
        <p:spPr>
          <a:xfrm>
            <a:off x="5164611" y="3010896"/>
            <a:ext cx="839494" cy="370078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2CC932DB-D695-4C30-835F-538DE2C3C021}"/>
              </a:ext>
            </a:extLst>
          </p:cNvPr>
          <p:cNvCxnSpPr>
            <a:cxnSpLocks/>
            <a:stCxn id="196" idx="1"/>
            <a:endCxn id="183" idx="1"/>
          </p:cNvCxnSpPr>
          <p:nvPr/>
        </p:nvCxnSpPr>
        <p:spPr bwMode="auto">
          <a:xfrm>
            <a:off x="5164611" y="3195935"/>
            <a:ext cx="0" cy="42659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1909DAB2-C164-4E0E-9F20-09E6E74A6BA0}"/>
              </a:ext>
            </a:extLst>
          </p:cNvPr>
          <p:cNvSpPr txBox="1"/>
          <p:nvPr/>
        </p:nvSpPr>
        <p:spPr>
          <a:xfrm>
            <a:off x="962342" y="298266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E1D898F8-4F39-45D7-96EB-6C265CAF3E83}"/>
              </a:ext>
            </a:extLst>
          </p:cNvPr>
          <p:cNvSpPr/>
          <p:nvPr/>
        </p:nvSpPr>
        <p:spPr>
          <a:xfrm>
            <a:off x="5115650" y="3799726"/>
            <a:ext cx="56939" cy="235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3C4C4503-FF40-41A5-980D-CCDE6CA69BAD}"/>
              </a:ext>
            </a:extLst>
          </p:cNvPr>
          <p:cNvCxnSpPr>
            <a:cxnSpLocks/>
          </p:cNvCxnSpPr>
          <p:nvPr/>
        </p:nvCxnSpPr>
        <p:spPr>
          <a:xfrm>
            <a:off x="2895600" y="4397368"/>
            <a:ext cx="60198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9D70C73-406A-419B-9980-97BE019AFA9A}"/>
              </a:ext>
            </a:extLst>
          </p:cNvPr>
          <p:cNvSpPr/>
          <p:nvPr/>
        </p:nvSpPr>
        <p:spPr>
          <a:xfrm>
            <a:off x="4060429" y="3503722"/>
            <a:ext cx="813299" cy="791765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4684C598-F0E7-4FAD-9FC6-4937D33999E8}"/>
              </a:ext>
            </a:extLst>
          </p:cNvPr>
          <p:cNvSpPr txBox="1"/>
          <p:nvPr/>
        </p:nvSpPr>
        <p:spPr>
          <a:xfrm>
            <a:off x="666564" y="237701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" name="Date Placeholder 3">
            <a:extLst>
              <a:ext uri="{FF2B5EF4-FFF2-40B4-BE49-F238E27FC236}">
                <a16:creationId xmlns:a16="http://schemas.microsoft.com/office/drawing/2014/main" id="{43AD7C44-8D95-4A52-8A96-2E38625237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660105-0346-4DC0-962D-7AD3BE3FC963}"/>
              </a:ext>
            </a:extLst>
          </p:cNvPr>
          <p:cNvSpPr txBox="1"/>
          <p:nvPr/>
        </p:nvSpPr>
        <p:spPr>
          <a:xfrm>
            <a:off x="4019414" y="1895688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69" name="Left Brace 68">
            <a:extLst>
              <a:ext uri="{FF2B5EF4-FFF2-40B4-BE49-F238E27FC236}">
                <a16:creationId xmlns:a16="http://schemas.microsoft.com/office/drawing/2014/main" id="{B8E446E5-1696-417A-9D5C-0383031A6CEF}"/>
              </a:ext>
            </a:extLst>
          </p:cNvPr>
          <p:cNvSpPr/>
          <p:nvPr/>
        </p:nvSpPr>
        <p:spPr bwMode="auto">
          <a:xfrm>
            <a:off x="2786799" y="2193589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8D52D5-05DF-412F-B1A2-875AF83CB8B8}"/>
              </a:ext>
            </a:extLst>
          </p:cNvPr>
          <p:cNvSpPr txBox="1"/>
          <p:nvPr/>
        </p:nvSpPr>
        <p:spPr>
          <a:xfrm rot="16200000">
            <a:off x="2436327" y="2373815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EDFBD24-BDB3-4742-814C-ED18D2FE4467}"/>
              </a:ext>
            </a:extLst>
          </p:cNvPr>
          <p:cNvSpPr txBox="1"/>
          <p:nvPr/>
        </p:nvSpPr>
        <p:spPr>
          <a:xfrm rot="16200000">
            <a:off x="2421117" y="374815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B93B9569-FEA4-4FC3-8386-10979BC87955}"/>
              </a:ext>
            </a:extLst>
          </p:cNvPr>
          <p:cNvSpPr/>
          <p:nvPr/>
        </p:nvSpPr>
        <p:spPr bwMode="auto">
          <a:xfrm>
            <a:off x="2786869" y="3460480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27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/>
              <a:t>As a result of implementing the above protocol, a safe </a:t>
            </a:r>
            <a:r>
              <a:rPr lang="en-US" sz="1800" dirty="0"/>
              <a:t>downlink spatial reuse </a:t>
            </a:r>
            <a:r>
              <a:rPr lang="en-US" sz="1800" b="0" dirty="0"/>
              <a:t>is enabled, and simultaneously,</a:t>
            </a:r>
            <a:endParaRPr lang="en-IE" sz="1800" b="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AP that sent the MU-RTS (AP1 in previous example) performs a successful downlink transmission with a </a:t>
            </a:r>
            <a:r>
              <a:rPr lang="en-US" sz="1600" b="1" dirty="0">
                <a:solidFill>
                  <a:schemeClr val="tx2"/>
                </a:solidFill>
                <a:cs typeface="Times New Roman"/>
              </a:rPr>
              <a:t>controlled acceptable interference level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APs/STAs that identified a spatial reuse opportunity (AP2 and STA 21 in the previous example) continue the countdown of an existing back-off procedure, and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device that gains channel access first (AP2 in the previous example) performs a </a:t>
            </a:r>
            <a:r>
              <a:rPr lang="en-US" sz="1600" b="1" dirty="0">
                <a:cs typeface="Times New Roman"/>
              </a:rPr>
              <a:t>concurrent transmission 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as long as it satisfies the power constraint set by the donor AP (AP1 in the previous example)</a:t>
            </a:r>
            <a:endParaRPr lang="en-IE" sz="1600" dirty="0">
              <a:cs typeface="Times New Roman"/>
            </a:endParaRPr>
          </a:p>
          <a:p>
            <a:pPr marL="0" indent="0" algn="just">
              <a:spcAft>
                <a:spcPts val="600"/>
              </a:spcAft>
            </a:pPr>
            <a:endParaRPr lang="en-GB" sz="1800" b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4686524-AF88-43C1-8384-CD398CA1A9D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4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Coordinated null steering enhancement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940084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50999"/>
            <a:ext cx="4805680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Downlink coordinated beamforming/null steering</a:t>
            </a:r>
            <a:r>
              <a:rPr lang="en-US" altLang="ko-KR" sz="1600" b="0" dirty="0">
                <a:cs typeface="Times New Roman"/>
              </a:rPr>
              <a:t>, as evaluated in e.g. [0772r1] and [1212r2], may be efficiently realized by combining the proposed downlink 802.11be SRP framework with </a:t>
            </a:r>
          </a:p>
          <a:p>
            <a:pPr marL="628650" lvl="1" indent="-2682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the e</a:t>
            </a:r>
            <a:r>
              <a:rPr lang="en-US" sz="1600" dirty="0">
                <a:cs typeface="Times New Roman"/>
              </a:rPr>
              <a:t>nhanced spatial reuse opportunity coordination, and </a:t>
            </a:r>
          </a:p>
          <a:p>
            <a:pPr marL="628650" lvl="1" indent="-268288" algn="just">
              <a:spcBef>
                <a:spcPts val="1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CSI acquisition phases</a:t>
            </a:r>
          </a:p>
          <a:p>
            <a:pPr marL="360362" lvl="1" indent="0" algn="just">
              <a:spcAft>
                <a:spcPts val="300"/>
              </a:spcAft>
            </a:pPr>
            <a:r>
              <a:rPr lang="en-US" sz="1600" dirty="0">
                <a:cs typeface="Times New Roman"/>
              </a:rPr>
              <a:t>presented in [1594r2] 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9148134-6AF6-47FE-83C2-5064DBC5EB50}"/>
              </a:ext>
            </a:extLst>
          </p:cNvPr>
          <p:cNvSpPr/>
          <p:nvPr/>
        </p:nvSpPr>
        <p:spPr>
          <a:xfrm>
            <a:off x="1203549" y="4539445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10" name="Left Brace 209">
            <a:extLst>
              <a:ext uri="{FF2B5EF4-FFF2-40B4-BE49-F238E27FC236}">
                <a16:creationId xmlns:a16="http://schemas.microsoft.com/office/drawing/2014/main" id="{72083A66-B74A-4384-9008-8FAFA9BE08B6}"/>
              </a:ext>
            </a:extLst>
          </p:cNvPr>
          <p:cNvSpPr/>
          <p:nvPr/>
        </p:nvSpPr>
        <p:spPr>
          <a:xfrm rot="5400000">
            <a:off x="1452589" y="4067166"/>
            <a:ext cx="95688" cy="680215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2" name="Left Brace 211">
            <a:extLst>
              <a:ext uri="{FF2B5EF4-FFF2-40B4-BE49-F238E27FC236}">
                <a16:creationId xmlns:a16="http://schemas.microsoft.com/office/drawing/2014/main" id="{B0571C58-1C95-412A-B0CE-F5C7E6F1F542}"/>
              </a:ext>
            </a:extLst>
          </p:cNvPr>
          <p:cNvSpPr/>
          <p:nvPr/>
        </p:nvSpPr>
        <p:spPr>
          <a:xfrm rot="5400000">
            <a:off x="2289785" y="4000624"/>
            <a:ext cx="93479" cy="813299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3" name="Left Brace 212">
            <a:extLst>
              <a:ext uri="{FF2B5EF4-FFF2-40B4-BE49-F238E27FC236}">
                <a16:creationId xmlns:a16="http://schemas.microsoft.com/office/drawing/2014/main" id="{6FB42A66-AB84-4E42-903A-C7CF7B7972CB}"/>
              </a:ext>
            </a:extLst>
          </p:cNvPr>
          <p:cNvSpPr/>
          <p:nvPr/>
        </p:nvSpPr>
        <p:spPr>
          <a:xfrm rot="5400000">
            <a:off x="6422330" y="2419017"/>
            <a:ext cx="79495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DF339AC-2A1B-4647-902D-C72B9633B03B}"/>
              </a:ext>
            </a:extLst>
          </p:cNvPr>
          <p:cNvSpPr txBox="1"/>
          <p:nvPr/>
        </p:nvSpPr>
        <p:spPr>
          <a:xfrm>
            <a:off x="5705733" y="4131522"/>
            <a:ext cx="1483914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Data 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331D1FF-2851-4A32-B6D9-97DFF195ED11}"/>
              </a:ext>
            </a:extLst>
          </p:cNvPr>
          <p:cNvSpPr/>
          <p:nvPr/>
        </p:nvSpPr>
        <p:spPr>
          <a:xfrm>
            <a:off x="688897" y="4801253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A0AD6AAE-53B6-46F9-9D2A-F511549F1C5F}"/>
              </a:ext>
            </a:extLst>
          </p:cNvPr>
          <p:cNvSpPr/>
          <p:nvPr/>
        </p:nvSpPr>
        <p:spPr>
          <a:xfrm>
            <a:off x="688897" y="5918367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305FDAB7-0AD8-4065-8401-4DE3F71EE3C9}"/>
              </a:ext>
            </a:extLst>
          </p:cNvPr>
          <p:cNvSpPr/>
          <p:nvPr/>
        </p:nvSpPr>
        <p:spPr>
          <a:xfrm>
            <a:off x="1929902" y="4784992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EB67A666-B18D-45D7-B9AC-62E3A4FBE1FC}"/>
              </a:ext>
            </a:extLst>
          </p:cNvPr>
          <p:cNvCxnSpPr>
            <a:cxnSpLocks/>
            <a:endCxn id="209" idx="1"/>
          </p:cNvCxnSpPr>
          <p:nvPr/>
        </p:nvCxnSpPr>
        <p:spPr>
          <a:xfrm>
            <a:off x="612697" y="4399304"/>
            <a:ext cx="590852" cy="24955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A4AED5EE-F94A-438F-B926-AE5A9F101070}"/>
              </a:ext>
            </a:extLst>
          </p:cNvPr>
          <p:cNvSpPr/>
          <p:nvPr/>
        </p:nvSpPr>
        <p:spPr>
          <a:xfrm>
            <a:off x="4481690" y="4529668"/>
            <a:ext cx="3440452" cy="22293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CDD52C7-385E-4270-9D51-1FA3D186614B}"/>
              </a:ext>
            </a:extLst>
          </p:cNvPr>
          <p:cNvSpPr/>
          <p:nvPr/>
        </p:nvSpPr>
        <p:spPr>
          <a:xfrm>
            <a:off x="4473821" y="4804770"/>
            <a:ext cx="3451219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5A4E48C-69EA-49C2-BEB9-E3314866E6AB}"/>
              </a:ext>
            </a:extLst>
          </p:cNvPr>
          <p:cNvSpPr/>
          <p:nvPr/>
        </p:nvSpPr>
        <p:spPr>
          <a:xfrm>
            <a:off x="688897" y="5366776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D2B7A2A-5CA5-469C-ABEE-0BCA6943B226}"/>
              </a:ext>
            </a:extLst>
          </p:cNvPr>
          <p:cNvSpPr/>
          <p:nvPr/>
        </p:nvSpPr>
        <p:spPr>
          <a:xfrm>
            <a:off x="688897" y="563403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6" name="Arrow: Up 225">
            <a:extLst>
              <a:ext uri="{FF2B5EF4-FFF2-40B4-BE49-F238E27FC236}">
                <a16:creationId xmlns:a16="http://schemas.microsoft.com/office/drawing/2014/main" id="{D485D899-DC3E-4B46-B71D-DE165C98B062}"/>
              </a:ext>
            </a:extLst>
          </p:cNvPr>
          <p:cNvSpPr/>
          <p:nvPr/>
        </p:nvSpPr>
        <p:spPr>
          <a:xfrm rot="10800000">
            <a:off x="1371694" y="4818355"/>
            <a:ext cx="243726" cy="625714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A352E56-7982-4473-955C-BED37CBA7B8E}"/>
              </a:ext>
            </a:extLst>
          </p:cNvPr>
          <p:cNvSpPr/>
          <p:nvPr/>
        </p:nvSpPr>
        <p:spPr>
          <a:xfrm>
            <a:off x="1146072" y="5430251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3FBD0FE-DB3B-4296-8100-BA0A4FE2546B}"/>
              </a:ext>
            </a:extLst>
          </p:cNvPr>
          <p:cNvSpPr txBox="1"/>
          <p:nvPr/>
        </p:nvSpPr>
        <p:spPr>
          <a:xfrm>
            <a:off x="8515086" y="6243405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DB1EE6D8-9020-49A9-B0AC-5111FC534F80}"/>
              </a:ext>
            </a:extLst>
          </p:cNvPr>
          <p:cNvSpPr/>
          <p:nvPr/>
        </p:nvSpPr>
        <p:spPr>
          <a:xfrm>
            <a:off x="4583788" y="5433726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C9854F39-74BC-41F3-9F99-53DC439499C8}"/>
              </a:ext>
            </a:extLst>
          </p:cNvPr>
          <p:cNvSpPr/>
          <p:nvPr/>
        </p:nvSpPr>
        <p:spPr>
          <a:xfrm>
            <a:off x="4703892" y="5433801"/>
            <a:ext cx="3221149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6F4077A2-8426-4E63-9246-F103D2B0CF5C}"/>
              </a:ext>
            </a:extLst>
          </p:cNvPr>
          <p:cNvSpPr/>
          <p:nvPr/>
        </p:nvSpPr>
        <p:spPr>
          <a:xfrm>
            <a:off x="4703891" y="572649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EE8B8B5-F7F3-48BE-9F80-FB87EFCE586F}"/>
              </a:ext>
            </a:extLst>
          </p:cNvPr>
          <p:cNvSpPr/>
          <p:nvPr/>
        </p:nvSpPr>
        <p:spPr>
          <a:xfrm>
            <a:off x="8001243" y="4818356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538D8DDC-18A3-4EDE-BB45-BB8FB8211BB0}"/>
              </a:ext>
            </a:extLst>
          </p:cNvPr>
          <p:cNvSpPr/>
          <p:nvPr/>
        </p:nvSpPr>
        <p:spPr>
          <a:xfrm>
            <a:off x="8001242" y="4529670"/>
            <a:ext cx="456957" cy="224606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57F80605-B30D-4676-BE15-3EEDF65E1F68}"/>
              </a:ext>
            </a:extLst>
          </p:cNvPr>
          <p:cNvSpPr/>
          <p:nvPr/>
        </p:nvSpPr>
        <p:spPr>
          <a:xfrm>
            <a:off x="8005125" y="572393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0F09EE32-29EF-4A9B-8B6A-4AC3EA154E1C}"/>
              </a:ext>
            </a:extLst>
          </p:cNvPr>
          <p:cNvSpPr/>
          <p:nvPr/>
        </p:nvSpPr>
        <p:spPr>
          <a:xfrm>
            <a:off x="8001000" y="5432830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2225B95E-F2A6-4029-A5B4-F1A4C8EBAED8}"/>
              </a:ext>
            </a:extLst>
          </p:cNvPr>
          <p:cNvCxnSpPr>
            <a:cxnSpLocks/>
          </p:cNvCxnSpPr>
          <p:nvPr/>
        </p:nvCxnSpPr>
        <p:spPr>
          <a:xfrm>
            <a:off x="685799" y="6311901"/>
            <a:ext cx="807720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CB571D8-7C70-4DDA-91F2-D1A349B6C633}"/>
              </a:ext>
            </a:extLst>
          </p:cNvPr>
          <p:cNvSpPr/>
          <p:nvPr/>
        </p:nvSpPr>
        <p:spPr>
          <a:xfrm>
            <a:off x="1929901" y="5432830"/>
            <a:ext cx="813299" cy="830631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C5417A6E-01B9-4EDA-8280-349D0A774778}"/>
              </a:ext>
            </a:extLst>
          </p:cNvPr>
          <p:cNvSpPr txBox="1"/>
          <p:nvPr/>
        </p:nvSpPr>
        <p:spPr>
          <a:xfrm>
            <a:off x="1066800" y="4131522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461C5933-81CB-475A-A7E2-B06A438D4602}"/>
              </a:ext>
            </a:extLst>
          </p:cNvPr>
          <p:cNvSpPr/>
          <p:nvPr/>
        </p:nvSpPr>
        <p:spPr>
          <a:xfrm>
            <a:off x="4700992" y="602458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AFF475A6-AB87-4EFD-9ED2-A32ABE313D96}"/>
              </a:ext>
            </a:extLst>
          </p:cNvPr>
          <p:cNvSpPr/>
          <p:nvPr/>
        </p:nvSpPr>
        <p:spPr>
          <a:xfrm>
            <a:off x="8002226" y="602202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1909041D-F3A0-47AB-B9F4-D3D385698AF4}"/>
              </a:ext>
            </a:extLst>
          </p:cNvPr>
          <p:cNvGrpSpPr>
            <a:grpSpLocks noChangeAspect="1"/>
          </p:cNvGrpSpPr>
          <p:nvPr/>
        </p:nvGrpSpPr>
        <p:grpSpPr>
          <a:xfrm>
            <a:off x="5890016" y="1382622"/>
            <a:ext cx="2514600" cy="2546516"/>
            <a:chOff x="128242" y="290238"/>
            <a:chExt cx="7118163" cy="6994360"/>
          </a:xfrm>
        </p:grpSpPr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19224D38-5925-4106-9AB3-DF44ADAD51D0}"/>
                </a:ext>
              </a:extLst>
            </p:cNvPr>
            <p:cNvGrpSpPr/>
            <p:nvPr/>
          </p:nvGrpSpPr>
          <p:grpSpPr>
            <a:xfrm>
              <a:off x="128242" y="290238"/>
              <a:ext cx="7118163" cy="6994360"/>
              <a:chOff x="128242" y="290238"/>
              <a:chExt cx="7118163" cy="6994360"/>
            </a:xfrm>
          </p:grpSpPr>
          <p:grpSp>
            <p:nvGrpSpPr>
              <p:cNvPr id="281" name="Group 280">
                <a:extLst>
                  <a:ext uri="{FF2B5EF4-FFF2-40B4-BE49-F238E27FC236}">
                    <a16:creationId xmlns:a16="http://schemas.microsoft.com/office/drawing/2014/main" id="{B10D248B-F3BC-4B5C-A7D9-012CAC22FF33}"/>
                  </a:ext>
                </a:extLst>
              </p:cNvPr>
              <p:cNvGrpSpPr/>
              <p:nvPr/>
            </p:nvGrpSpPr>
            <p:grpSpPr>
              <a:xfrm>
                <a:off x="128242" y="290238"/>
                <a:ext cx="7118163" cy="6994360"/>
                <a:chOff x="128242" y="290238"/>
                <a:chExt cx="7118163" cy="6994360"/>
              </a:xfrm>
            </p:grpSpPr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585E98B1-FD51-476A-97BB-0D3EF328DEDA}"/>
                    </a:ext>
                  </a:extLst>
                </p:cNvPr>
                <p:cNvSpPr/>
                <p:nvPr/>
              </p:nvSpPr>
              <p:spPr>
                <a:xfrm>
                  <a:off x="1540569" y="290238"/>
                  <a:ext cx="5705836" cy="5216290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E2F3F601-C2CD-4FFD-AC32-F957939A46DF}"/>
                    </a:ext>
                  </a:extLst>
                </p:cNvPr>
                <p:cNvSpPr/>
                <p:nvPr/>
              </p:nvSpPr>
              <p:spPr>
                <a:xfrm>
                  <a:off x="128242" y="1301137"/>
                  <a:ext cx="5557338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7" name="TextBox 286">
                  <a:extLst>
                    <a:ext uri="{FF2B5EF4-FFF2-40B4-BE49-F238E27FC236}">
                      <a16:creationId xmlns:a16="http://schemas.microsoft.com/office/drawing/2014/main" id="{179A7157-F651-4EED-8D86-9B3D3301F41F}"/>
                    </a:ext>
                  </a:extLst>
                </p:cNvPr>
                <p:cNvSpPr txBox="1"/>
                <p:nvPr/>
              </p:nvSpPr>
              <p:spPr>
                <a:xfrm>
                  <a:off x="909522" y="6598952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B623C202-1173-48CA-975B-6F679582D39F}"/>
                    </a:ext>
                  </a:extLst>
                </p:cNvPr>
                <p:cNvSpPr txBox="1"/>
                <p:nvPr/>
              </p:nvSpPr>
              <p:spPr>
                <a:xfrm>
                  <a:off x="2192099" y="4089941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289" name="Graphic 288">
                  <a:extLst>
                    <a:ext uri="{FF2B5EF4-FFF2-40B4-BE49-F238E27FC236}">
                      <a16:creationId xmlns:a16="http://schemas.microsoft.com/office/drawing/2014/main" id="{A7F10F74-5EF9-4E97-93E3-6AC04C337F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290" name="Group 289">
                  <a:extLst>
                    <a:ext uri="{FF2B5EF4-FFF2-40B4-BE49-F238E27FC236}">
                      <a16:creationId xmlns:a16="http://schemas.microsoft.com/office/drawing/2014/main" id="{9898F54D-B3A7-4825-9D9B-F23651BFE326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295" name="Graphic 294">
                    <a:extLst>
                      <a:ext uri="{FF2B5EF4-FFF2-40B4-BE49-F238E27FC236}">
                        <a16:creationId xmlns:a16="http://schemas.microsoft.com/office/drawing/2014/main" id="{C85FB135-01BD-4D4D-AA0F-6CC1C656AA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296" name="TextBox 295">
                    <a:extLst>
                      <a:ext uri="{FF2B5EF4-FFF2-40B4-BE49-F238E27FC236}">
                        <a16:creationId xmlns:a16="http://schemas.microsoft.com/office/drawing/2014/main" id="{753BCFF9-C3EB-4AC3-9355-4986F9C9613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291" name="TextBox 290">
                  <a:extLst>
                    <a:ext uri="{FF2B5EF4-FFF2-40B4-BE49-F238E27FC236}">
                      <a16:creationId xmlns:a16="http://schemas.microsoft.com/office/drawing/2014/main" id="{A77DBB62-9C9C-4B4A-BD68-976E68FFE29A}"/>
                    </a:ext>
                  </a:extLst>
                </p:cNvPr>
                <p:cNvSpPr txBox="1"/>
                <p:nvPr/>
              </p:nvSpPr>
              <p:spPr>
                <a:xfrm>
                  <a:off x="3658218" y="1697160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2" name="Oval 291">
                  <a:extLst>
                    <a:ext uri="{FF2B5EF4-FFF2-40B4-BE49-F238E27FC236}">
                      <a16:creationId xmlns:a16="http://schemas.microsoft.com/office/drawing/2014/main" id="{C6CF3D51-F230-4F90-8128-25DDA5C7B2BE}"/>
                    </a:ext>
                  </a:extLst>
                </p:cNvPr>
                <p:cNvSpPr/>
                <p:nvPr/>
              </p:nvSpPr>
              <p:spPr>
                <a:xfrm>
                  <a:off x="464539" y="6104746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3" name="TextBox 292">
                  <a:extLst>
                    <a:ext uri="{FF2B5EF4-FFF2-40B4-BE49-F238E27FC236}">
                      <a16:creationId xmlns:a16="http://schemas.microsoft.com/office/drawing/2014/main" id="{A71806DF-F887-4586-B02A-47C852978D9E}"/>
                    </a:ext>
                  </a:extLst>
                </p:cNvPr>
                <p:cNvSpPr txBox="1"/>
                <p:nvPr/>
              </p:nvSpPr>
              <p:spPr>
                <a:xfrm>
                  <a:off x="899322" y="5910900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0027CE09-FBE7-4562-BCA9-4F54F40AC6FC}"/>
                    </a:ext>
                  </a:extLst>
                </p:cNvPr>
                <p:cNvSpPr/>
                <p:nvPr/>
              </p:nvSpPr>
              <p:spPr>
                <a:xfrm>
                  <a:off x="455616" y="6820202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217AB24E-384F-4A0D-8457-507391F515A5}"/>
                  </a:ext>
                </a:extLst>
              </p:cNvPr>
              <p:cNvSpPr txBox="1"/>
              <p:nvPr/>
            </p:nvSpPr>
            <p:spPr>
              <a:xfrm>
                <a:off x="3278130" y="5297721"/>
                <a:ext cx="1888581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83" name="Graphic 282">
                <a:extLst>
                  <a:ext uri="{FF2B5EF4-FFF2-40B4-BE49-F238E27FC236}">
                    <a16:creationId xmlns:a16="http://schemas.microsoft.com/office/drawing/2014/main" id="{49E2C5E2-B702-44CC-8605-81DADDEF77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84" name="Graphic 283">
                <a:extLst>
                  <a:ext uri="{FF2B5EF4-FFF2-40B4-BE49-F238E27FC236}">
                    <a16:creationId xmlns:a16="http://schemas.microsoft.com/office/drawing/2014/main" id="{CFA8495E-DA04-4A5C-A885-8972DAF03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226578" y="4894704"/>
                <a:ext cx="330850" cy="537633"/>
              </a:xfrm>
              <a:prstGeom prst="rect">
                <a:avLst/>
              </a:prstGeom>
            </p:spPr>
          </p:pic>
        </p:grpSp>
        <p:pic>
          <p:nvPicPr>
            <p:cNvPr id="279" name="Graphic 278">
              <a:extLst>
                <a:ext uri="{FF2B5EF4-FFF2-40B4-BE49-F238E27FC236}">
                  <a16:creationId xmlns:a16="http://schemas.microsoft.com/office/drawing/2014/main" id="{AAEEF5F9-14A5-45E2-AD0B-EC7016E4D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25365" y="3984569"/>
              <a:ext cx="330850" cy="537633"/>
            </a:xfrm>
            <a:prstGeom prst="rect">
              <a:avLst/>
            </a:prstGeom>
          </p:spPr>
        </p:pic>
      </p:grpSp>
      <p:sp>
        <p:nvSpPr>
          <p:cNvPr id="298" name="TextBox 297">
            <a:extLst>
              <a:ext uri="{FF2B5EF4-FFF2-40B4-BE49-F238E27FC236}">
                <a16:creationId xmlns:a16="http://schemas.microsoft.com/office/drawing/2014/main" id="{4848CF79-2193-4298-AB71-93E1D2E26D8B}"/>
              </a:ext>
            </a:extLst>
          </p:cNvPr>
          <p:cNvSpPr txBox="1"/>
          <p:nvPr/>
        </p:nvSpPr>
        <p:spPr>
          <a:xfrm>
            <a:off x="6401627" y="185689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89B12305-4B1C-4AEA-A9F9-E402EDB94386}"/>
              </a:ext>
            </a:extLst>
          </p:cNvPr>
          <p:cNvSpPr/>
          <p:nvPr/>
        </p:nvSpPr>
        <p:spPr bwMode="auto">
          <a:xfrm>
            <a:off x="5797550" y="1306040"/>
            <a:ext cx="2744788" cy="3313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EA99FCE9-A27D-468C-8160-D03BDAFFEE8F}"/>
              </a:ext>
            </a:extLst>
          </p:cNvPr>
          <p:cNvSpPr txBox="1"/>
          <p:nvPr/>
        </p:nvSpPr>
        <p:spPr>
          <a:xfrm>
            <a:off x="6699958" y="2477223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5042A3AD-4C79-4A98-9307-DC33879CBDE1}"/>
              </a:ext>
            </a:extLst>
          </p:cNvPr>
          <p:cNvCxnSpPr>
            <a:cxnSpLocks/>
            <a:endCxn id="283" idx="2"/>
          </p:cNvCxnSpPr>
          <p:nvPr/>
        </p:nvCxnSpPr>
        <p:spPr bwMode="auto">
          <a:xfrm flipH="1" flipV="1">
            <a:off x="6735212" y="2297086"/>
            <a:ext cx="112481" cy="3169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F72BB769-CB5B-46C4-8E95-78444FE71E4B}"/>
              </a:ext>
            </a:extLst>
          </p:cNvPr>
          <p:cNvCxnSpPr>
            <a:cxnSpLocks/>
            <a:endCxn id="279" idx="1"/>
          </p:cNvCxnSpPr>
          <p:nvPr/>
        </p:nvCxnSpPr>
        <p:spPr bwMode="auto">
          <a:xfrm>
            <a:off x="6847693" y="2615722"/>
            <a:ext cx="772307" cy="2098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57" name="Graphic 256">
            <a:extLst>
              <a:ext uri="{FF2B5EF4-FFF2-40B4-BE49-F238E27FC236}">
                <a16:creationId xmlns:a16="http://schemas.microsoft.com/office/drawing/2014/main" id="{5AE53456-1814-49B2-ACE4-78D8F697AC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6829894" y="2634653"/>
            <a:ext cx="513252" cy="470030"/>
          </a:xfrm>
          <a:prstGeom prst="rect">
            <a:avLst/>
          </a:prstGeom>
        </p:spPr>
      </p:pic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F73977D-3FC0-4B27-82BA-9562752BBF7F}"/>
              </a:ext>
            </a:extLst>
          </p:cNvPr>
          <p:cNvCxnSpPr>
            <a:cxnSpLocks/>
            <a:endCxn id="284" idx="0"/>
          </p:cNvCxnSpPr>
          <p:nvPr/>
        </p:nvCxnSpPr>
        <p:spPr bwMode="auto">
          <a:xfrm>
            <a:off x="7371598" y="2235408"/>
            <a:ext cx="24657" cy="82361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63" name="Graphic 262">
            <a:extLst>
              <a:ext uri="{FF2B5EF4-FFF2-40B4-BE49-F238E27FC236}">
                <a16:creationId xmlns:a16="http://schemas.microsoft.com/office/drawing/2014/main" id="{7047893C-4951-478D-B487-B8285D566E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825251">
            <a:off x="7329826" y="2284949"/>
            <a:ext cx="390135" cy="357279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58D59CC4-2743-4E93-B234-5D688F60AB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3944612">
            <a:off x="6870979" y="1999588"/>
            <a:ext cx="434638" cy="398035"/>
          </a:xfrm>
          <a:prstGeom prst="rect">
            <a:avLst/>
          </a:prstGeom>
        </p:spPr>
      </p:pic>
      <p:sp>
        <p:nvSpPr>
          <p:cNvPr id="312" name="TextBox 311">
            <a:extLst>
              <a:ext uri="{FF2B5EF4-FFF2-40B4-BE49-F238E27FC236}">
                <a16:creationId xmlns:a16="http://schemas.microsoft.com/office/drawing/2014/main" id="{B2EEC841-D2FB-4542-9C5D-177BE763563E}"/>
              </a:ext>
            </a:extLst>
          </p:cNvPr>
          <p:cNvSpPr txBox="1"/>
          <p:nvPr/>
        </p:nvSpPr>
        <p:spPr>
          <a:xfrm>
            <a:off x="2999573" y="3977633"/>
            <a:ext cx="1270822" cy="607071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Multi-AP coordination phase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313" name="Left Brace 312">
            <a:extLst>
              <a:ext uri="{FF2B5EF4-FFF2-40B4-BE49-F238E27FC236}">
                <a16:creationId xmlns:a16="http://schemas.microsoft.com/office/drawing/2014/main" id="{8737A05C-800A-4293-B903-4CF5005DFE22}"/>
              </a:ext>
            </a:extLst>
          </p:cNvPr>
          <p:cNvSpPr/>
          <p:nvPr/>
        </p:nvSpPr>
        <p:spPr>
          <a:xfrm rot="5400000">
            <a:off x="3563869" y="3623056"/>
            <a:ext cx="79495" cy="156843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B66FA72-5F44-40DA-8172-FF2AB06102DE}"/>
              </a:ext>
            </a:extLst>
          </p:cNvPr>
          <p:cNvSpPr/>
          <p:nvPr/>
        </p:nvSpPr>
        <p:spPr bwMode="auto">
          <a:xfrm>
            <a:off x="2819399" y="4529668"/>
            <a:ext cx="1568435" cy="17337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Enhanced spatial reuse coordination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CSI acquisition phases</a:t>
            </a:r>
          </a:p>
          <a:p>
            <a:pPr algn="ctr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See [</a:t>
            </a:r>
            <a:r>
              <a:rPr lang="en-US" sz="1600" dirty="0">
                <a:cs typeface="Times New Roman"/>
              </a:rPr>
              <a:t>1594r2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]</a:t>
            </a:r>
            <a:endParaRPr kumimoji="0" lang="en-IE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Date Placeholder 3">
            <a:extLst>
              <a:ext uri="{FF2B5EF4-FFF2-40B4-BE49-F238E27FC236}">
                <a16:creationId xmlns:a16="http://schemas.microsoft.com/office/drawing/2014/main" id="{73793CD8-F637-43FA-829F-235D4CE95F35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C9AA324-4B5D-4A89-B7AB-36F333774D6C}"/>
              </a:ext>
            </a:extLst>
          </p:cNvPr>
          <p:cNvSpPr/>
          <p:nvPr/>
        </p:nvSpPr>
        <p:spPr>
          <a:xfrm>
            <a:off x="758860" y="4497606"/>
            <a:ext cx="405139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3AA7E3E-6B86-4929-9F7A-22C31D184310}"/>
              </a:ext>
            </a:extLst>
          </p:cNvPr>
          <p:cNvSpPr txBox="1"/>
          <p:nvPr/>
        </p:nvSpPr>
        <p:spPr>
          <a:xfrm>
            <a:off x="1905000" y="4131522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F5C8CE5-BAC0-41A5-ACFF-331F60437E2D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167110"/>
            <a:ext cx="2972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FF93AF78-ECF9-4C92-A528-F3DFB97E88D1}"/>
              </a:ext>
            </a:extLst>
          </p:cNvPr>
          <p:cNvSpPr/>
          <p:nvPr/>
        </p:nvSpPr>
        <p:spPr>
          <a:xfrm>
            <a:off x="4691282" y="40444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6FE7D79-FBF5-432E-A696-0EE1C3F534AB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319510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A8E82EE7-779D-4529-ABE4-EE28C47593ED}"/>
              </a:ext>
            </a:extLst>
          </p:cNvPr>
          <p:cNvSpPr/>
          <p:nvPr/>
        </p:nvSpPr>
        <p:spPr>
          <a:xfrm>
            <a:off x="4565630" y="41968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1BF9778-AB93-4FE4-B124-87FD37529821}"/>
              </a:ext>
            </a:extLst>
          </p:cNvPr>
          <p:cNvCxnSpPr>
            <a:cxnSpLocks/>
          </p:cNvCxnSpPr>
          <p:nvPr/>
        </p:nvCxnSpPr>
        <p:spPr bwMode="auto">
          <a:xfrm>
            <a:off x="4481690" y="4593596"/>
            <a:ext cx="0" cy="329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B77B9E4-40BA-4691-8A94-E581A575385E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5197" y="4614450"/>
            <a:ext cx="8992" cy="125295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10B61D0-C570-432C-849C-73166B8BFCE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62105" y="4887815"/>
            <a:ext cx="4061" cy="6747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2B73684-64FE-4112-99E1-E333003036A2}"/>
              </a:ext>
            </a:extLst>
          </p:cNvPr>
          <p:cNvSpPr/>
          <p:nvPr/>
        </p:nvSpPr>
        <p:spPr>
          <a:xfrm>
            <a:off x="4582499" y="5050826"/>
            <a:ext cx="1622098" cy="370078"/>
          </a:xfrm>
          <a:prstGeom prst="rect">
            <a:avLst/>
          </a:prstGeom>
          <a:solidFill>
            <a:schemeClr val="bg1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start contention and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0BBD098-AF3D-4A3A-9EE8-CAF35D3CDF15}"/>
              </a:ext>
            </a:extLst>
          </p:cNvPr>
          <p:cNvSpPr/>
          <p:nvPr/>
        </p:nvSpPr>
        <p:spPr>
          <a:xfrm>
            <a:off x="4642974" y="543342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D1C7A363-D0F5-49A0-BAD0-44635C16144D}"/>
              </a:ext>
            </a:extLst>
          </p:cNvPr>
          <p:cNvCxnSpPr>
            <a:cxnSpLocks/>
          </p:cNvCxnSpPr>
          <p:nvPr/>
        </p:nvCxnSpPr>
        <p:spPr bwMode="auto">
          <a:xfrm>
            <a:off x="4580686" y="5251114"/>
            <a:ext cx="2900" cy="31332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8FEECC3-F87B-443F-B152-08F0A9C7A5C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5351" y="4643366"/>
            <a:ext cx="10606" cy="15053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7179F9A3-8DAC-41C1-9690-61E1C0BD8263}"/>
              </a:ext>
            </a:extLst>
          </p:cNvPr>
          <p:cNvCxnSpPr>
            <a:cxnSpLocks/>
          </p:cNvCxnSpPr>
          <p:nvPr/>
        </p:nvCxnSpPr>
        <p:spPr bwMode="auto">
          <a:xfrm>
            <a:off x="4766107" y="5559258"/>
            <a:ext cx="0" cy="6038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4B5B4D2-B944-40C6-BC4E-DEBB8178FB23}"/>
              </a:ext>
            </a:extLst>
          </p:cNvPr>
          <p:cNvCxnSpPr>
            <a:cxnSpLocks/>
          </p:cNvCxnSpPr>
          <p:nvPr/>
        </p:nvCxnSpPr>
        <p:spPr bwMode="auto">
          <a:xfrm flipH="1">
            <a:off x="4764677" y="5559258"/>
            <a:ext cx="1430" cy="319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7808645B-C43B-410B-AD82-9BCB6330397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1043" y="4614319"/>
            <a:ext cx="19408" cy="154881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B62C8FF-C4B1-4439-B98E-4CA455C2179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3449" y="4577938"/>
            <a:ext cx="10316" cy="13201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1714E25-4123-4367-9E0D-5FAC29C39628}"/>
              </a:ext>
            </a:extLst>
          </p:cNvPr>
          <p:cNvCxnSpPr>
            <a:cxnSpLocks/>
          </p:cNvCxnSpPr>
          <p:nvPr/>
        </p:nvCxnSpPr>
        <p:spPr bwMode="auto">
          <a:xfrm>
            <a:off x="8104798" y="4869384"/>
            <a:ext cx="0" cy="68987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3733B64C-6FBF-4924-A8B9-AE5EEE2851B0}"/>
              </a:ext>
            </a:extLst>
          </p:cNvPr>
          <p:cNvSpPr/>
          <p:nvPr/>
        </p:nvSpPr>
        <p:spPr>
          <a:xfrm>
            <a:off x="4517821" y="4506673"/>
            <a:ext cx="848370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  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EC65E8D-D4DE-4A96-BF02-21A01AA5FD70}"/>
              </a:ext>
            </a:extLst>
          </p:cNvPr>
          <p:cNvSpPr/>
          <p:nvPr/>
        </p:nvSpPr>
        <p:spPr>
          <a:xfrm>
            <a:off x="4738682" y="5404024"/>
            <a:ext cx="948492" cy="20203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B0F967-857B-444A-9CC2-CA56EE0FAFE7}"/>
              </a:ext>
            </a:extLst>
          </p:cNvPr>
          <p:cNvSpPr/>
          <p:nvPr/>
        </p:nvSpPr>
        <p:spPr bwMode="auto">
          <a:xfrm>
            <a:off x="8404616" y="4552145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CF2A09-4E41-4864-83EE-54F4AB7D9BBB}"/>
              </a:ext>
            </a:extLst>
          </p:cNvPr>
          <p:cNvSpPr/>
          <p:nvPr/>
        </p:nvSpPr>
        <p:spPr bwMode="auto">
          <a:xfrm>
            <a:off x="8409803" y="5460814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9DC3A19-5FE3-4ED8-AA57-A5510774BB38}"/>
              </a:ext>
            </a:extLst>
          </p:cNvPr>
          <p:cNvSpPr/>
          <p:nvPr/>
        </p:nvSpPr>
        <p:spPr>
          <a:xfrm>
            <a:off x="8119082" y="5410842"/>
            <a:ext cx="530945" cy="242020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1E08BB-61A8-4BC4-8ABF-ADE451228DCA}"/>
              </a:ext>
            </a:extLst>
          </p:cNvPr>
          <p:cNvSpPr/>
          <p:nvPr/>
        </p:nvSpPr>
        <p:spPr>
          <a:xfrm>
            <a:off x="8065667" y="4503531"/>
            <a:ext cx="742585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95AE459-359D-436A-BE14-18A2766133BA}"/>
              </a:ext>
            </a:extLst>
          </p:cNvPr>
          <p:cNvSpPr txBox="1"/>
          <p:nvPr/>
        </p:nvSpPr>
        <p:spPr>
          <a:xfrm>
            <a:off x="7759714" y="2733197"/>
            <a:ext cx="482504" cy="18466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22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53F39C8-D174-42DB-A4BE-93EC4F0C2B73}"/>
              </a:ext>
            </a:extLst>
          </p:cNvPr>
          <p:cNvSpPr/>
          <p:nvPr/>
        </p:nvSpPr>
        <p:spPr bwMode="auto">
          <a:xfrm>
            <a:off x="640229" y="4403434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E0DFA04-7EEA-4818-9DD0-1F85255DCF54}"/>
              </a:ext>
            </a:extLst>
          </p:cNvPr>
          <p:cNvSpPr txBox="1"/>
          <p:nvPr/>
        </p:nvSpPr>
        <p:spPr>
          <a:xfrm rot="16200000">
            <a:off x="289757" y="458366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054AB3A-EC34-41D3-9370-84AE557576E1}"/>
              </a:ext>
            </a:extLst>
          </p:cNvPr>
          <p:cNvSpPr txBox="1"/>
          <p:nvPr/>
        </p:nvSpPr>
        <p:spPr>
          <a:xfrm rot="16200000">
            <a:off x="274547" y="569044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8" name="Left Brace 107">
            <a:extLst>
              <a:ext uri="{FF2B5EF4-FFF2-40B4-BE49-F238E27FC236}">
                <a16:creationId xmlns:a16="http://schemas.microsoft.com/office/drawing/2014/main" id="{8823C0FD-C3F1-4F68-89C9-59F7A04EB104}"/>
              </a:ext>
            </a:extLst>
          </p:cNvPr>
          <p:cNvSpPr/>
          <p:nvPr/>
        </p:nvSpPr>
        <p:spPr bwMode="auto">
          <a:xfrm>
            <a:off x="640299" y="5402763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86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5PIBPR3ISOLQ-362744628-1207</_dlc_DocId>
    <_dlc_DocIdUrl xmlns="71c5aaf6-e6ce-465b-b873-5148d2a4c105">
      <Url>https://nokia.sharepoint.com/sites/menorca/_layouts/15/DocIdRedir.aspx?ID=5PIBPR3ISOLQ-362744628-1207</Url>
      <Description>5PIBPR3ISOLQ-362744628-1207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6485f1d-aa39-44dc-9c7d-ec1e296eeb56"/>
    <ds:schemaRef ds:uri="71c5aaf6-e6ce-465b-b873-5148d2a4c10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19623</TotalTime>
  <Words>1570</Words>
  <Application>Microsoft Office PowerPoint</Application>
  <PresentationFormat>On-screen Show (4:3)</PresentationFormat>
  <Paragraphs>304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Courier New</vt:lpstr>
      <vt:lpstr>Nokia Pure Text Light</vt:lpstr>
      <vt:lpstr>Times New Roman</vt:lpstr>
      <vt:lpstr>Wingdings</vt:lpstr>
      <vt:lpstr>Office Theme</vt:lpstr>
      <vt:lpstr>Downlink spatial reuse parameter framework                              with coordinated beamforming/null steering  for 802.11be</vt:lpstr>
      <vt:lpstr>Introduction  </vt:lpstr>
      <vt:lpstr>Uplink 802.11ax SRP Framework Enables spatial reuse during uplink transmissions</vt:lpstr>
      <vt:lpstr>Uplink 802.11ax SRP framework Good basis for coordinated beamforming/null steering </vt:lpstr>
      <vt:lpstr>Uplink 802.11ax SRP framework Need for extending this framework to the downlink</vt:lpstr>
      <vt:lpstr>Downlink 802.11be SRP framework Enabling spatial reuse during downlink transmissions </vt:lpstr>
      <vt:lpstr>Downlink 802.11be SRP framework Example</vt:lpstr>
      <vt:lpstr>Downlink 802.11be SRP framework Benefits</vt:lpstr>
      <vt:lpstr>Coordinated null steering enhancement  </vt:lpstr>
      <vt:lpstr>Summary  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886</cp:revision>
  <cp:lastPrinted>2019-02-22T11:41:11Z</cp:lastPrinted>
  <dcterms:created xsi:type="dcterms:W3CDTF">2018-10-16T18:22:46Z</dcterms:created>
  <dcterms:modified xsi:type="dcterms:W3CDTF">2019-11-11T05:04:04Z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ebda3988-e0a4-4f81-977f-728d662e233a</vt:lpwstr>
  </property>
</Properties>
</file>