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18" r:id="rId3"/>
    <p:sldId id="443" r:id="rId4"/>
    <p:sldId id="430" r:id="rId5"/>
    <p:sldId id="442" r:id="rId6"/>
    <p:sldId id="444" r:id="rId7"/>
    <p:sldId id="445" r:id="rId8"/>
    <p:sldId id="447" r:id="rId9"/>
    <p:sldId id="448" r:id="rId10"/>
    <p:sldId id="449" r:id="rId11"/>
    <p:sldId id="450" r:id="rId12"/>
    <p:sldId id="326" r:id="rId13"/>
    <p:sldId id="446" r:id="rId14"/>
    <p:sldId id="451" r:id="rId15"/>
    <p:sldId id="348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567" autoAdjust="0"/>
  </p:normalViewPr>
  <p:slideViewPr>
    <p:cSldViewPr>
      <p:cViewPr>
        <p:scale>
          <a:sx n="90" d="100"/>
          <a:sy n="90" d="100"/>
        </p:scale>
        <p:origin x="-528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802.11-19/1778r5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India Channels 167 169 173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2019-10-20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17465"/>
              </p:ext>
            </p:extLst>
          </p:nvPr>
        </p:nvGraphicFramePr>
        <p:xfrm>
          <a:off x="228598" y="2998720"/>
          <a:ext cx="8763001" cy="2188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 Zheng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Jason Tseng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Porat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Vinko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Erceg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Alternative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Create new operating classes for each new set of channels</a:t>
            </a:r>
          </a:p>
          <a:p>
            <a:pPr lvl="1"/>
            <a:r>
              <a:rPr lang="en-US" dirty="0" smtClean="0"/>
              <a:t>I.e. instead of adding to an existing operating class and providing a capability bit for the set of new channels</a:t>
            </a:r>
          </a:p>
          <a:p>
            <a:r>
              <a:rPr lang="en-US" dirty="0" smtClean="0"/>
              <a:t>This allows existing elements to be used to indicate support for the new channels</a:t>
            </a:r>
          </a:p>
          <a:p>
            <a:pPr lvl="1"/>
            <a:r>
              <a:rPr lang="en-US" dirty="0" smtClean="0"/>
              <a:t>See 9.4.2.53 Supported Operating Classes element</a:t>
            </a:r>
          </a:p>
          <a:p>
            <a:pPr lvl="1"/>
            <a:r>
              <a:rPr lang="en-US" dirty="0" smtClean="0"/>
              <a:t>No new capability bit required</a:t>
            </a:r>
          </a:p>
          <a:p>
            <a:pPr lvl="1"/>
            <a:r>
              <a:rPr lang="en-US" dirty="0" smtClean="0"/>
              <a:t>Limited reserved operating class values remain</a:t>
            </a:r>
          </a:p>
          <a:p>
            <a:pPr lvl="2"/>
            <a:r>
              <a:rPr lang="en-US" dirty="0" smtClean="0"/>
              <a:t>New amendment will need some – e.g. new BW, new spectrum</a:t>
            </a:r>
          </a:p>
          <a:p>
            <a:pPr lvl="2"/>
            <a:r>
              <a:rPr lang="en-US" dirty="0" smtClean="0"/>
              <a:t>Op class == 255 available for further extension</a:t>
            </a:r>
          </a:p>
          <a:p>
            <a:pPr lvl="2"/>
            <a:r>
              <a:rPr lang="en-US" dirty="0" smtClean="0"/>
              <a:t>Or just define Extended Supported Operating Classes element when needed, plus Ext Cap IE to indicate support of the new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70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</a:t>
            </a:r>
            <a:r>
              <a:rPr lang="en-US" dirty="0" smtClean="0"/>
              <a:t>(</a:t>
            </a:r>
            <a:r>
              <a:rPr lang="en-US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TGmd</a:t>
            </a:r>
            <a:r>
              <a:rPr lang="en-US" dirty="0" smtClean="0"/>
              <a:t> draft D3.2</a:t>
            </a:r>
          </a:p>
          <a:p>
            <a:pPr lvl="1"/>
            <a:r>
              <a:rPr lang="en-US" dirty="0" err="1" smtClean="0"/>
              <a:t>TGmd</a:t>
            </a:r>
            <a:r>
              <a:rPr lang="en-US" dirty="0" smtClean="0"/>
              <a:t> editor to add the following rows to Table </a:t>
            </a:r>
            <a:r>
              <a:rPr lang="en-US" dirty="0"/>
              <a:t>E-4—Global operating classes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479602"/>
              </p:ext>
            </p:extLst>
          </p:nvPr>
        </p:nvGraphicFramePr>
        <p:xfrm>
          <a:off x="1219199" y="3429000"/>
          <a:ext cx="7162799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1"/>
                <a:gridCol w="838200"/>
                <a:gridCol w="838200"/>
                <a:gridCol w="762000"/>
                <a:gridCol w="762000"/>
                <a:gridCol w="838200"/>
                <a:gridCol w="22859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Operating class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Nonglobal</a:t>
                      </a:r>
                      <a:r>
                        <a:rPr lang="en-US" sz="1100" baseline="0" dirty="0" smtClean="0"/>
                        <a:t> operating class(</a:t>
                      </a:r>
                      <a:r>
                        <a:rPr lang="en-US" sz="1100" baseline="0" dirty="0" err="1" smtClean="0"/>
                        <a:t>es</a:t>
                      </a:r>
                      <a:r>
                        <a:rPr lang="en-US" sz="1100" baseline="0" dirty="0" smtClean="0"/>
                        <a:t>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starting frequency (GHz)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spacing (MHz)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set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</a:t>
                      </a:r>
                      <a:r>
                        <a:rPr lang="en-US" sz="1100" baseline="0" dirty="0" smtClean="0"/>
                        <a:t> center frequency index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Behavior limits set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20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P802.11REVmd_D3.2 </a:t>
            </a:r>
            <a:r>
              <a:rPr lang="en-US" dirty="0" smtClean="0"/>
              <a:t>Annex E Table E-4 – Global operating classes as </a:t>
            </a:r>
            <a:r>
              <a:rPr lang="en-US" dirty="0"/>
              <a:t>described in </a:t>
            </a:r>
            <a:r>
              <a:rPr lang="en-US" dirty="0" smtClean="0"/>
              <a:t>11-19-1778-05-000m-India-ch-167-169-173 Proposed Changes (1)?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P802.11REVmd_D3.2 </a:t>
            </a:r>
            <a:r>
              <a:rPr lang="en-US" dirty="0"/>
              <a:t>Table 9-153—Extended Capabilities </a:t>
            </a:r>
            <a:r>
              <a:rPr lang="en-US" dirty="0" smtClean="0"/>
              <a:t>field and the addition of a new MIB variable as </a:t>
            </a:r>
            <a:r>
              <a:rPr lang="en-US" dirty="0"/>
              <a:t>described in </a:t>
            </a:r>
            <a:r>
              <a:rPr lang="en-US" dirty="0" smtClean="0"/>
              <a:t>11-19-1778-05-000m-India-ch-167-169-173 Proposed Changes (2a) and Proposed Changes (2b)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P802.11REVmd_D3.2 </a:t>
            </a:r>
            <a:r>
              <a:rPr lang="en-US" dirty="0"/>
              <a:t>Annex E Table E-4 – Global operating classes as described </a:t>
            </a:r>
            <a:r>
              <a:rPr lang="en-US" dirty="0"/>
              <a:t>in </a:t>
            </a:r>
            <a:r>
              <a:rPr lang="en-US" dirty="0" smtClean="0"/>
              <a:t>11-19-1778-05-000m-India-ch-167-169-173</a:t>
            </a:r>
            <a:r>
              <a:rPr lang="en-US" dirty="0" smtClean="0"/>
              <a:t> Proposed Changes (3)?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Draft </a:t>
            </a:r>
            <a:r>
              <a:rPr lang="en-US" dirty="0" smtClean="0"/>
              <a:t>P802.11REVmd_D3.2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[2] </a:t>
            </a:r>
            <a:r>
              <a:rPr lang="en-US" dirty="0"/>
              <a:t>Gazette of India, </a:t>
            </a:r>
            <a:r>
              <a:rPr lang="en-US" dirty="0" smtClean="0"/>
              <a:t>Extraordinary, PART </a:t>
            </a:r>
            <a:r>
              <a:rPr lang="en-US" dirty="0"/>
              <a:t>II—Section 3—Sub-section (</a:t>
            </a:r>
            <a:r>
              <a:rPr lang="en-US" dirty="0" err="1" smtClean="0"/>
              <a:t>i</a:t>
            </a:r>
            <a:r>
              <a:rPr lang="en-US" dirty="0" smtClean="0"/>
              <a:t>), OCTOBER </a:t>
            </a:r>
            <a:r>
              <a:rPr lang="en-US" dirty="0"/>
              <a:t>22, </a:t>
            </a:r>
            <a:r>
              <a:rPr lang="en-US" dirty="0" smtClean="0"/>
              <a:t>2018, G.S.R</a:t>
            </a:r>
            <a:r>
              <a:rPr lang="en-US" dirty="0"/>
              <a:t>. 1048(E)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has “recently” added some channels for indoor/outdoor unlicensed use</a:t>
            </a:r>
          </a:p>
          <a:p>
            <a:r>
              <a:rPr lang="en-US" dirty="0" smtClean="0"/>
              <a:t>These newly available channels should be included in the global channels listing in Annex E</a:t>
            </a:r>
          </a:p>
          <a:p>
            <a:pPr lvl="1"/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pPr lvl="1"/>
            <a:endParaRPr lang="en-US" dirty="0"/>
          </a:p>
          <a:p>
            <a:r>
              <a:rPr lang="en-US" dirty="0" smtClean="0"/>
              <a:t>There is a question of exactly how to include the new channels, which is actually a general question</a:t>
            </a:r>
          </a:p>
          <a:p>
            <a:pPr lvl="1"/>
            <a:endParaRPr lang="en-US" dirty="0"/>
          </a:p>
          <a:p>
            <a:r>
              <a:rPr lang="en-US" dirty="0" smtClean="0"/>
              <a:t>CID 4157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900495"/>
              </p:ext>
            </p:extLst>
          </p:nvPr>
        </p:nvGraphicFramePr>
        <p:xfrm>
          <a:off x="914400" y="2255520"/>
          <a:ext cx="7010403" cy="2697480"/>
        </p:xfrm>
        <a:graphic>
          <a:graphicData uri="http://schemas.openxmlformats.org/drawingml/2006/table">
            <a:tbl>
              <a:tblPr/>
              <a:tblGrid>
                <a:gridCol w="681684"/>
                <a:gridCol w="681684"/>
                <a:gridCol w="563862"/>
                <a:gridCol w="563862"/>
                <a:gridCol w="1506437"/>
                <a:gridCol w="1506437"/>
                <a:gridCol w="1506437"/>
              </a:tblGrid>
              <a:tr h="56598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CID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Commenter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Page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Clause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Comment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Change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Resolution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491"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4157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Matthew Fischer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4380.00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E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India has "recently" added some channels for indoor/outdoor unlicensed use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These newly available channels should be included in the global channels listing in Annex E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Within Annex E at Table E-4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173 to op class 125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165 to op class 126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169 to op class 127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See 11-19-1778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 smtClean="0">
                          <a:effectLst/>
                        </a:rPr>
                        <a:t>Revise – </a:t>
                      </a:r>
                      <a:r>
                        <a:rPr lang="en-US" sz="1100" dirty="0" err="1" smtClean="0">
                          <a:effectLst/>
                        </a:rPr>
                        <a:t>TGmd</a:t>
                      </a:r>
                      <a:r>
                        <a:rPr lang="en-US" sz="1100" dirty="0" smtClean="0">
                          <a:effectLst/>
                        </a:rPr>
                        <a:t> editor to make changes shown in </a:t>
                      </a:r>
                      <a:r>
                        <a:rPr lang="en-US" sz="1100" dirty="0" smtClean="0">
                          <a:effectLst/>
                        </a:rPr>
                        <a:t>11-19-1778r4 </a:t>
                      </a:r>
                      <a:r>
                        <a:rPr lang="en-US" sz="1100" dirty="0" smtClean="0">
                          <a:effectLst/>
                        </a:rPr>
                        <a:t>which add channels</a:t>
                      </a:r>
                      <a:r>
                        <a:rPr lang="en-US" sz="1100" baseline="0" dirty="0" smtClean="0">
                          <a:effectLst/>
                        </a:rPr>
                        <a:t> 165, 169, 173 to Annex E in appropriate locations within the global class table and add an indication of support for the new channels.</a:t>
                      </a:r>
                      <a:endParaRPr lang="en-US" sz="11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02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channels are recently* available in India, but are not included in the Global operating classes table in Annex E</a:t>
            </a:r>
          </a:p>
          <a:p>
            <a:endParaRPr lang="en-US" dirty="0" smtClean="0"/>
          </a:p>
          <a:p>
            <a:r>
              <a:rPr lang="en-US" dirty="0" err="1" smtClean="0"/>
              <a:t>Ch</a:t>
            </a:r>
            <a:r>
              <a:rPr lang="en-US" dirty="0" smtClean="0"/>
              <a:t> 167 BW40</a:t>
            </a:r>
          </a:p>
          <a:p>
            <a:pPr lvl="1"/>
            <a:r>
              <a:rPr lang="en-US" dirty="0" smtClean="0"/>
              <a:t>CH 165 Primary Lower BW40</a:t>
            </a:r>
          </a:p>
          <a:p>
            <a:pPr lvl="1"/>
            <a:r>
              <a:rPr lang="en-US" dirty="0" smtClean="0"/>
              <a:t>CH 169 Primary Upper BW40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169 BW20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173 BW20</a:t>
            </a:r>
          </a:p>
          <a:p>
            <a:endParaRPr lang="en-US" dirty="0"/>
          </a:p>
          <a:p>
            <a:r>
              <a:rPr lang="en-US" dirty="0" smtClean="0"/>
              <a:t>*See </a:t>
            </a:r>
            <a:r>
              <a:rPr lang="en-US" dirty="0"/>
              <a:t>[2] Gazette of </a:t>
            </a:r>
            <a:r>
              <a:rPr lang="en-US" dirty="0" smtClean="0"/>
              <a:t>India, </a:t>
            </a:r>
            <a:r>
              <a:rPr lang="en-US" dirty="0"/>
              <a:t>OCTOBER 22, </a:t>
            </a:r>
            <a:r>
              <a:rPr lang="en-US" dirty="0" smtClean="0"/>
              <a:t>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Changes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 smtClean="0"/>
              <a:t>Table E-4—Global operating classes</a:t>
            </a:r>
          </a:p>
          <a:p>
            <a:r>
              <a:rPr lang="en-US" dirty="0" smtClean="0"/>
              <a:t>Note the additions in underlined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143700"/>
              </p:ext>
            </p:extLst>
          </p:nvPr>
        </p:nvGraphicFramePr>
        <p:xfrm>
          <a:off x="762001" y="2402840"/>
          <a:ext cx="75438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990600"/>
                <a:gridCol w="838200"/>
                <a:gridCol w="762000"/>
                <a:gridCol w="914400"/>
                <a:gridCol w="838200"/>
                <a:gridCol w="22860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Operating 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Nonglobal</a:t>
                      </a:r>
                      <a:r>
                        <a:rPr lang="en-US" sz="1200" dirty="0" smtClean="0"/>
                        <a:t> operating class(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E-1-5, E-2-17, E-5-3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149, 153, 157, 161, 165, 169</a:t>
                      </a:r>
                      <a:r>
                        <a:rPr lang="en-US" sz="1200" u="sng" dirty="0" smtClean="0"/>
                        <a:t>, 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E-1-25,26, E-5-6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149, 157</a:t>
                      </a:r>
                      <a:r>
                        <a:rPr lang="en-US" sz="1200" u="sng" dirty="0" smtClean="0"/>
                        <a:t>, 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E-1-30,31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153, 161</a:t>
                      </a:r>
                      <a:r>
                        <a:rPr lang="en-US" sz="1200" u="sng" dirty="0" smtClean="0"/>
                        <a:t>, 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752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err="1" smtClean="0"/>
              <a:t>TGmd</a:t>
            </a:r>
            <a:r>
              <a:rPr lang="en-US" kern="0" dirty="0" smtClean="0"/>
              <a:t> editor to make the following changes: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1024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There Be More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issue</a:t>
            </a:r>
          </a:p>
          <a:p>
            <a:pPr lvl="1"/>
            <a:r>
              <a:rPr lang="en-US" dirty="0" smtClean="0"/>
              <a:t>It is possible that regulations change and channels appear and disappear</a:t>
            </a:r>
          </a:p>
          <a:p>
            <a:pPr lvl="2"/>
            <a:r>
              <a:rPr lang="en-US" dirty="0" smtClean="0"/>
              <a:t>Should these changes simply be made within the Annex E tables every time that they occur?</a:t>
            </a:r>
          </a:p>
          <a:p>
            <a:pPr lvl="1"/>
            <a:r>
              <a:rPr lang="en-US" dirty="0" smtClean="0"/>
              <a:t>If this is done, then how can two STAs agree on an operating channel?</a:t>
            </a:r>
          </a:p>
          <a:p>
            <a:pPr lvl="2"/>
            <a:r>
              <a:rPr lang="en-US" dirty="0" smtClean="0"/>
              <a:t>Two STAs can be aware of each other’s </a:t>
            </a:r>
            <a:r>
              <a:rPr lang="en-US" dirty="0" err="1" smtClean="0"/>
              <a:t>OpClass</a:t>
            </a:r>
            <a:r>
              <a:rPr lang="en-US" dirty="0" smtClean="0"/>
              <a:t> understanding, but not the channel set within any given </a:t>
            </a:r>
            <a:r>
              <a:rPr lang="en-US" dirty="0" err="1" smtClean="0"/>
              <a:t>OpClass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Capability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</a:t>
            </a:r>
            <a:r>
              <a:rPr lang="en-US" dirty="0"/>
              <a:t>capability bit for each set of changes to the </a:t>
            </a:r>
            <a:r>
              <a:rPr lang="en-US" dirty="0" smtClean="0"/>
              <a:t>channels</a:t>
            </a:r>
            <a:endParaRPr lang="en-US" dirty="0"/>
          </a:p>
          <a:p>
            <a:pPr lvl="1"/>
            <a:r>
              <a:rPr lang="en-US" dirty="0"/>
              <a:t>E.g. EX CAP IE bits to indicate support for:</a:t>
            </a:r>
          </a:p>
          <a:p>
            <a:pPr lvl="2"/>
            <a:r>
              <a:rPr lang="en-US" dirty="0"/>
              <a:t>Channel lists that existed as of </a:t>
            </a:r>
            <a:r>
              <a:rPr lang="en-US" dirty="0" smtClean="0"/>
              <a:t>2020-01-01</a:t>
            </a:r>
          </a:p>
          <a:p>
            <a:pPr lvl="3"/>
            <a:r>
              <a:rPr lang="en-US" dirty="0" smtClean="0"/>
              <a:t>No bit needed, implied support</a:t>
            </a:r>
            <a:endParaRPr lang="en-US" dirty="0"/>
          </a:p>
          <a:p>
            <a:pPr lvl="2"/>
            <a:r>
              <a:rPr lang="en-US" dirty="0" smtClean="0"/>
              <a:t>Support for 165</a:t>
            </a:r>
            <a:r>
              <a:rPr lang="en-US" dirty="0"/>
              <a:t>, 169, 173</a:t>
            </a:r>
          </a:p>
          <a:p>
            <a:pPr lvl="2"/>
            <a:r>
              <a:rPr lang="en-US" dirty="0"/>
              <a:t>Future </a:t>
            </a:r>
            <a:r>
              <a:rPr lang="en-US" dirty="0" smtClean="0"/>
              <a:t>capability bits each time that there is any additional change in the complete set of Annex E channels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0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</a:t>
            </a:r>
            <a:r>
              <a:rPr lang="en-US" dirty="0" smtClean="0"/>
              <a:t>(2a)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 9-153—Extended Capabilities </a:t>
            </a:r>
            <a:r>
              <a:rPr lang="en-US" dirty="0" smtClean="0"/>
              <a:t>field</a:t>
            </a:r>
          </a:p>
          <a:p>
            <a:pPr lvl="1"/>
            <a:r>
              <a:rPr lang="en-US" dirty="0" smtClean="0"/>
              <a:t>Add a new row to Table 9-153 – Extended Capabilities field as shown (note that the top row is for orientation purposes only)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385136"/>
              </p:ext>
            </p:extLst>
          </p:nvPr>
        </p:nvGraphicFramePr>
        <p:xfrm>
          <a:off x="914400" y="3276600"/>
          <a:ext cx="7315199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95"/>
                <a:gridCol w="2234005"/>
                <a:gridCol w="3962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&lt;ANA&gt;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Extension Channel Set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STA sets the Extension Channel Set 1 field to 1 when dot11ExtChSet1 is true, and sets it to 0 otherwise.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51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(</a:t>
            </a:r>
            <a:r>
              <a:rPr lang="en-US" dirty="0" smtClean="0"/>
              <a:t>2b)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/>
              <a:t>Add a new MIB variable as </a:t>
            </a:r>
            <a:r>
              <a:rPr lang="en-US" dirty="0" smtClean="0"/>
              <a:t>shown:</a:t>
            </a:r>
            <a:endParaRPr lang="en-US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 smtClean="0"/>
              <a:t>C.3 </a:t>
            </a:r>
            <a:r>
              <a:rPr lang="en-GB" sz="1400" dirty="0"/>
              <a:t>MIB Detail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GB" sz="1400" dirty="0" smtClean="0"/>
              <a:t>dot11ExtChSet1OptionActivated OBJECT-TYPE</a:t>
            </a:r>
            <a:endParaRPr lang="en-US" sz="1400" dirty="0"/>
          </a:p>
          <a:p>
            <a:pPr marL="457200" lvl="1" indent="0">
              <a:buNone/>
            </a:pPr>
            <a:r>
              <a:rPr lang="en-GB" sz="900" dirty="0"/>
              <a:t>SYNTAX </a:t>
            </a:r>
            <a:r>
              <a:rPr lang="en-GB" sz="900" dirty="0" err="1"/>
              <a:t>TruthValue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MAX-ACCESS read-only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STATUS current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DESCRIPTION</a:t>
            </a:r>
            <a:endParaRPr lang="en-US" sz="900" dirty="0"/>
          </a:p>
          <a:p>
            <a:pPr marL="457200" lvl="1" indent="0">
              <a:buNone/>
            </a:pPr>
            <a:r>
              <a:rPr lang="en-GB" sz="1000" dirty="0"/>
              <a:t>"This is a capability variable. Its value is determined by device capabilities</a:t>
            </a:r>
            <a:r>
              <a:rPr lang="en-GB" sz="1000" dirty="0" smtClean="0"/>
              <a:t>.</a:t>
            </a:r>
          </a:p>
          <a:p>
            <a:pPr marL="457200" lvl="1" indent="0">
              <a:buNone/>
            </a:pPr>
            <a:endParaRPr lang="en-GB" sz="1000" dirty="0"/>
          </a:p>
          <a:p>
            <a:pPr marL="457200" lvl="1" indent="0">
              <a:buNone/>
            </a:pPr>
            <a:r>
              <a:rPr lang="en-GB" sz="1000" dirty="0" smtClean="0"/>
              <a:t>This </a:t>
            </a:r>
            <a:r>
              <a:rPr lang="en-GB" sz="1000" dirty="0"/>
              <a:t>attribute, when true, indicates that the STA implementation </a:t>
            </a:r>
            <a:r>
              <a:rPr lang="en-GB" sz="1000" dirty="0" smtClean="0"/>
              <a:t>supports operating class 126 channel 165, operating class 127 channel 169, and operating class 125 channel 173 as found in Table E-4 – Global Operating classes. </a:t>
            </a:r>
            <a:r>
              <a:rPr lang="en-GB" sz="1000" dirty="0"/>
              <a:t>The capability is disabled, otherwise."</a:t>
            </a:r>
            <a:endParaRPr lang="en-US" sz="1000" dirty="0"/>
          </a:p>
          <a:p>
            <a:pPr marL="457200" lvl="1" indent="0">
              <a:buNone/>
            </a:pPr>
            <a:endParaRPr lang="en-GB" sz="900" dirty="0" smtClean="0"/>
          </a:p>
          <a:p>
            <a:pPr marL="457200" lvl="1" indent="0">
              <a:buNone/>
            </a:pPr>
            <a:r>
              <a:rPr lang="en-GB" sz="900" dirty="0" smtClean="0"/>
              <a:t>DEFVAL </a:t>
            </a:r>
            <a:r>
              <a:rPr lang="en-GB" sz="900" dirty="0"/>
              <a:t>{ false }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::= { dot11StationConfigEntry &lt;XX</a:t>
            </a:r>
            <a:r>
              <a:rPr lang="en-GB" sz="900" dirty="0" smtClean="0"/>
              <a:t>&gt;}</a:t>
            </a:r>
          </a:p>
          <a:p>
            <a:pPr marL="457200" lvl="1" indent="0">
              <a:buNone/>
            </a:pPr>
            <a:endParaRPr lang="en-GB" sz="900" dirty="0"/>
          </a:p>
          <a:p>
            <a:pPr marL="457200" lvl="1" indent="0">
              <a:buNone/>
            </a:pPr>
            <a:endParaRPr lang="en-US" sz="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02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328160</TotalTime>
  <Words>1013</Words>
  <Application>Microsoft Office PowerPoint</Application>
  <PresentationFormat>On-screen Show (4:3)</PresentationFormat>
  <Paragraphs>241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India Channels 167 169 173</vt:lpstr>
      <vt:lpstr>Abstract</vt:lpstr>
      <vt:lpstr>CID 4157</vt:lpstr>
      <vt:lpstr>Missing Channels</vt:lpstr>
      <vt:lpstr>Proposed Changes (1)</vt:lpstr>
      <vt:lpstr>Should There Be More Changes?</vt:lpstr>
      <vt:lpstr>Add A Capability Bit</vt:lpstr>
      <vt:lpstr>Proposed Changes (2a)</vt:lpstr>
      <vt:lpstr>Proposed Changes (2b)</vt:lpstr>
      <vt:lpstr>Alternative Solution</vt:lpstr>
      <vt:lpstr>Proposed Changes (3)</vt:lpstr>
      <vt:lpstr>Straw poll #1</vt:lpstr>
      <vt:lpstr>Straw poll #2</vt:lpstr>
      <vt:lpstr>Straw poll #3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Ch 167 169 173</dc:title>
  <dc:creator>Matthew Fischer</dc:creator>
  <cp:keywords>November 2019</cp:keywords>
  <cp:lastModifiedBy>Matthew Fischer</cp:lastModifiedBy>
  <cp:revision>1053</cp:revision>
  <cp:lastPrinted>1998-02-10T13:28:06Z</cp:lastPrinted>
  <dcterms:created xsi:type="dcterms:W3CDTF">2007-05-21T21:00:37Z</dcterms:created>
  <dcterms:modified xsi:type="dcterms:W3CDTF">2020-04-15T21:00:34Z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