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5" r:id="rId3"/>
    <p:sldId id="266" r:id="rId4"/>
    <p:sldId id="267" r:id="rId5"/>
    <p:sldId id="268" r:id="rId6"/>
    <p:sldId id="270" r:id="rId7"/>
    <p:sldId id="281" r:id="rId8"/>
    <p:sldId id="272" r:id="rId9"/>
    <p:sldId id="269" r:id="rId10"/>
    <p:sldId id="280" r:id="rId11"/>
    <p:sldId id="277" r:id="rId12"/>
    <p:sldId id="284" r:id="rId13"/>
    <p:sldId id="274" r:id="rId14"/>
    <p:sldId id="285" r:id="rId15"/>
    <p:sldId id="286" r:id="rId16"/>
    <p:sldId id="279" r:id="rId17"/>
    <p:sldId id="264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000" dirty="0"/>
              <a:t>Avg. Probability</a:t>
            </a:r>
            <a:r>
              <a:rPr lang="en-US" sz="1000" baseline="0" dirty="0"/>
              <a:t> </a:t>
            </a:r>
            <a:r>
              <a:rPr lang="en-US" sz="1000" dirty="0"/>
              <a:t>Correct Classification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4TX,1RX</c:v>
                </c:pt>
                <c:pt idx="1">
                  <c:v>4TX,2RX</c:v>
                </c:pt>
                <c:pt idx="2">
                  <c:v>4TX,3RX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0.82709999999999995</c:v>
                </c:pt>
                <c:pt idx="1">
                  <c:v>0.95250000000000001</c:v>
                </c:pt>
                <c:pt idx="2">
                  <c:v>0.99209999999999998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A1-447D-8FF5-40055BE05B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9097272"/>
        <c:axId val="239097664"/>
        <c:axId val="0"/>
      </c:bar3DChart>
      <c:catAx>
        <c:axId val="239097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9097664"/>
        <c:crosses val="autoZero"/>
        <c:auto val="1"/>
        <c:lblAlgn val="ctr"/>
        <c:lblOffset val="100"/>
        <c:noMultiLvlLbl val="0"/>
      </c:catAx>
      <c:valAx>
        <c:axId val="239097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9097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October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Claudio da Silva,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Claudio da Silva,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7983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5793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6268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5943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4818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4058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4437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45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200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648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378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1962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211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0365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20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802.11-19/1772r0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emf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Visio_Drawing3.vsdx"/><Relationship Id="rId5" Type="http://schemas.openxmlformats.org/officeDocument/2006/relationships/image" Target="../media/image12.emf"/><Relationship Id="rId4" Type="http://schemas.openxmlformats.org/officeDocument/2006/relationships/package" Target="../embeddings/Microsoft_Visio_Drawing2.vsdx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October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Presence and Proximity Detection Using WLAN Sensing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272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2019-10-24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4065779"/>
              </p:ext>
            </p:extLst>
          </p:nvPr>
        </p:nvGraphicFramePr>
        <p:xfrm>
          <a:off x="514350" y="2682875"/>
          <a:ext cx="8062913" cy="247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682875"/>
                        <a:ext cx="8062913" cy="2473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431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92138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Performance Metrics 2/2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33400" y="1752599"/>
            <a:ext cx="8077200" cy="4722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715963" lvl="1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1" kern="0" dirty="0">
                <a:ea typeface="ＭＳ Ｐゴシック" pitchFamily="34" charset="-128"/>
              </a:rPr>
              <a:t>Latency: </a:t>
            </a:r>
            <a:r>
              <a:rPr lang="en-US" sz="1600" kern="0" dirty="0">
                <a:ea typeface="ＭＳ Ｐゴシック" pitchFamily="34" charset="-128"/>
              </a:rPr>
              <a:t>Maximum or average time necessary for a sensing device/network to produce an output after an event of interest happens. </a:t>
            </a:r>
          </a:p>
          <a:p>
            <a:pPr marL="715963" lvl="1" indent="0" algn="just">
              <a:spcBef>
                <a:spcPts val="0"/>
              </a:spcBef>
              <a:defRPr/>
            </a:pPr>
            <a:r>
              <a:rPr lang="en-US" sz="1600" kern="0" dirty="0">
                <a:ea typeface="ＭＳ Ｐゴシック" pitchFamily="34" charset="-128"/>
              </a:rPr>
              <a:t>Example: 100ms indicates that a sensing device/network requires at most, or on average, 100ms to, for example, detect a person when entering a pre-specified area.</a:t>
            </a:r>
          </a:p>
          <a:p>
            <a:pPr marL="715963" lvl="1" indent="0" algn="just">
              <a:spcBef>
                <a:spcPts val="0"/>
              </a:spcBef>
              <a:defRPr/>
            </a:pPr>
            <a:endParaRPr lang="en-US" sz="800" kern="0" dirty="0">
              <a:ea typeface="ＭＳ Ｐゴシック" pitchFamily="34" charset="-128"/>
            </a:endParaRPr>
          </a:p>
          <a:p>
            <a:pPr marL="715963" lvl="1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1" kern="0" dirty="0">
                <a:ea typeface="ＭＳ Ｐゴシック" pitchFamily="34" charset="-128"/>
              </a:rPr>
              <a:t>Field of View:</a:t>
            </a:r>
            <a:r>
              <a:rPr lang="en-US" sz="1600" kern="0" dirty="0">
                <a:ea typeface="ＭＳ Ｐゴシック" pitchFamily="34" charset="-128"/>
              </a:rPr>
              <a:t> Angle through which a sensing device is sensitive to an event of interest.</a:t>
            </a:r>
          </a:p>
          <a:p>
            <a:pPr marL="715963" lvl="1" indent="0" algn="just">
              <a:spcBef>
                <a:spcPts val="0"/>
              </a:spcBef>
              <a:defRPr/>
            </a:pPr>
            <a:r>
              <a:rPr lang="en-US" sz="1600" kern="0" dirty="0">
                <a:ea typeface="ＭＳ Ｐゴシック" pitchFamily="34" charset="-128"/>
              </a:rPr>
              <a:t>Example: ±50°indicates that a given sensing device reliably classifies gestures performed up to 50°from a given reference (plane perpendicular to the screen, for example).</a:t>
            </a:r>
          </a:p>
          <a:p>
            <a:pPr marL="715963" lvl="1" indent="0" algn="just">
              <a:spcBef>
                <a:spcPts val="0"/>
              </a:spcBef>
              <a:defRPr/>
            </a:pPr>
            <a:endParaRPr lang="en-US" sz="800" kern="0" dirty="0">
              <a:ea typeface="ＭＳ Ｐゴシック" pitchFamily="34" charset="-128"/>
            </a:endParaRPr>
          </a:p>
          <a:p>
            <a:pPr marL="715963" lvl="1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1" kern="0" dirty="0">
                <a:ea typeface="ＭＳ Ｐゴシック" pitchFamily="34" charset="-128"/>
              </a:rPr>
              <a:t>Refresh Rate: </a:t>
            </a:r>
            <a:r>
              <a:rPr lang="en-US" sz="1600" kern="0" dirty="0">
                <a:ea typeface="ＭＳ Ｐゴシック" pitchFamily="34" charset="-128"/>
              </a:rPr>
              <a:t>Maximum or average time necessary for a sensing device/network to update its sensing output. </a:t>
            </a:r>
          </a:p>
          <a:p>
            <a:pPr marL="715963" lvl="1" indent="0" algn="just">
              <a:spcBef>
                <a:spcPts val="0"/>
              </a:spcBef>
              <a:defRPr/>
            </a:pPr>
            <a:r>
              <a:rPr lang="en-US" sz="1600" kern="0" dirty="0">
                <a:ea typeface="ＭＳ Ｐゴシック" pitchFamily="34" charset="-128"/>
              </a:rPr>
              <a:t>Example: 100ms indicates that a given sensing application updates its output on average, or at most, every 100ms.</a:t>
            </a:r>
          </a:p>
          <a:p>
            <a:pPr marL="715963" lvl="1" indent="0" algn="just">
              <a:spcBef>
                <a:spcPts val="0"/>
              </a:spcBef>
              <a:defRPr/>
            </a:pPr>
            <a:endParaRPr lang="en-US" sz="800" kern="0" dirty="0">
              <a:ea typeface="ＭＳ Ｐゴシック" pitchFamily="34" charset="-128"/>
            </a:endParaRPr>
          </a:p>
          <a:p>
            <a:pPr marL="715963" lvl="1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1" kern="0" dirty="0">
                <a:ea typeface="ＭＳ Ｐゴシック" pitchFamily="34" charset="-128"/>
              </a:rPr>
              <a:t>Expected Location Accuracy: </a:t>
            </a:r>
            <a:r>
              <a:rPr lang="en-US" sz="1600" kern="0" dirty="0">
                <a:ea typeface="ＭＳ Ｐゴシック" pitchFamily="34" charset="-128"/>
              </a:rPr>
              <a:t>Maximum difference between the actual and “sensed” location/position of a subject.</a:t>
            </a:r>
          </a:p>
          <a:p>
            <a:pPr marL="715963" lvl="1" indent="0" algn="just">
              <a:spcBef>
                <a:spcPts val="0"/>
              </a:spcBef>
              <a:defRPr/>
            </a:pPr>
            <a:r>
              <a:rPr lang="en-US" sz="1600" kern="0" dirty="0">
                <a:ea typeface="ＭＳ Ｐゴシック" pitchFamily="34" charset="-128"/>
              </a:rPr>
              <a:t>Example: &lt;1m indicates that a given sensing application using 2.4/5 GHz devices is able to reliably estimate the location of a subject with maximum error equal to 1m.</a:t>
            </a:r>
          </a:p>
          <a:p>
            <a:pPr marL="715963" lvl="1" indent="0" algn="just">
              <a:spcBef>
                <a:spcPts val="0"/>
              </a:spcBef>
              <a:defRPr/>
            </a:pPr>
            <a:endParaRPr lang="en-US" sz="1400" kern="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38422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92138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Performance Metrics - Examples</a:t>
            </a:r>
          </a:p>
        </p:txBody>
      </p:sp>
      <p:graphicFrame>
        <p:nvGraphicFramePr>
          <p:cNvPr id="8" name="Shape 392">
            <a:extLst>
              <a:ext uri="{FF2B5EF4-FFF2-40B4-BE49-F238E27FC236}">
                <a16:creationId xmlns:a16="http://schemas.microsoft.com/office/drawing/2014/main" id="{D34B8928-749C-4868-8B39-80CD19C663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4932224"/>
              </p:ext>
            </p:extLst>
          </p:nvPr>
        </p:nvGraphicFramePr>
        <p:xfrm>
          <a:off x="76200" y="2222143"/>
          <a:ext cx="8991599" cy="2949951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759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45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17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5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40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90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490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0915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>
                          <a:solidFill>
                            <a:schemeClr val="tx1"/>
                          </a:solidFill>
                        </a:rPr>
                        <a:t>Usage model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>
                          <a:solidFill>
                            <a:schemeClr val="tx1"/>
                          </a:solidFill>
                        </a:rPr>
                        <a:t>Sensing range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>
                          <a:solidFill>
                            <a:schemeClr val="tx1"/>
                          </a:solidFill>
                        </a:rPr>
                        <a:t>FOV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Accuracy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>
                          <a:solidFill>
                            <a:schemeClr val="tx1"/>
                          </a:solidFill>
                        </a:rPr>
                        <a:t>Latency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>
                          <a:solidFill>
                            <a:schemeClr val="tx1"/>
                          </a:solidFill>
                        </a:rPr>
                        <a:t>Refresh rate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>
                          <a:solidFill>
                            <a:schemeClr val="tx1"/>
                          </a:solidFill>
                        </a:rPr>
                        <a:t>Exp. number of simultaneous subjects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2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>
                          <a:solidFill>
                            <a:schemeClr val="tx1"/>
                          </a:solidFill>
                        </a:rPr>
                        <a:t>Location accuracy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>
                          <a:solidFill>
                            <a:schemeClr val="tx1"/>
                          </a:solidFill>
                        </a:rPr>
                        <a:t>Velocity accuracy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>
                          <a:solidFill>
                            <a:schemeClr val="tx1"/>
                          </a:solidFill>
                        </a:rPr>
                        <a:t>Detection accuracy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09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Presence detection</a:t>
                      </a:r>
                      <a:endParaRPr lang="en-US" sz="900" u="none" strike="sngStrike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&lt;3m … &lt;10m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&lt; 50cm @ 90% 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altLang="zh-CN" sz="900" u="none" strike="noStrike" cap="none" baseline="0" dirty="0">
                          <a:solidFill>
                            <a:schemeClr val="tx1"/>
                          </a:solidFill>
                        </a:rPr>
                        <a:t>N/A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altLang="zh-CN" sz="900" u="none" strike="noStrike" cap="none" baseline="0" dirty="0">
                          <a:solidFill>
                            <a:schemeClr val="tx1"/>
                          </a:solidFill>
                        </a:rPr>
                        <a:t>&gt;95%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&lt;1s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>
                          <a:solidFill>
                            <a:schemeClr val="tx1"/>
                          </a:solidFill>
                        </a:rPr>
                        <a:t>&lt;= 5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00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AC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Control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&lt;10m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(room)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&lt; 50cm @ 90% 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altLang="zh-CN" sz="900" u="none" strike="noStrike" cap="none" baseline="0" dirty="0">
                          <a:solidFill>
                            <a:schemeClr val="tx1"/>
                          </a:solidFill>
                        </a:rPr>
                        <a:t>N/A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altLang="zh-CN" sz="900" u="none" strike="noStrike" cap="none" baseline="0" dirty="0">
                          <a:solidFill>
                            <a:schemeClr val="tx1"/>
                          </a:solidFill>
                        </a:rPr>
                        <a:t>&gt;95%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&lt;1s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>
                          <a:solidFill>
                            <a:schemeClr val="tx1"/>
                          </a:solidFill>
                        </a:rPr>
                        <a:t>&lt;= 10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202950"/>
                  </a:ext>
                </a:extLst>
              </a:tr>
              <a:tr h="34909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Light Control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&lt;10m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(room)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&lt; 50cm @ 90% 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altLang="zh-CN" sz="900" u="none" strike="noStrike" cap="none" baseline="0" dirty="0">
                          <a:solidFill>
                            <a:schemeClr val="tx1"/>
                          </a:solidFill>
                        </a:rPr>
                        <a:t>N/A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altLang="zh-CN" sz="900" u="none" strike="noStrike" cap="none" baseline="0" dirty="0">
                          <a:solidFill>
                            <a:schemeClr val="tx1"/>
                          </a:solidFill>
                        </a:rPr>
                        <a:t>&gt;95%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&lt;1s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>
                          <a:solidFill>
                            <a:schemeClr val="tx1"/>
                          </a:solidFill>
                        </a:rPr>
                        <a:t>&lt;= 10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945121"/>
                  </a:ext>
                </a:extLst>
              </a:tr>
              <a:tr h="47162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Fall detection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&lt;10m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(room)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&lt; 50cm @ 90% 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altLang="zh-CN" sz="900" u="none" strike="noStrike" cap="none" baseline="0" dirty="0">
                          <a:solidFill>
                            <a:schemeClr val="tx1"/>
                          </a:solidFill>
                        </a:rPr>
                        <a:t>N/A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altLang="zh-CN" sz="900" u="none" strike="noStrike" cap="none" baseline="0" dirty="0">
                          <a:solidFill>
                            <a:schemeClr val="tx1"/>
                          </a:solidFill>
                        </a:rPr>
                        <a:t>&gt;95%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&lt;1s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>
                          <a:solidFill>
                            <a:schemeClr val="tx1"/>
                          </a:solidFill>
                        </a:rPr>
                        <a:t>&lt;= 10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165446"/>
                  </a:ext>
                </a:extLst>
              </a:tr>
              <a:tr h="53524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Passengers in the car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&lt;3m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(car)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&lt; 30cm @ 90% 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altLang="zh-CN" sz="900" u="none" strike="noStrike" cap="none" baseline="0" dirty="0">
                          <a:solidFill>
                            <a:schemeClr val="tx1"/>
                          </a:solidFill>
                        </a:rPr>
                        <a:t>N/A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altLang="zh-CN" sz="900" u="none" strike="noStrike" cap="none" baseline="0" dirty="0">
                          <a:solidFill>
                            <a:schemeClr val="tx1"/>
                          </a:solidFill>
                        </a:rPr>
                        <a:t>&gt;95%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&lt;1s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>
                          <a:solidFill>
                            <a:schemeClr val="tx1"/>
                          </a:solidFill>
                        </a:rPr>
                        <a:t>&lt;= 5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19559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48" y="1767016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Presence detection</a:t>
            </a:r>
          </a:p>
        </p:txBody>
      </p:sp>
    </p:spTree>
    <p:extLst>
      <p:ext uri="{BB962C8B-B14F-4D97-AF65-F5344CB8AC3E}">
        <p14:creationId xmlns:p14="http://schemas.microsoft.com/office/powerpoint/2010/main" val="18148239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92138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Performance Metrics - Examples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48" y="1767016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Proximity detection</a:t>
            </a:r>
          </a:p>
        </p:txBody>
      </p:sp>
      <p:graphicFrame>
        <p:nvGraphicFramePr>
          <p:cNvPr id="9" name="Shape 392">
            <a:extLst>
              <a:ext uri="{FF2B5EF4-FFF2-40B4-BE49-F238E27FC236}">
                <a16:creationId xmlns:a16="http://schemas.microsoft.com/office/drawing/2014/main" id="{D34B8928-749C-4868-8B39-80CD19C663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1528669"/>
              </p:ext>
            </p:extLst>
          </p:nvPr>
        </p:nvGraphicFramePr>
        <p:xfrm>
          <a:off x="76200" y="2209800"/>
          <a:ext cx="8915397" cy="2240862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82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877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05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4325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Usage mode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Sensing range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>
                          <a:solidFill>
                            <a:schemeClr val="tx1"/>
                          </a:solidFill>
                        </a:rPr>
                        <a:t>FOV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Accuracy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Latency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Refresh rate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Exp. number of simultaneous subjects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Location accuracy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Velocity accuracy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>
                          <a:solidFill>
                            <a:schemeClr val="tx1"/>
                          </a:solidFill>
                        </a:rPr>
                        <a:t>Detection accuracy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61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Phone screen</a:t>
                      </a:r>
                      <a:endParaRPr lang="en-US" sz="900" u="none" strike="noStrike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altLang="zh-CN" sz="900" u="none" strike="noStrike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Few cm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±50°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altLang="zh-CN" sz="900" u="none" strike="noStrike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(R) &lt;5mm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&gt;99%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&lt;100ms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100msec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289258"/>
                  </a:ext>
                </a:extLst>
              </a:tr>
              <a:tr h="43461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Trigger gesture or other application</a:t>
                      </a:r>
                      <a:endParaRPr lang="en-US" sz="900" u="none" strike="noStrike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altLang="zh-CN" sz="900" u="none" strike="noStrike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&lt;0.5m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±50°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altLang="zh-CN" sz="900" u="none" strike="noStrike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(R) &lt;10cm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&gt;95%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&lt;100ms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100msec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40082"/>
                  </a:ext>
                </a:extLst>
              </a:tr>
              <a:tr h="43461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PC/TV screen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altLang="zh-CN" sz="900" u="none" strike="noStrike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1.5 m - 4m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±60°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altLang="zh-CN" sz="900" u="none" strike="noStrike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(R) &lt; 50cm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&gt;95%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Walk-in: 1000ms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Walk-away: 2000ms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100msec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17907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92138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Advantages WLAN-based Sensing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856538" cy="45720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If the application requires data transfer, such as to support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networking of multiple sensors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Central/cloud processing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Sensing application triggering an action/notification (e.g., phone app)</a:t>
            </a:r>
          </a:p>
          <a:p>
            <a:pPr marL="0" indent="0"/>
            <a:r>
              <a:rPr lang="en-US" sz="1800" dirty="0">
                <a:solidFill>
                  <a:schemeClr val="tx1"/>
                </a:solidFill>
              </a:rPr>
              <a:t>      WLAN sensing has an advantage over other modes since data transfer and 	sensing are performed with the same hardware.</a:t>
            </a:r>
          </a:p>
          <a:p>
            <a:pPr marL="0" indent="0"/>
            <a:endParaRPr lang="en-US" sz="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Most modern electronic platforms, such as smartphones, laptop computers, and even appliances, already include WLAN.  Other sensors, such as radars or PIRs, require integration and occupy valuable area.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/>
            <a:endParaRPr lang="en-US" sz="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Excellent WLAN coverage in typical residential and enterprise environments.  Number of WLAN devices in such environments is large and growing, enabling receive/transmit station diversity.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Improved performance by making use of other WLAN features.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6756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92138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Other Sensing Technologies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199"/>
            <a:ext cx="7856538" cy="4875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Proximity and presence detection can be implemented with other technologies, including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Infrared and visible light sensors (e.g., PIR, LIDAR)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Ultrasonic and microwave radars (e.g., FMCW)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Acoustic sensors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Cameras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Accelerometer (e.g., vibration), magnetometer (e.g., for road traffic monitoring)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The right technology depends on the application and platform of interest. WLAN-based sensing is attractive because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Good range, doesn’t require </a:t>
            </a:r>
            <a:r>
              <a:rPr lang="en-US" sz="1600" dirty="0" err="1">
                <a:solidFill>
                  <a:schemeClr val="tx1"/>
                </a:solidFill>
              </a:rPr>
              <a:t>LoS</a:t>
            </a:r>
            <a:r>
              <a:rPr lang="en-US" sz="1600" dirty="0">
                <a:solidFill>
                  <a:schemeClr val="tx1"/>
                </a:solidFill>
              </a:rPr>
              <a:t>, works through walls and smoke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Does not require light, works in the dark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Not computationally intensive (when compared to cameras, for example)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No privacy concerns</a:t>
            </a:r>
          </a:p>
          <a:p>
            <a:pPr marL="0" indent="0"/>
            <a:endParaRPr lang="en-US" sz="8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Also useful for applications that make use of sensor fusion.</a:t>
            </a:r>
          </a:p>
        </p:txBody>
      </p:sp>
    </p:spTree>
    <p:extLst>
      <p:ext uri="{BB962C8B-B14F-4D97-AF65-F5344CB8AC3E}">
        <p14:creationId xmlns:p14="http://schemas.microsoft.com/office/powerpoint/2010/main" val="42108028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92138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WLAN Sensing: Standard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856538" cy="45720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To more efficiently support sensing and to enable more use cases, standards support is required.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See WNG discussions: [1], [3]-[7].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WLAN sensing-related aspects that require standard support include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Negotiation of sensing parameters and schedule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Determine transmission characteristics of PPDUs used for sensing</a:t>
            </a:r>
            <a:endParaRPr lang="en-US" sz="1600" b="1" dirty="0">
              <a:solidFill>
                <a:schemeClr val="tx1"/>
              </a:solidFill>
            </a:endParaRP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Power save (e.g., not rely on the opportunistic reception of packets)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Enable transmit/receive station diversity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Protocol flow that efficiently supports unique and fundamental characteristics of Wi-Fi sensing</a:t>
            </a:r>
            <a:endParaRPr 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9412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92138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Conclusions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856538" cy="4495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WLAN-based sensing has multiple advantages over other sensing technologies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Various conditions (light/no light, smoke…), relatively low computational complexity, long range, single-device and networked solutions…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Common data transfer and sensing hardware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Improved performance by relying on other 802.11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Well established and widely adopted technology/protocol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 large number of use cases can be supported by WLAN sensing, each with possibly unique requirements.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We suggest for the group to start developing a usage model document.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9253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800" dirty="0"/>
              <a:t>[1] Wi-Fi sensing in 60GHz band, IEEE 802.11-19/1551r1.</a:t>
            </a:r>
          </a:p>
          <a:p>
            <a:r>
              <a:rPr lang="en-US" sz="1800" dirty="0"/>
              <a:t>[2] Usage models for WLAN sensing, IEEE 802.11-19/1725r0.</a:t>
            </a:r>
          </a:p>
          <a:p>
            <a:r>
              <a:rPr lang="en-US" sz="1800" dirty="0"/>
              <a:t>[3] Wi-Fi sensing: Cooperation and standard support, IEEE 802.11-19/1416r0.</a:t>
            </a:r>
          </a:p>
          <a:p>
            <a:r>
              <a:rPr lang="en-US" sz="1800" dirty="0"/>
              <a:t>[4] Wi-Fi sensing: Usages, requirements, technical feasibility and standards gaps, IEEE 802.11-19/1293r0.</a:t>
            </a:r>
          </a:p>
          <a:p>
            <a:r>
              <a:rPr lang="en-US" sz="1800" dirty="0"/>
              <a:t>[5] Wi-Fi sensing, IEEE 802.11-19/1164r0.</a:t>
            </a:r>
          </a:p>
          <a:p>
            <a:r>
              <a:rPr lang="en-US" sz="1800" dirty="0"/>
              <a:t>[6] Wi-Fi sensing - Follow up, IEEE 802.11-19/1293r0.</a:t>
            </a:r>
          </a:p>
          <a:p>
            <a:r>
              <a:rPr lang="en-US" sz="1800" dirty="0"/>
              <a:t>[7] 802.11 sensing: Applications, feasibility, standardization, IEEE 802.11-19/1626r1.</a:t>
            </a:r>
          </a:p>
          <a:p>
            <a:endParaRPr lang="en-US" sz="1800" dirty="0"/>
          </a:p>
          <a:p>
            <a:endParaRPr lang="en-US" sz="2000" dirty="0"/>
          </a:p>
          <a:p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92138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Introduction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352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Previous presentations on WLAN sensing given at WNG and at SENS TIG partially addressed usage models.  For example,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Proximity, gesture recognition, gaming control, liveness, facial/body recognition, area sensing/presence detection, robot 3D vision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Audio with user tracking, location in store [2]</a:t>
            </a:r>
            <a:endParaRPr lang="en-US" sz="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In this presentation, we look into presence detection and proximity detection into more detail.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We also discuss performance requirements/metrics and the use of alternative (non-WLAN-based) technologies.</a:t>
            </a:r>
          </a:p>
          <a:p>
            <a:pPr marL="0" indent="0"/>
            <a:endParaRPr lang="en-US" sz="8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6176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92138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Presence Detection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856538" cy="4495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Goal is to enable a WLAN device or WLAN network to, for example,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Identify the presence of people (1 or more)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Determine number of people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Determine if subject is human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Monitor well-being of each person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Determine coarse location (passively)</a:t>
            </a:r>
          </a:p>
          <a:p>
            <a:pPr marL="0" indent="0"/>
            <a:r>
              <a:rPr lang="en-US" sz="1800" dirty="0">
                <a:solidFill>
                  <a:schemeClr val="tx1"/>
                </a:solidFill>
              </a:rPr>
              <a:t>      in a given environment (home, enterprise, vehicle…).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WLAN is used for both data transfer and sensing.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Important differentiator to other technologies.  For example, could be used to network multiple “sensors” and/or to transfer data to the cloud.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Proprietary solutions already exist in the market.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041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92138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Presence Detection – Use Cases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777" y="1740243"/>
            <a:ext cx="1059873" cy="159604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1866643"/>
            <a:ext cx="2498095" cy="130931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703" y="3530651"/>
            <a:ext cx="3214947" cy="1059042"/>
          </a:xfrm>
          <a:prstGeom prst="rect">
            <a:avLst/>
          </a:prstGeom>
        </p:spPr>
      </p:pic>
      <p:pic>
        <p:nvPicPr>
          <p:cNvPr id="12" name="Picture 2" descr="https://s3-prod.tirebusiness.com/s3fs-public/styles/width_792/public/Child%20detection_i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7747" y="4823383"/>
            <a:ext cx="2558857" cy="1544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533400" y="1993900"/>
            <a:ext cx="5256303" cy="417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Smart home, building monitoring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Detection of presence of users within a house/room/etc., including number of users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Air condition capacity controlled by number of people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Activate light if there are people in the room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Security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Identify intrusion in pre-defined areas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Detect presence in the presence of smoke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Health care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Fall detection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Remote vital sign monitoring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Child presence detection</a:t>
            </a:r>
          </a:p>
        </p:txBody>
      </p:sp>
    </p:spTree>
    <p:extLst>
      <p:ext uri="{BB962C8B-B14F-4D97-AF65-F5344CB8AC3E}">
        <p14:creationId xmlns:p14="http://schemas.microsoft.com/office/powerpoint/2010/main" val="38069255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92138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Presence Detection – Example [3]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1676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Example: Detect motion and identify where (e.g., in which room) it happens.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Core algorithm makes use of </a:t>
            </a:r>
            <a:r>
              <a:rPr lang="en-US" sz="1800" dirty="0" err="1">
                <a:solidFill>
                  <a:schemeClr val="tx1"/>
                </a:solidFill>
              </a:rPr>
              <a:t>eigen</a:t>
            </a:r>
            <a:r>
              <a:rPr lang="en-US" sz="1800" dirty="0">
                <a:solidFill>
                  <a:schemeClr val="tx1"/>
                </a:solidFill>
              </a:rPr>
              <a:t>-decomposition of the covariance matrix of multiple channel estimates obtained over time to determine motion.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Relies on transmit/receive STA diversity.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5224" y="3517020"/>
            <a:ext cx="7284376" cy="5977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700" y="4387014"/>
            <a:ext cx="2337435" cy="18573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86200" y="4375800"/>
            <a:ext cx="2473067" cy="1856232"/>
          </a:xfrm>
          <a:prstGeom prst="rect">
            <a:avLst/>
          </a:prstGeom>
        </p:spPr>
      </p:pic>
      <p:sp>
        <p:nvSpPr>
          <p:cNvPr id="11" name="Right Arrow 10"/>
          <p:cNvSpPr/>
          <p:nvPr/>
        </p:nvSpPr>
        <p:spPr bwMode="auto">
          <a:xfrm>
            <a:off x="3352800" y="5180806"/>
            <a:ext cx="381000" cy="2286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6477000" y="5181600"/>
            <a:ext cx="381000" cy="2286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4100" name="Picture 4" descr="Image result for clipart calibratio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741703"/>
            <a:ext cx="1603534" cy="1201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59224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524625"/>
            <a:ext cx="2255826" cy="180975"/>
          </a:xfrm>
        </p:spPr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92138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Presence Detection – Example [3]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057400"/>
            <a:ext cx="2880360" cy="3967162"/>
          </a:xfrm>
          <a:prstGeom prst="rect">
            <a:avLst/>
          </a:prstGeom>
        </p:spPr>
      </p:pic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619038"/>
              </p:ext>
            </p:extLst>
          </p:nvPr>
        </p:nvGraphicFramePr>
        <p:xfrm>
          <a:off x="3692030" y="2050786"/>
          <a:ext cx="4918568" cy="20606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4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48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48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48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48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48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48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48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5968"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  <a:t>No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  <a:t>PR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  <a:t>B1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  <a:t>O + PR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O + B1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  <a:t>PR + B1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832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832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832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832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B1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0.9895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0.0105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8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O + PR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0.9999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0.0001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8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O + B1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0.0006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0.0016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0.9874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0.0103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9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  <a:t>PR + B1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0.0074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0.0001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0.0245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0.9680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3148198927"/>
              </p:ext>
            </p:extLst>
          </p:nvPr>
        </p:nvGraphicFramePr>
        <p:xfrm>
          <a:off x="4142459" y="4328267"/>
          <a:ext cx="3865313" cy="19738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529550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92138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Proximity Detection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856538" cy="46482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Goal is to enable a WLAN device to detect the presence of a potential user in its vicinity.</a:t>
            </a:r>
          </a:p>
          <a:p>
            <a:pPr marL="0" indent="0"/>
            <a:endParaRPr lang="en-US" sz="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Use cases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Smart platforms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Emerge/go to sleep mode (screen power save)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Screen lock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Security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Screen privacy “screen”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Smart home/building, home/building monitoring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Automatically turn on lights, call elevator, when a person arrives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Improved user experience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Trigger other applications such as gesture and facial recognition</a:t>
            </a:r>
          </a:p>
          <a:p>
            <a:pPr marL="114300" indent="0"/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Proprietary solutions already exist in the market.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7170" name="Picture 2" descr="Image result for proximity sensor clip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327" y="2743200"/>
            <a:ext cx="1815873" cy="1815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8021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92138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Proximity Detection – Example [4]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2411" y="1637507"/>
            <a:ext cx="4648202" cy="156289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Relies on transmit STA diversity.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Ability to differentiate motion close to transmit points from motion close to sensing device.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6263089"/>
              </p:ext>
            </p:extLst>
          </p:nvPr>
        </p:nvGraphicFramePr>
        <p:xfrm>
          <a:off x="692198" y="1783080"/>
          <a:ext cx="3194002" cy="4389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8" name="Visio" r:id="rId4" imgW="3181395" imgH="4371796" progId="Visio.Drawing.15">
                  <p:embed/>
                </p:oleObj>
              </mc:Choice>
              <mc:Fallback>
                <p:oleObj name="Visio" r:id="rId4" imgW="3181395" imgH="4371796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98" y="1783080"/>
                        <a:ext cx="3194002" cy="4389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958946"/>
              </p:ext>
            </p:extLst>
          </p:nvPr>
        </p:nvGraphicFramePr>
        <p:xfrm>
          <a:off x="4114799" y="3101292"/>
          <a:ext cx="4297608" cy="3223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9" name="Visio" r:id="rId6" imgW="5372010" imgH="4029135" progId="Visio.Drawing.15">
                  <p:embed/>
                </p:oleObj>
              </mc:Choice>
              <mc:Fallback>
                <p:oleObj name="Visio" r:id="rId6" imgW="5372010" imgH="4029135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799" y="3101292"/>
                        <a:ext cx="4297608" cy="32233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Oval 1"/>
          <p:cNvSpPr/>
          <p:nvPr/>
        </p:nvSpPr>
        <p:spPr bwMode="auto">
          <a:xfrm>
            <a:off x="4191000" y="4419600"/>
            <a:ext cx="228600" cy="53340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Arrow Connector 8"/>
          <p:cNvCxnSpPr>
            <a:stCxn id="2" idx="4"/>
          </p:cNvCxnSpPr>
          <p:nvPr/>
        </p:nvCxnSpPr>
        <p:spPr bwMode="auto">
          <a:xfrm flipH="1">
            <a:off x="3962411" y="4953000"/>
            <a:ext cx="342889" cy="12192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412836" y="6172200"/>
            <a:ext cx="36163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Measure of channel variability – refer to [4].</a:t>
            </a:r>
          </a:p>
        </p:txBody>
      </p:sp>
    </p:spTree>
    <p:extLst>
      <p:ext uri="{BB962C8B-B14F-4D97-AF65-F5344CB8AC3E}">
        <p14:creationId xmlns:p14="http://schemas.microsoft.com/office/powerpoint/2010/main" val="17424616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92138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Performance Metrics 1/2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33400" y="1524000"/>
            <a:ext cx="80772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30213" lvl="1" indent="0" algn="just">
              <a:spcBef>
                <a:spcPts val="0"/>
              </a:spcBef>
              <a:defRPr/>
            </a:pPr>
            <a:r>
              <a:rPr lang="en-US" sz="1600" kern="0" dirty="0">
                <a:ea typeface="ＭＳ Ｐゴシック" pitchFamily="34" charset="-128"/>
              </a:rPr>
              <a:t>(Note: The material below and in the next slide builds upon definitions presented in [2].)</a:t>
            </a:r>
          </a:p>
          <a:p>
            <a:pPr marL="430213" lvl="1" indent="0" algn="just">
              <a:spcBef>
                <a:spcPts val="0"/>
              </a:spcBef>
              <a:defRPr/>
            </a:pPr>
            <a:endParaRPr lang="en-US" sz="1600" kern="0" dirty="0">
              <a:ea typeface="ＭＳ Ｐゴシック" pitchFamily="34" charset="-128"/>
            </a:endParaRPr>
          </a:p>
          <a:p>
            <a:pPr marL="715963" lvl="1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1" kern="0" dirty="0">
                <a:ea typeface="ＭＳ Ｐゴシック" pitchFamily="34" charset="-128"/>
              </a:rPr>
              <a:t>Sensing range: </a:t>
            </a:r>
            <a:r>
              <a:rPr lang="en-US" sz="1600" kern="0" dirty="0">
                <a:ea typeface="ＭＳ Ｐゴシック" pitchFamily="34" charset="-128"/>
              </a:rPr>
              <a:t>M</a:t>
            </a:r>
            <a:r>
              <a:rPr lang="en-US" altLang="zh-CN" sz="1600" kern="0" dirty="0">
                <a:ea typeface="ＭＳ Ｐゴシック" pitchFamily="34" charset="-128"/>
              </a:rPr>
              <a:t>aximum distance from a sensing device to the subject</a:t>
            </a:r>
            <a:r>
              <a:rPr lang="en-US" sz="1600" kern="0" dirty="0">
                <a:ea typeface="ＭＳ Ｐゴシック" pitchFamily="34" charset="-128"/>
              </a:rPr>
              <a:t>. </a:t>
            </a:r>
          </a:p>
          <a:p>
            <a:pPr marL="715963" lvl="1" indent="0" algn="just">
              <a:spcBef>
                <a:spcPts val="0"/>
              </a:spcBef>
              <a:defRPr/>
            </a:pPr>
            <a:r>
              <a:rPr lang="en-US" sz="1600" kern="0" dirty="0">
                <a:ea typeface="ＭＳ Ｐゴシック" pitchFamily="34" charset="-128"/>
              </a:rPr>
              <a:t>Example: &lt;5m indicates that the maximum distance a sensing device would reliably detect/track a subject is 5m.</a:t>
            </a:r>
          </a:p>
          <a:p>
            <a:pPr marL="715963" lvl="1" indent="0" algn="just">
              <a:spcBef>
                <a:spcPts val="0"/>
              </a:spcBef>
              <a:defRPr/>
            </a:pPr>
            <a:endParaRPr lang="en-US" sz="800" kern="0" dirty="0">
              <a:ea typeface="ＭＳ Ｐゴシック" pitchFamily="34" charset="-128"/>
            </a:endParaRPr>
          </a:p>
          <a:p>
            <a:pPr marL="715963" lvl="1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1" kern="0" dirty="0">
                <a:ea typeface="ＭＳ Ｐゴシック" pitchFamily="34" charset="-128"/>
              </a:rPr>
              <a:t>Sensing coverage: </a:t>
            </a:r>
            <a:r>
              <a:rPr lang="en-US" sz="1600" kern="0" dirty="0">
                <a:ea typeface="ＭＳ Ｐゴシック" pitchFamily="34" charset="-128"/>
              </a:rPr>
              <a:t>Required</a:t>
            </a:r>
            <a:r>
              <a:rPr lang="en-US" altLang="zh-CN" sz="1600" kern="0" dirty="0">
                <a:ea typeface="ＭＳ Ｐゴシック" pitchFamily="34" charset="-128"/>
              </a:rPr>
              <a:t> coverage area of a sensing network</a:t>
            </a:r>
            <a:r>
              <a:rPr lang="en-US" sz="1600" kern="0" dirty="0">
                <a:ea typeface="ＭＳ Ｐゴシック" pitchFamily="34" charset="-128"/>
              </a:rPr>
              <a:t>. </a:t>
            </a:r>
          </a:p>
          <a:p>
            <a:pPr marL="715963" lvl="1" indent="0" algn="just">
              <a:spcBef>
                <a:spcPts val="0"/>
              </a:spcBef>
              <a:defRPr/>
            </a:pPr>
            <a:r>
              <a:rPr lang="en-US" sz="1600" kern="0" dirty="0">
                <a:ea typeface="ＭＳ Ｐゴシック" pitchFamily="34" charset="-128"/>
              </a:rPr>
              <a:t>Example: &lt;10m</a:t>
            </a:r>
            <a:r>
              <a:rPr lang="en-US" sz="1600" kern="0" baseline="30000" dirty="0">
                <a:ea typeface="ＭＳ Ｐゴシック" pitchFamily="34" charset="-128"/>
              </a:rPr>
              <a:t>2</a:t>
            </a:r>
            <a:r>
              <a:rPr lang="en-US" sz="1600" kern="0" dirty="0">
                <a:ea typeface="ＭＳ Ｐゴシック" pitchFamily="34" charset="-128"/>
              </a:rPr>
              <a:t> indicates that the area in which a sensing network would reliably detect/track a subject is 10m</a:t>
            </a:r>
            <a:r>
              <a:rPr lang="en-US" sz="1600" kern="0" baseline="30000" dirty="0">
                <a:ea typeface="ＭＳ Ｐゴシック" pitchFamily="34" charset="-128"/>
              </a:rPr>
              <a:t>2</a:t>
            </a:r>
            <a:r>
              <a:rPr lang="en-US" sz="1600" kern="0" dirty="0">
                <a:ea typeface="ＭＳ Ｐゴシック" pitchFamily="34" charset="-128"/>
              </a:rPr>
              <a:t>.</a:t>
            </a:r>
          </a:p>
          <a:p>
            <a:pPr marL="715963" lvl="1" indent="0" algn="just">
              <a:spcBef>
                <a:spcPts val="0"/>
              </a:spcBef>
              <a:defRPr/>
            </a:pPr>
            <a:endParaRPr lang="en-US" sz="800" kern="0" dirty="0">
              <a:ea typeface="ＭＳ Ｐゴシック" pitchFamily="34" charset="-128"/>
            </a:endParaRPr>
          </a:p>
          <a:p>
            <a:pPr marL="715963" lvl="1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1" kern="0" dirty="0">
                <a:ea typeface="ＭＳ Ｐゴシック" pitchFamily="34" charset="-128"/>
              </a:rPr>
              <a:t>Detection/Classification Accuracy: </a:t>
            </a:r>
            <a:r>
              <a:rPr lang="en-US" sz="1600" kern="0" dirty="0">
                <a:ea typeface="ＭＳ Ｐゴシック" pitchFamily="34" charset="-128"/>
              </a:rPr>
              <a:t>Detection/classification accuracy is specified in terms of the average probability of correctly detecting/classifying one or more of the following</a:t>
            </a:r>
            <a:r>
              <a:rPr lang="zh-CN" altLang="en-US" sz="1600" kern="0" dirty="0">
                <a:ea typeface="ＭＳ Ｐゴシック" pitchFamily="34" charset="-128"/>
              </a:rPr>
              <a:t>：</a:t>
            </a:r>
            <a:r>
              <a:rPr lang="en-US" sz="1600" kern="0" dirty="0">
                <a:ea typeface="ＭＳ Ｐゴシック" pitchFamily="34" charset="-128"/>
              </a:rPr>
              <a:t> a) Presence, b) Gesture (among a pre-defined set of gestures), c) Specific body activity such as breathing rate, and d) Human vs animal vs object.</a:t>
            </a:r>
          </a:p>
          <a:p>
            <a:pPr marL="715963" lvl="1" indent="0" algn="just">
              <a:spcBef>
                <a:spcPts val="0"/>
              </a:spcBef>
              <a:defRPr/>
            </a:pPr>
            <a:r>
              <a:rPr lang="en-US" sz="1600" kern="0" dirty="0">
                <a:ea typeface="ＭＳ Ｐゴシック" pitchFamily="34" charset="-128"/>
              </a:rPr>
              <a:t>Example: &gt;95% indicates that a given sensing application satisfies its detection/classification requirements more than 95% on average.</a:t>
            </a:r>
          </a:p>
          <a:p>
            <a:pPr marL="715963" lvl="1" indent="0" algn="just">
              <a:spcBef>
                <a:spcPts val="0"/>
              </a:spcBef>
              <a:defRPr/>
            </a:pPr>
            <a:endParaRPr lang="en-US" sz="700" kern="0" dirty="0">
              <a:ea typeface="ＭＳ Ｐゴシック" pitchFamily="34" charset="-128"/>
            </a:endParaRPr>
          </a:p>
          <a:p>
            <a:pPr marL="715963" lvl="1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1" kern="0" dirty="0">
                <a:ea typeface="ＭＳ Ｐゴシック" pitchFamily="34" charset="-128"/>
              </a:rPr>
              <a:t>Number of subjects: </a:t>
            </a:r>
            <a:r>
              <a:rPr lang="en-US" sz="1600" kern="0" dirty="0">
                <a:ea typeface="ＭＳ Ｐゴシック" pitchFamily="34" charset="-128"/>
              </a:rPr>
              <a:t>Required number of subjects (people/objects…) the</a:t>
            </a:r>
            <a:r>
              <a:rPr lang="en-US" altLang="zh-CN" sz="1600" kern="0" dirty="0">
                <a:ea typeface="ＭＳ Ｐゴシック" pitchFamily="34" charset="-128"/>
              </a:rPr>
              <a:t> sensing device network is capable of detecting/tracking at the same time</a:t>
            </a:r>
            <a:r>
              <a:rPr lang="en-US" sz="1600" kern="0" dirty="0">
                <a:ea typeface="ＭＳ Ｐゴシック" pitchFamily="34" charset="-128"/>
              </a:rPr>
              <a:t>. </a:t>
            </a:r>
          </a:p>
          <a:p>
            <a:pPr marL="715963" lvl="1" indent="0" algn="just">
              <a:spcBef>
                <a:spcPts val="0"/>
              </a:spcBef>
              <a:defRPr/>
            </a:pPr>
            <a:r>
              <a:rPr lang="en-US" sz="1600" kern="0" dirty="0">
                <a:ea typeface="ＭＳ Ｐゴシック" pitchFamily="34" charset="-128"/>
              </a:rPr>
              <a:t>Example: &lt;5 indicates that a given WLAN sensing application is able to reliably track 5 subjects simultaneously.</a:t>
            </a:r>
          </a:p>
          <a:p>
            <a:pPr marL="715963" lvl="1" indent="0" algn="just">
              <a:spcBef>
                <a:spcPts val="0"/>
              </a:spcBef>
              <a:defRPr/>
            </a:pPr>
            <a:endParaRPr lang="en-US" sz="1600" kern="0" dirty="0">
              <a:ea typeface="ＭＳ Ｐゴシック" pitchFamily="34" charset="-128"/>
            </a:endParaRPr>
          </a:p>
          <a:p>
            <a:pPr marL="715963" lvl="1" indent="0" algn="just">
              <a:spcBef>
                <a:spcPts val="0"/>
              </a:spcBef>
              <a:defRPr/>
            </a:pPr>
            <a:endParaRPr lang="en-US" sz="1400" kern="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11203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659</TotalTime>
  <Words>2076</Words>
  <Application>Microsoft Office PowerPoint</Application>
  <PresentationFormat>On-screen Show (4:3)</PresentationFormat>
  <Paragraphs>423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Office Theme</vt:lpstr>
      <vt:lpstr>Document</vt:lpstr>
      <vt:lpstr>Visio</vt:lpstr>
      <vt:lpstr>Presence and Proximity Detection Using WLAN Sensing</vt:lpstr>
      <vt:lpstr>Introduction</vt:lpstr>
      <vt:lpstr>Presence Detection</vt:lpstr>
      <vt:lpstr>Presence Detection – Use Cases</vt:lpstr>
      <vt:lpstr>Presence Detection – Example [3]</vt:lpstr>
      <vt:lpstr>Presence Detection – Example [3]</vt:lpstr>
      <vt:lpstr>Proximity Detection</vt:lpstr>
      <vt:lpstr>Proximity Detection – Example [4]</vt:lpstr>
      <vt:lpstr>Performance Metrics 1/2</vt:lpstr>
      <vt:lpstr>Performance Metrics 2/2</vt:lpstr>
      <vt:lpstr>Performance Metrics - Examples</vt:lpstr>
      <vt:lpstr>Performance Metrics - Examples</vt:lpstr>
      <vt:lpstr>Advantages WLAN-based Sensing</vt:lpstr>
      <vt:lpstr>Other Sensing Technologies</vt:lpstr>
      <vt:lpstr>WLAN Sensing: Standard</vt:lpstr>
      <vt:lpstr>Conclusions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Presence and Proximity Detection Using Wi-Fi Sensing</dc:title>
  <dc:creator>Da Silva, Claudio</dc:creator>
  <cp:keywords>CTPClassification=CTP_NT</cp:keywords>
  <cp:lastModifiedBy>Da Silva, Claudio</cp:lastModifiedBy>
  <cp:revision>113</cp:revision>
  <cp:lastPrinted>1601-01-01T00:00:00Z</cp:lastPrinted>
  <dcterms:created xsi:type="dcterms:W3CDTF">2019-10-08T15:43:51Z</dcterms:created>
  <dcterms:modified xsi:type="dcterms:W3CDTF">2019-10-25T00:06:23Z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e25793e9-c844-4c49-8621-99ab78982864</vt:lpwstr>
  </property>
  <property fmtid="{D5CDD505-2E9C-101B-9397-08002B2CF9AE}" pid="3" name="CTP_TimeStamp">
    <vt:lpwstr>2019-10-25 00:06:22Z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