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7" r:id="rId4"/>
    <p:sldId id="266" r:id="rId5"/>
    <p:sldId id="269" r:id="rId6"/>
    <p:sldId id="273" r:id="rId7"/>
    <p:sldId id="274" r:id="rId8"/>
    <p:sldId id="275" r:id="rId9"/>
    <p:sldId id="276" r:id="rId10"/>
    <p:sldId id="265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7" autoAdjust="0"/>
    <p:restoredTop sz="94660"/>
  </p:normalViewPr>
  <p:slideViewPr>
    <p:cSldViewPr>
      <p:cViewPr varScale="1">
        <p:scale>
          <a:sx n="142" d="100"/>
          <a:sy n="142" d="100"/>
        </p:scale>
        <p:origin x="105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Oct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802.11-19/1769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CSI-based Wi-Fi Sensing: Results and Standardization Challenges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1991" y="1769189"/>
            <a:ext cx="7770813" cy="4113213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Date:10/30/2019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92075"/>
              </p:ext>
            </p:extLst>
          </p:nvPr>
        </p:nvGraphicFramePr>
        <p:xfrm>
          <a:off x="536575" y="2728913"/>
          <a:ext cx="807085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Document" r:id="rId4" imgW="8255000" imgH="2667000" progId="Word.Document.8">
                  <p:embed/>
                </p:oleObj>
              </mc:Choice>
              <mc:Fallback>
                <p:oleObj name="Document" r:id="rId4" imgW="8255000" imgH="2667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728913"/>
                        <a:ext cx="807085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0593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[1] Wi-Fi sensing, IEEE 802.11-19/1164</a:t>
            </a:r>
          </a:p>
          <a:p>
            <a:r>
              <a:rPr lang="en-US" sz="1600" dirty="0"/>
              <a:t>[2] Wi-Fi sensing: cooperation and standard support, IEEE 802.11-19/1416</a:t>
            </a:r>
          </a:p>
          <a:p>
            <a:r>
              <a:rPr lang="en-US" sz="1600" dirty="0"/>
              <a:t>[3] Wi-Fi sensing: Usages, requirements, technical feasibility and standards gaps, IEEE 802.11-19/1293</a:t>
            </a:r>
          </a:p>
          <a:p>
            <a:r>
              <a:rPr lang="en-US" sz="1600" dirty="0"/>
              <a:t>[4] 802.11 sensing: Applications, feasibility, standardization, IEEE 802.11-19/1626</a:t>
            </a:r>
          </a:p>
          <a:p>
            <a:r>
              <a:rPr lang="en-US" sz="1600" dirty="0"/>
              <a:t>[5] Usage models for WLAN sensing, IEEE 802.11-19/1725</a:t>
            </a:r>
          </a:p>
          <a:p>
            <a:r>
              <a:rPr lang="en-US" sz="1600" dirty="0"/>
              <a:t>[6] Discussion of market potential and technical feasibility about WLAN sensing, IEEE 802.11-19/1726</a:t>
            </a:r>
          </a:p>
          <a:p>
            <a:r>
              <a:rPr lang="en-US" altLang="en-US" sz="1600" dirty="0"/>
              <a:t>[7] MU sounding improvements, IEEE 802.11-18/1191</a:t>
            </a:r>
          </a:p>
          <a:p>
            <a:r>
              <a:rPr lang="en-US" sz="1600" dirty="0"/>
              <a:t>[8] Sounding-only support during ranging, IEEE 802.11-18/1630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8C88-CEEB-4C46-B17C-C9E4693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CF73-CB58-49B1-9B18-ABDB7180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5638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Wi-Fi Sensing? [1, 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Using existing standardized 802.11-based protocols to sense and track changes in the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Interest in WNG July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TIG created in September session to further explore Wi-Fi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Why Wi-Fi?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Ubiquitous, re-use existing technology for new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Device-free, extra sensor-free, privacy-friendly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Feasible for interesting sensing applications [3, 4, 6, etc.]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missing?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Reliability, consistency and availability of CSI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Interoperability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66C6-3F97-4A03-81BD-6BF561235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4C8-6686-43A2-AD8C-4E6F406E48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90877C-3316-4A5E-A97E-D0708FBFD5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19D3-8769-104F-9A55-57AB355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71538"/>
            <a:ext cx="2567465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D611A-F574-A749-B210-0ACF06B7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24" y="2836104"/>
            <a:ext cx="1827618" cy="175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F3CDA-A1D9-9143-921F-7272A5C8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07" y="5064124"/>
            <a:ext cx="3011452" cy="13652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0F66C-CE40-B946-B206-D064BD21017A}"/>
              </a:ext>
            </a:extLst>
          </p:cNvPr>
          <p:cNvCxnSpPr/>
          <p:nvPr/>
        </p:nvCxnSpPr>
        <p:spPr bwMode="auto">
          <a:xfrm>
            <a:off x="7455932" y="22860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6105C2-17F4-5F4E-9C33-F94FB87D7D02}"/>
              </a:ext>
            </a:extLst>
          </p:cNvPr>
          <p:cNvCxnSpPr/>
          <p:nvPr/>
        </p:nvCxnSpPr>
        <p:spPr bwMode="auto">
          <a:xfrm>
            <a:off x="7455932" y="44958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75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A08B-1ED2-7646-8425-C0571385B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3622-9B7D-1748-BE65-0A042F68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78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Home security – intrusion 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security – personal electronics, vehicle unlocking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Automation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Smart home – automation, HVAC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Gesture recognition – smart device control, gaming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 care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Elderly care – Fall detection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Recuperation – Gait and presence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Indoor and reverse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07C64-DCCF-3349-B363-2342A7195D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438A-4BAA-D74E-948C-A18249A9B28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44F172-80A5-C148-A8E0-7D07F9A0AC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261DB-2377-A348-BF9B-2548E9EF8A04}"/>
              </a:ext>
            </a:extLst>
          </p:cNvPr>
          <p:cNvSpPr txBox="1"/>
          <p:nvPr/>
        </p:nvSpPr>
        <p:spPr>
          <a:xfrm>
            <a:off x="6172200" y="609003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*Also discussed in [3-6]</a:t>
            </a:r>
          </a:p>
        </p:txBody>
      </p:sp>
    </p:spTree>
    <p:extLst>
      <p:ext uri="{BB962C8B-B14F-4D97-AF65-F5344CB8AC3E}">
        <p14:creationId xmlns:p14="http://schemas.microsoft.com/office/powerpoint/2010/main" val="416008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D2DD-A7B9-1E44-AC82-7567CB1E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Compliant CSI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C20B-2EFD-F844-8E76-E4D8279C1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4953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Explicit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 tracking based on CBF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Limited resolution due to compression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Implicit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 tracking based on LTF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Overhead without existing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Channel direction not crucial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Typical use cases only track changes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27B3F-29F8-BB47-A979-C3818CED99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7F054-3CE5-1746-8E6A-3768D1D4A5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30AC0B-A743-C540-B33F-4F90B283E19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904F59-C0C4-994A-9A70-2C251A8E8F09}"/>
              </a:ext>
            </a:extLst>
          </p:cNvPr>
          <p:cNvCxnSpPr/>
          <p:nvPr/>
        </p:nvCxnSpPr>
        <p:spPr bwMode="auto">
          <a:xfrm>
            <a:off x="6248400" y="1981200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5BA86-1A0E-AD4B-9B51-EEA295046B96}"/>
              </a:ext>
            </a:extLst>
          </p:cNvPr>
          <p:cNvCxnSpPr/>
          <p:nvPr/>
        </p:nvCxnSpPr>
        <p:spPr bwMode="auto">
          <a:xfrm>
            <a:off x="8077200" y="1981200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9CB097-4735-CE4F-AC3B-ACAD1D9137C5}"/>
              </a:ext>
            </a:extLst>
          </p:cNvPr>
          <p:cNvCxnSpPr/>
          <p:nvPr/>
        </p:nvCxnSpPr>
        <p:spPr bwMode="auto">
          <a:xfrm>
            <a:off x="6248400" y="2133600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BD9972-0041-9B4A-8EF7-1E42BFD87721}"/>
              </a:ext>
            </a:extLst>
          </p:cNvPr>
          <p:cNvCxnSpPr/>
          <p:nvPr/>
        </p:nvCxnSpPr>
        <p:spPr bwMode="auto">
          <a:xfrm>
            <a:off x="6248400" y="2286000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61CFB4-BA3D-204E-95DB-1024BB274F2A}"/>
              </a:ext>
            </a:extLst>
          </p:cNvPr>
          <p:cNvCxnSpPr/>
          <p:nvPr/>
        </p:nvCxnSpPr>
        <p:spPr bwMode="auto">
          <a:xfrm flipH="1">
            <a:off x="6248400" y="2667000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018F75-525D-A24A-9848-62D0635B283A}"/>
              </a:ext>
            </a:extLst>
          </p:cNvPr>
          <p:cNvSpPr txBox="1"/>
          <p:nvPr/>
        </p:nvSpPr>
        <p:spPr>
          <a:xfrm>
            <a:off x="6840523" y="1941612"/>
            <a:ext cx="65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NDPA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E3CA62-BB67-6340-9736-844A32A0E500}"/>
              </a:ext>
            </a:extLst>
          </p:cNvPr>
          <p:cNvSpPr txBox="1"/>
          <p:nvPr/>
        </p:nvSpPr>
        <p:spPr>
          <a:xfrm>
            <a:off x="6890930" y="232261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NDP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CCF0E-A1EE-8547-9273-65CEFF900E7F}"/>
              </a:ext>
            </a:extLst>
          </p:cNvPr>
          <p:cNvSpPr txBox="1"/>
          <p:nvPr/>
        </p:nvSpPr>
        <p:spPr>
          <a:xfrm>
            <a:off x="6892015" y="2781300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CBF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435BB73-48DE-B140-B9C1-CC45B6BB44D7}"/>
              </a:ext>
            </a:extLst>
          </p:cNvPr>
          <p:cNvCxnSpPr/>
          <p:nvPr/>
        </p:nvCxnSpPr>
        <p:spPr bwMode="auto">
          <a:xfrm flipH="1">
            <a:off x="5715000" y="2895600"/>
            <a:ext cx="533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AF9B3C-DBE9-5440-83CB-F5C0892CABDA}"/>
              </a:ext>
            </a:extLst>
          </p:cNvPr>
          <p:cNvSpPr txBox="1"/>
          <p:nvPr/>
        </p:nvSpPr>
        <p:spPr>
          <a:xfrm>
            <a:off x="5326521" y="2527067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CSI (1-&gt;2)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91A670-8E39-604F-AD4E-01F27F64AC42}"/>
              </a:ext>
            </a:extLst>
          </p:cNvPr>
          <p:cNvSpPr txBox="1"/>
          <p:nvPr/>
        </p:nvSpPr>
        <p:spPr>
          <a:xfrm>
            <a:off x="5981700" y="1633547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88B53D-4625-504B-9B28-C9800ECDFB36}"/>
              </a:ext>
            </a:extLst>
          </p:cNvPr>
          <p:cNvSpPr txBox="1"/>
          <p:nvPr/>
        </p:nvSpPr>
        <p:spPr>
          <a:xfrm>
            <a:off x="7819399" y="1631971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361555-DDD0-DF4C-8B19-E3893A7282CF}"/>
              </a:ext>
            </a:extLst>
          </p:cNvPr>
          <p:cNvCxnSpPr/>
          <p:nvPr/>
        </p:nvCxnSpPr>
        <p:spPr bwMode="auto">
          <a:xfrm>
            <a:off x="6238613" y="3850748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AD533A-5AA6-DB42-83CD-7F65F08E5962}"/>
              </a:ext>
            </a:extLst>
          </p:cNvPr>
          <p:cNvCxnSpPr/>
          <p:nvPr/>
        </p:nvCxnSpPr>
        <p:spPr bwMode="auto">
          <a:xfrm>
            <a:off x="8067413" y="3850748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883134-134E-8F4F-AC34-2E2D0E5BF657}"/>
              </a:ext>
            </a:extLst>
          </p:cNvPr>
          <p:cNvCxnSpPr/>
          <p:nvPr/>
        </p:nvCxnSpPr>
        <p:spPr bwMode="auto">
          <a:xfrm flipH="1">
            <a:off x="6238613" y="4536548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46D42FB-816E-7B40-8E2A-D551FDD4AF89}"/>
              </a:ext>
            </a:extLst>
          </p:cNvPr>
          <p:cNvSpPr txBox="1"/>
          <p:nvPr/>
        </p:nvSpPr>
        <p:spPr>
          <a:xfrm>
            <a:off x="6882228" y="4650848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B632D4-0C10-B549-A302-DAB6C229F81F}"/>
              </a:ext>
            </a:extLst>
          </p:cNvPr>
          <p:cNvCxnSpPr/>
          <p:nvPr/>
        </p:nvCxnSpPr>
        <p:spPr bwMode="auto">
          <a:xfrm flipH="1">
            <a:off x="5705213" y="4765148"/>
            <a:ext cx="533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08EADE-8970-0941-8049-C9972F3FA73F}"/>
              </a:ext>
            </a:extLst>
          </p:cNvPr>
          <p:cNvSpPr txBox="1"/>
          <p:nvPr/>
        </p:nvSpPr>
        <p:spPr>
          <a:xfrm>
            <a:off x="5326521" y="4420760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CSI (2-&gt;1)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C7D70-4EEE-C745-86D2-642F7F7F9309}"/>
              </a:ext>
            </a:extLst>
          </p:cNvPr>
          <p:cNvSpPr txBox="1"/>
          <p:nvPr/>
        </p:nvSpPr>
        <p:spPr>
          <a:xfrm>
            <a:off x="5971913" y="3503095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8C187F-04C0-8B4F-A261-714439BF8932}"/>
              </a:ext>
            </a:extLst>
          </p:cNvPr>
          <p:cNvSpPr txBox="1"/>
          <p:nvPr/>
        </p:nvSpPr>
        <p:spPr>
          <a:xfrm>
            <a:off x="7809612" y="3501519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579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Parameters of 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application require high resolution (without compression)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Periodicity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use cases like fall detection might need a reliable periodicity of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Depending on the size of the monitoring location coverage is essential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might affect isotropic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order to keep airtime usage low more efficient protocol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30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Challenges*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TX-side Adaptations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BW adaptation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TX Power adaptation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Beamforming, Antenna selection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Power-save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 indicator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Fix parameters for sensing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E3981-10A8-5E4F-98F0-74E20A88B657}"/>
              </a:ext>
            </a:extLst>
          </p:cNvPr>
          <p:cNvSpPr txBox="1"/>
          <p:nvPr/>
        </p:nvSpPr>
        <p:spPr>
          <a:xfrm>
            <a:off x="4038600" y="6141720"/>
            <a:ext cx="4613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* Challenges that can be alleviated by standardization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BD068-042E-794C-9294-3F315B91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774" y="1832515"/>
            <a:ext cx="2489839" cy="4113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57B28D-9683-5A41-B0C1-A2B8EC9794F0}"/>
              </a:ext>
            </a:extLst>
          </p:cNvPr>
          <p:cNvSpPr txBox="1"/>
          <p:nvPr/>
        </p:nvSpPr>
        <p:spPr>
          <a:xfrm>
            <a:off x="4895648" y="2514600"/>
            <a:ext cx="10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Parameter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Set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38DE6-A786-E74D-8437-E416C4B2EACF}"/>
              </a:ext>
            </a:extLst>
          </p:cNvPr>
          <p:cNvSpPr txBox="1"/>
          <p:nvPr/>
        </p:nvSpPr>
        <p:spPr>
          <a:xfrm>
            <a:off x="4953000" y="4419600"/>
            <a:ext cx="1071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Parameter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Set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B680D4-BFCB-B346-99FD-CE551053ABFA}"/>
              </a:ext>
            </a:extLst>
          </p:cNvPr>
          <p:cNvSpPr txBox="1"/>
          <p:nvPr/>
        </p:nvSpPr>
        <p:spPr>
          <a:xfrm>
            <a:off x="5722342" y="1481129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CSI from Stationary Environment</a:t>
            </a:r>
          </a:p>
        </p:txBody>
      </p:sp>
    </p:spTree>
    <p:extLst>
      <p:ext uri="{BB962C8B-B14F-4D97-AF65-F5344CB8AC3E}">
        <p14:creationId xmlns:p14="http://schemas.microsoft.com/office/powerpoint/2010/main" val="163839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82" y="1902616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Sounding Overhead [7, 8]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Explicit sounding – periodicity control of sounding frames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Implicit sounding – data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Efficient, scheduled sounding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Interoperability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Availability and feature parity of CSI in current HW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1B47C-D12E-EC46-870C-41079ADB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775" y="1912512"/>
            <a:ext cx="3570478" cy="603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3CE1C9-890D-EA41-B8CE-BC7E36738218}"/>
              </a:ext>
            </a:extLst>
          </p:cNvPr>
          <p:cNvCxnSpPr/>
          <p:nvPr/>
        </p:nvCxnSpPr>
        <p:spPr bwMode="auto">
          <a:xfrm>
            <a:off x="6736750" y="4024526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7D1F71-F2FD-CE42-A9A1-4C2126128AEB}"/>
              </a:ext>
            </a:extLst>
          </p:cNvPr>
          <p:cNvCxnSpPr/>
          <p:nvPr/>
        </p:nvCxnSpPr>
        <p:spPr bwMode="auto">
          <a:xfrm>
            <a:off x="8565550" y="4024526"/>
            <a:ext cx="0" cy="1219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247939-B082-2B48-B4EB-BBC19AC2002E}"/>
              </a:ext>
            </a:extLst>
          </p:cNvPr>
          <p:cNvCxnSpPr/>
          <p:nvPr/>
        </p:nvCxnSpPr>
        <p:spPr bwMode="auto">
          <a:xfrm>
            <a:off x="6736750" y="4176926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E0B78-BF25-CE4D-B962-20F63797F5C1}"/>
              </a:ext>
            </a:extLst>
          </p:cNvPr>
          <p:cNvCxnSpPr/>
          <p:nvPr/>
        </p:nvCxnSpPr>
        <p:spPr bwMode="auto">
          <a:xfrm flipH="1">
            <a:off x="6736750" y="4710326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58363-72EE-1343-BA6C-543EE4343662}"/>
              </a:ext>
            </a:extLst>
          </p:cNvPr>
          <p:cNvSpPr txBox="1"/>
          <p:nvPr/>
        </p:nvSpPr>
        <p:spPr>
          <a:xfrm>
            <a:off x="7093554" y="3946838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Echo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D8B995-A70E-2347-979D-9DF02A29A0A2}"/>
              </a:ext>
            </a:extLst>
          </p:cNvPr>
          <p:cNvSpPr txBox="1"/>
          <p:nvPr/>
        </p:nvSpPr>
        <p:spPr>
          <a:xfrm>
            <a:off x="7370746" y="4296259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49CC6-0ABD-4745-BB0C-8E7064FE5C1A}"/>
              </a:ext>
            </a:extLst>
          </p:cNvPr>
          <p:cNvSpPr txBox="1"/>
          <p:nvPr/>
        </p:nvSpPr>
        <p:spPr>
          <a:xfrm>
            <a:off x="7379280" y="5082767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8E4258-91F2-E945-9A89-E4090D2FEBB2}"/>
              </a:ext>
            </a:extLst>
          </p:cNvPr>
          <p:cNvSpPr txBox="1"/>
          <p:nvPr/>
        </p:nvSpPr>
        <p:spPr>
          <a:xfrm>
            <a:off x="6470050" y="3676873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52C521-9E80-DC4F-A23B-9746A2279D54}"/>
              </a:ext>
            </a:extLst>
          </p:cNvPr>
          <p:cNvSpPr txBox="1"/>
          <p:nvPr/>
        </p:nvSpPr>
        <p:spPr>
          <a:xfrm>
            <a:off x="8307749" y="3675297"/>
            <a:ext cx="623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STA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EFE813-BD56-0949-BAE3-764C02813BCA}"/>
              </a:ext>
            </a:extLst>
          </p:cNvPr>
          <p:cNvCxnSpPr/>
          <p:nvPr/>
        </p:nvCxnSpPr>
        <p:spPr bwMode="auto">
          <a:xfrm flipH="1">
            <a:off x="6728216" y="4421547"/>
            <a:ext cx="18288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F16522-BC17-5948-8177-FE24A7AC16B9}"/>
              </a:ext>
            </a:extLst>
          </p:cNvPr>
          <p:cNvCxnSpPr/>
          <p:nvPr/>
        </p:nvCxnSpPr>
        <p:spPr bwMode="auto">
          <a:xfrm>
            <a:off x="6750002" y="5045216"/>
            <a:ext cx="18288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E0AA9B-FCF8-FA44-B24E-7B071E5D2375}"/>
              </a:ext>
            </a:extLst>
          </p:cNvPr>
          <p:cNvSpPr txBox="1"/>
          <p:nvPr/>
        </p:nvSpPr>
        <p:spPr>
          <a:xfrm>
            <a:off x="7094268" y="4555711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Echo Response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3CAAD3-0AE2-8C40-BEA8-AAC5A4DEEE46}"/>
              </a:ext>
            </a:extLst>
          </p:cNvPr>
          <p:cNvSpPr txBox="1"/>
          <p:nvPr/>
        </p:nvSpPr>
        <p:spPr>
          <a:xfrm>
            <a:off x="6481150" y="5477602"/>
            <a:ext cx="2515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Example implicit sounding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in absence of background traffic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0CE7DB-12E8-8040-987C-F96F3CCED5D2}"/>
              </a:ext>
            </a:extLst>
          </p:cNvPr>
          <p:cNvSpPr txBox="1"/>
          <p:nvPr/>
        </p:nvSpPr>
        <p:spPr>
          <a:xfrm>
            <a:off x="5374174" y="2426294"/>
            <a:ext cx="34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Airtime comparison for implicit sounding [7]</a:t>
            </a:r>
          </a:p>
        </p:txBody>
      </p:sp>
    </p:spTree>
    <p:extLst>
      <p:ext uri="{BB962C8B-B14F-4D97-AF65-F5344CB8AC3E}">
        <p14:creationId xmlns:p14="http://schemas.microsoft.com/office/powerpoint/2010/main" val="169496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90BF-9A84-784B-920A-E21A1972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Challenges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A5BB-91E8-7544-ACC8-045C0AC28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Privacy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Passive sensing – overhearing active links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Active sensing – new link based tracking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Possible solution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Standardized obfuscation or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Problem – backward compatibility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6351-DCD7-B04B-9A24-350B99D79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57A17-A929-4742-8728-5A0FEB410B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0EE958-6C6C-8546-9D1F-FF0BFED8A6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Oct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CF2A8-A111-2E41-8C14-808CFA96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30" y="2394369"/>
            <a:ext cx="2171700" cy="206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5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sensing is growing in demand with many implemented solutions indicating feasibility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Standard-compliant CSI is an existing feature that can enable numerous practical applications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 can make the CSI extraction process  private, efficient and improve interoperability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8306</TotalTime>
  <Words>646</Words>
  <Application>Microsoft Macintosh PowerPoint</Application>
  <PresentationFormat>On-screen Show (4:3)</PresentationFormat>
  <Paragraphs>151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Office Theme</vt:lpstr>
      <vt:lpstr>Document</vt:lpstr>
      <vt:lpstr>CSI-based Wi-Fi Sensing: Results and Standardization Challenges</vt:lpstr>
      <vt:lpstr>Wi-Fi Sensing</vt:lpstr>
      <vt:lpstr>Use Cases*</vt:lpstr>
      <vt:lpstr>Standard Compliant CSI Extraction</vt:lpstr>
      <vt:lpstr>CSI Parameters of Significance</vt:lpstr>
      <vt:lpstr>Standardization Challenges* (1)</vt:lpstr>
      <vt:lpstr>Standardization Challenges (2)</vt:lpstr>
      <vt:lpstr>Standardization Challenges (3)</vt:lpstr>
      <vt:lpstr>Conclusions</vt:lpstr>
      <vt:lpstr>References</vt:lpstr>
    </vt:vector>
  </TitlesOfParts>
  <Manager/>
  <Company>Quantenna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based WiFi sensing</dc:title>
  <dc:subject/>
  <dc:creator>Debashis Dash</dc:creator>
  <cp:keywords/>
  <dc:description/>
  <cp:lastModifiedBy>Dash</cp:lastModifiedBy>
  <cp:revision>95</cp:revision>
  <cp:lastPrinted>1601-01-01T00:00:00Z</cp:lastPrinted>
  <dcterms:created xsi:type="dcterms:W3CDTF">2019-03-01T23:35:02Z</dcterms:created>
  <dcterms:modified xsi:type="dcterms:W3CDTF">2019-10-30T07:12:28Z</dcterms:modified>
  <cp:category/>
</cp:coreProperties>
</file>