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09"/>
  </p:notesMasterIdLst>
  <p:handoutMasterIdLst>
    <p:handoutMasterId r:id="rId110"/>
  </p:handoutMasterIdLst>
  <p:sldIdLst>
    <p:sldId id="269" r:id="rId2"/>
    <p:sldId id="302" r:id="rId3"/>
    <p:sldId id="300" r:id="rId4"/>
    <p:sldId id="295" r:id="rId5"/>
    <p:sldId id="1722" r:id="rId6"/>
    <p:sldId id="1723" r:id="rId7"/>
    <p:sldId id="1724" r:id="rId8"/>
    <p:sldId id="1725" r:id="rId9"/>
    <p:sldId id="1726" r:id="rId10"/>
    <p:sldId id="1706" r:id="rId11"/>
    <p:sldId id="738" r:id="rId12"/>
    <p:sldId id="1508" r:id="rId13"/>
    <p:sldId id="306" r:id="rId14"/>
    <p:sldId id="516" r:id="rId15"/>
    <p:sldId id="515" r:id="rId16"/>
    <p:sldId id="1560" r:id="rId17"/>
    <p:sldId id="1095" r:id="rId18"/>
    <p:sldId id="1096" r:id="rId19"/>
    <p:sldId id="1561" r:id="rId20"/>
    <p:sldId id="1562" r:id="rId21"/>
    <p:sldId id="1596" r:id="rId22"/>
    <p:sldId id="1652" r:id="rId23"/>
    <p:sldId id="1653" r:id="rId24"/>
    <p:sldId id="1654" r:id="rId25"/>
    <p:sldId id="1655" r:id="rId26"/>
    <p:sldId id="1657" r:id="rId27"/>
    <p:sldId id="1506" r:id="rId28"/>
    <p:sldId id="1409" r:id="rId29"/>
    <p:sldId id="1658" r:id="rId30"/>
    <p:sldId id="1659" r:id="rId31"/>
    <p:sldId id="1668" r:id="rId32"/>
    <p:sldId id="1660" r:id="rId33"/>
    <p:sldId id="1669" r:id="rId34"/>
    <p:sldId id="1670" r:id="rId35"/>
    <p:sldId id="1671" r:id="rId36"/>
    <p:sldId id="1661" r:id="rId37"/>
    <p:sldId id="1672" r:id="rId38"/>
    <p:sldId id="1680" r:id="rId39"/>
    <p:sldId id="1681" r:id="rId40"/>
    <p:sldId id="1682" r:id="rId41"/>
    <p:sldId id="1683" r:id="rId42"/>
    <p:sldId id="1662" r:id="rId43"/>
    <p:sldId id="1712" r:id="rId44"/>
    <p:sldId id="1673" r:id="rId45"/>
    <p:sldId id="1707" r:id="rId46"/>
    <p:sldId id="1708" r:id="rId47"/>
    <p:sldId id="1710" r:id="rId48"/>
    <p:sldId id="1709" r:id="rId49"/>
    <p:sldId id="1711" r:id="rId50"/>
    <p:sldId id="1727" r:id="rId51"/>
    <p:sldId id="1729" r:id="rId52"/>
    <p:sldId id="1730" r:id="rId53"/>
    <p:sldId id="1663" r:id="rId54"/>
    <p:sldId id="1674" r:id="rId55"/>
    <p:sldId id="1685" r:id="rId56"/>
    <p:sldId id="1684" r:id="rId57"/>
    <p:sldId id="1686" r:id="rId58"/>
    <p:sldId id="1687" r:id="rId59"/>
    <p:sldId id="1688" r:id="rId60"/>
    <p:sldId id="1665" r:id="rId61"/>
    <p:sldId id="1676" r:id="rId62"/>
    <p:sldId id="1713" r:id="rId63"/>
    <p:sldId id="1714" r:id="rId64"/>
    <p:sldId id="1716" r:id="rId65"/>
    <p:sldId id="1715" r:id="rId66"/>
    <p:sldId id="1717" r:id="rId67"/>
    <p:sldId id="1718" r:id="rId68"/>
    <p:sldId id="1719" r:id="rId69"/>
    <p:sldId id="1731" r:id="rId70"/>
    <p:sldId id="1732" r:id="rId71"/>
    <p:sldId id="1733" r:id="rId72"/>
    <p:sldId id="1734" r:id="rId73"/>
    <p:sldId id="1735" r:id="rId74"/>
    <p:sldId id="1736" r:id="rId75"/>
    <p:sldId id="1666" r:id="rId76"/>
    <p:sldId id="1677" r:id="rId77"/>
    <p:sldId id="1691" r:id="rId78"/>
    <p:sldId id="1667" r:id="rId79"/>
    <p:sldId id="1678" r:id="rId80"/>
    <p:sldId id="1692" r:id="rId81"/>
    <p:sldId id="1693" r:id="rId82"/>
    <p:sldId id="1694" r:id="rId83"/>
    <p:sldId id="1696" r:id="rId84"/>
    <p:sldId id="1697" r:id="rId85"/>
    <p:sldId id="1698" r:id="rId86"/>
    <p:sldId id="1699" r:id="rId87"/>
    <p:sldId id="1728" r:id="rId88"/>
    <p:sldId id="1695" r:id="rId89"/>
    <p:sldId id="1737" r:id="rId90"/>
    <p:sldId id="1738" r:id="rId91"/>
    <p:sldId id="1679" r:id="rId92"/>
    <p:sldId id="1541" r:id="rId93"/>
    <p:sldId id="1465" r:id="rId94"/>
    <p:sldId id="1690" r:id="rId95"/>
    <p:sldId id="1720" r:id="rId96"/>
    <p:sldId id="1721" r:id="rId97"/>
    <p:sldId id="1689" r:id="rId98"/>
    <p:sldId id="1634" r:id="rId99"/>
    <p:sldId id="1647" r:id="rId100"/>
    <p:sldId id="1646" r:id="rId101"/>
    <p:sldId id="1649" r:id="rId102"/>
    <p:sldId id="1651" r:id="rId103"/>
    <p:sldId id="1648" r:id="rId104"/>
    <p:sldId id="1650" r:id="rId105"/>
    <p:sldId id="868" r:id="rId106"/>
    <p:sldId id="874" r:id="rId107"/>
    <p:sldId id="305" r:id="rId10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Sheet1!$B$2:$B$6</c:f>
              <c:numCache>
                <c:formatCode>General</c:formatCode>
                <c:ptCount val="5"/>
                <c:pt idx="0">
                  <c:v>23</c:v>
                </c:pt>
                <c:pt idx="1">
                  <c:v>22</c:v>
                </c:pt>
                <c:pt idx="2">
                  <c:v>26</c:v>
                </c:pt>
                <c:pt idx="3">
                  <c:v>29</c:v>
                </c:pt>
                <c:pt idx="4">
                  <c:v>30</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Sheet1!$C$2:$C$6</c:f>
              <c:numCache>
                <c:formatCode>General</c:formatCode>
                <c:ptCount val="5"/>
                <c:pt idx="0">
                  <c:v>4</c:v>
                </c:pt>
                <c:pt idx="1">
                  <c:v>6</c:v>
                </c:pt>
                <c:pt idx="2">
                  <c:v>6</c:v>
                </c:pt>
                <c:pt idx="3">
                  <c:v>8</c:v>
                </c:pt>
                <c:pt idx="4">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5120323194894751"/>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D4C-40BB-9124-014DBB772E4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D4C-40BB-9124-014DBB772E48}"/>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D4C-40BB-9124-014DBB772E48}"/>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7D4C-40BB-9124-014DBB772E48}"/>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0.47515</cdr:x>
      <cdr:y>0.43091</cdr:y>
    </cdr:from>
    <cdr:to>
      <cdr:x>0.76606</cdr:x>
      <cdr:y>0.50786</cdr:y>
    </cdr:to>
    <cdr:sp macro="" textlink="">
      <cdr:nvSpPr>
        <cdr:cNvPr id="2" name="Rectangle 1"/>
        <cdr:cNvSpPr/>
      </cdr:nvSpPr>
      <cdr:spPr bwMode="auto">
        <a:xfrm xmlns:a="http://schemas.openxmlformats.org/drawingml/2006/main">
          <a:off x="3733800" y="2133600"/>
          <a:ext cx="2286000" cy="381000"/>
        </a:xfrm>
        <a:prstGeom xmlns:a="http://schemas.openxmlformats.org/drawingml/2006/main" prst="rect">
          <a:avLst/>
        </a:prstGeom>
        <a:noFill xmlns:a="http://schemas.openxmlformats.org/drawingml/2006/main"/>
        <a:ln xmlns:a="http://schemas.openxmlformats.org/drawingml/2006/main" w="38100" cap="flat" cmpd="sng" algn="ctr">
          <a:solidFill>
            <a:srgbClr val="FF0000"/>
          </a:solid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0.76606</cdr:x>
      <cdr:y>0.43091</cdr:y>
    </cdr:from>
    <cdr:to>
      <cdr:x>0.9503</cdr:x>
      <cdr:y>0.66175</cdr:y>
    </cdr:to>
    <cdr:sp macro="" textlink="">
      <cdr:nvSpPr>
        <cdr:cNvPr id="3" name="Rectangle 2"/>
        <cdr:cNvSpPr/>
      </cdr:nvSpPr>
      <cdr:spPr bwMode="auto">
        <a:xfrm xmlns:a="http://schemas.openxmlformats.org/drawingml/2006/main">
          <a:off x="6019801" y="2133600"/>
          <a:ext cx="1447799" cy="1143000"/>
        </a:xfrm>
        <a:prstGeom xmlns:a="http://schemas.openxmlformats.org/drawingml/2006/main" prst="rect">
          <a:avLst/>
        </a:prstGeom>
        <a:solidFill xmlns:a="http://schemas.openxmlformats.org/drawingml/2006/main">
          <a:schemeClr val="bg1"/>
        </a:solidFill>
        <a:ln xmlns:a="http://schemas.openxmlformats.org/drawingml/2006/main" w="12700" cap="flat" cmpd="sng" algn="ctr">
          <a:no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r>
            <a:rPr lang="en-US" sz="1600" dirty="0" smtClean="0">
              <a:solidFill>
                <a:srgbClr val="FF0000"/>
              </a:solidFill>
            </a:rPr>
            <a:t>Significant increase in interest post workshop</a:t>
          </a:r>
          <a:endParaRPr lang="en-US" sz="1600"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802.11-19/1763r5</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www.real-wireless.com/5g-behind-the-hype/?utm_medium=email&amp;utm_campaign=October%20newsletter&amp;utm_content=October%20newsletter+CID_136f4c024411ae3deb715ae2a9064b97&amp;utm_source=Email%20campaigns&amp;utm_term=Read%20the%20full%20story"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776-00-coex-minutes-of-the-september-2019-meeting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9/11-19-1777-00-0000-2019-10-etsi-bran-liaison-re-contention-window-update.docx" TargetMode="External"/><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19/11-19-2087-00-coex-punctured-802-11ax-sem-analysis.docx" TargetMode="External"/><Relationship Id="rId2" Type="http://schemas.openxmlformats.org/officeDocument/2006/relationships/hyperlink" Target="https://mentor.ieee.org/802.11/dcn/19/11-19-2060-00-coex-updates-from-en301893-gotomeetings-since-bran103.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19/11-19-1777-00-0000-2019-10-etsi-bran-liaison-re-contention-window-update.docx" TargetMode="External"/><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November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13 November 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 we even need to worry about coexistence with 5G?</a:t>
            </a:r>
            <a:endParaRPr lang="en-AU" dirty="0"/>
          </a:p>
        </p:txBody>
      </p:sp>
      <p:sp>
        <p:nvSpPr>
          <p:cNvPr id="3" name="Content Placeholder 2"/>
          <p:cNvSpPr>
            <a:spLocks noGrp="1"/>
          </p:cNvSpPr>
          <p:nvPr>
            <p:ph idx="1"/>
          </p:nvPr>
        </p:nvSpPr>
        <p:spPr/>
        <p:txBody>
          <a:bodyPr/>
          <a:lstStyle/>
          <a:p>
            <a:pPr lvl="1"/>
            <a:r>
              <a:rPr lang="en-AU" dirty="0" smtClean="0"/>
              <a:t>For many years, it has been observed that</a:t>
            </a:r>
            <a:br>
              <a:rPr lang="en-AU" dirty="0" smtClean="0"/>
            </a:br>
            <a:r>
              <a:rPr lang="en-AU" dirty="0" smtClean="0"/>
              <a:t>having an odd numbered WG is an apparent</a:t>
            </a:r>
            <a:br>
              <a:rPr lang="en-AU" dirty="0" smtClean="0"/>
            </a:br>
            <a:r>
              <a:rPr lang="en-AU" dirty="0" smtClean="0"/>
              <a:t>pre-condition for success in IEEE 802</a:t>
            </a:r>
          </a:p>
          <a:p>
            <a:pPr lvl="2"/>
            <a:r>
              <a:rPr lang="en-AU" dirty="0" err="1"/>
              <a:t>i</a:t>
            </a:r>
            <a:r>
              <a:rPr lang="en-AU" dirty="0" err="1" smtClean="0"/>
              <a:t>e</a:t>
            </a:r>
            <a:r>
              <a:rPr lang="en-AU" dirty="0" smtClean="0"/>
              <a:t> 802.1, 802.3, 802.11, 802.15 (?) </a:t>
            </a:r>
          </a:p>
          <a:p>
            <a:pPr lvl="1"/>
            <a:r>
              <a:rPr lang="en-AU" dirty="0" smtClean="0"/>
              <a:t>It has now apparently been claimed that “even” </a:t>
            </a:r>
            <a:r>
              <a:rPr lang="en-AU" dirty="0" smtClean="0"/>
              <a:t>in the</a:t>
            </a:r>
            <a:r>
              <a:rPr lang="en-AU" dirty="0" smtClean="0"/>
              <a:t/>
            </a:r>
            <a:br>
              <a:rPr lang="en-AU" dirty="0" smtClean="0"/>
            </a:br>
            <a:r>
              <a:rPr lang="en-AU" dirty="0" smtClean="0"/>
              <a:t>cellular world is afflicted with an “odd” problem</a:t>
            </a:r>
          </a:p>
          <a:p>
            <a:pPr lvl="2"/>
            <a:r>
              <a:rPr lang="en-AU" i="1" dirty="0"/>
              <a:t>And then again some of it is weirdly occult, with a number of people feeling obliged to note that only even number radio iterations (i.e. 2G, 4G) turn out to be </a:t>
            </a:r>
            <a:r>
              <a:rPr lang="en-AU" i="1" dirty="0" smtClean="0"/>
              <a:t>successful, source: </a:t>
            </a:r>
            <a:r>
              <a:rPr lang="en-AU" i="1" dirty="0" smtClean="0">
                <a:hlinkClick r:id="rId2"/>
              </a:rPr>
              <a:t>realwireless</a:t>
            </a:r>
            <a:endParaRPr lang="en-AU" i="1" dirty="0" smtClean="0"/>
          </a:p>
          <a:p>
            <a:pPr lvl="1"/>
            <a:r>
              <a:rPr lang="en-AU" dirty="0" smtClean="0"/>
              <a:t>So maybe we don’t need to worry about coexistence between IEEE 802.11 and 5G based NR-U …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pic>
        <p:nvPicPr>
          <p:cNvPr id="6" name="Picture 2" descr="C:\Users\amyles\AppData\Local\Microsoft\Windows\Temporary Internet Files\Content.IE5\Y3ISVNT8\MC9001367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2439" y="1905000"/>
            <a:ext cx="1337161" cy="178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7884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a:t>
            </a:r>
            <a:r>
              <a:rPr lang="en-AU" sz="1800" b="1" dirty="0" smtClean="0">
                <a:solidFill>
                  <a:srgbClr val="FF0000"/>
                </a:solidFill>
                <a:latin typeface="+mj-lt"/>
              </a:rPr>
              <a:t>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has potential coexistence work related to 802.11be and 6 GHz</a:t>
            </a:r>
            <a:endParaRPr lang="en-AU" dirty="0"/>
          </a:p>
        </p:txBody>
      </p:sp>
      <p:sp>
        <p:nvSpPr>
          <p:cNvPr id="3" name="Content Placeholder 2"/>
          <p:cNvSpPr>
            <a:spLocks noGrp="1"/>
          </p:cNvSpPr>
          <p:nvPr>
            <p:ph idx="1"/>
          </p:nvPr>
        </p:nvSpPr>
        <p:spPr/>
        <p:txBody>
          <a:bodyPr/>
          <a:lstStyle/>
          <a:p>
            <a:r>
              <a:rPr lang="en-AU" dirty="0" smtClean="0"/>
              <a:t>Why should the </a:t>
            </a:r>
            <a:r>
              <a:rPr lang="en-AU" dirty="0"/>
              <a:t>Coex SC </a:t>
            </a:r>
            <a:r>
              <a:rPr lang="en-AU" dirty="0" smtClean="0"/>
              <a:t>charter be extended?</a:t>
            </a:r>
          </a:p>
          <a:p>
            <a:pPr lvl="1"/>
            <a:r>
              <a:rPr lang="en-AU" dirty="0" smtClean="0"/>
              <a:t>The existing Coex SC charter is mostly constrained to 802.11ax and 5 GHz coexistence, despite potential coexistence issues in 802.11be &amp; 6GHz</a:t>
            </a:r>
          </a:p>
          <a:p>
            <a:pPr lvl="2"/>
            <a:r>
              <a:rPr lang="en-AU" dirty="0" smtClean="0"/>
              <a:t>It does not cover coexistence with 802.11be (the next big thing </a:t>
            </a:r>
            <a:r>
              <a:rPr lang="en-AU" dirty="0" smtClean="0">
                <a:sym typeface="Wingdings" panose="05000000000000000000" pitchFamily="2" charset="2"/>
              </a:rPr>
              <a:t>)</a:t>
            </a:r>
            <a:endParaRPr lang="en-AU" dirty="0" smtClean="0"/>
          </a:p>
          <a:p>
            <a:pPr lvl="2"/>
            <a:r>
              <a:rPr lang="en-AU" dirty="0" smtClean="0"/>
              <a:t>It did not explicitly cover </a:t>
            </a:r>
            <a:r>
              <a:rPr lang="en-AU" dirty="0"/>
              <a:t>coexistence </a:t>
            </a:r>
            <a:r>
              <a:rPr lang="en-AU" dirty="0" smtClean="0"/>
              <a:t>in 6 GHz (the other next big thing </a:t>
            </a:r>
            <a:r>
              <a:rPr lang="en-AU" dirty="0" smtClean="0">
                <a:sym typeface="Wingdings" panose="05000000000000000000" pitchFamily="2" charset="2"/>
              </a:rPr>
              <a:t>)</a:t>
            </a:r>
            <a:endParaRPr lang="en-AU" dirty="0" smtClean="0"/>
          </a:p>
          <a:p>
            <a:pPr lvl="3"/>
            <a:r>
              <a:rPr lang="en-AU" dirty="0" smtClean="0"/>
              <a:t>It could be argued that is does implicitly cover 6 GHz with the 802.11ax PAR extension to cover 6 GHz  </a:t>
            </a:r>
          </a:p>
          <a:p>
            <a:pPr lvl="1"/>
            <a:r>
              <a:rPr lang="en-AU" dirty="0" smtClean="0"/>
              <a:t>There is likely to be relevant material to review from other organisations related to coexistence</a:t>
            </a:r>
          </a:p>
          <a:p>
            <a:pPr lvl="2"/>
            <a:r>
              <a:rPr lang="en-AU" dirty="0" smtClean="0"/>
              <a:t>3GPP RAN1 will probably not provide as much to review as in the past because  the NR-U spec is scheduled for completion in early </a:t>
            </a:r>
            <a:r>
              <a:rPr lang="en-AU" dirty="0" smtClean="0"/>
              <a:t>2020 (although they are talking abou</a:t>
            </a:r>
            <a:r>
              <a:rPr lang="en-AU" dirty="0" smtClean="0"/>
              <a:t>t revisions, particularly into 6 GHz)</a:t>
            </a:r>
            <a:endParaRPr lang="en-AU" dirty="0" smtClean="0"/>
          </a:p>
          <a:p>
            <a:pPr lvl="2"/>
            <a:r>
              <a:rPr lang="en-AU" dirty="0" smtClean="0"/>
              <a:t>ETSI BRAN will continue providing material as the 5 GHz HS (EN 301 893) is completed and the 6 GHz HS (</a:t>
            </a:r>
            <a:r>
              <a:rPr lang="en-GB" dirty="0"/>
              <a:t>EN 303 </a:t>
            </a:r>
            <a:r>
              <a:rPr lang="en-GB" dirty="0" smtClean="0"/>
              <a:t>687) is developed</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17887278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a possible new scope for a rechartered Coex SC </a:t>
            </a:r>
            <a:endParaRPr lang="en-AU" dirty="0"/>
          </a:p>
        </p:txBody>
      </p:sp>
      <p:sp>
        <p:nvSpPr>
          <p:cNvPr id="3" name="Content Placeholder 2"/>
          <p:cNvSpPr>
            <a:spLocks noGrp="1"/>
          </p:cNvSpPr>
          <p:nvPr>
            <p:ph idx="1"/>
          </p:nvPr>
        </p:nvSpPr>
        <p:spPr/>
        <p:txBody>
          <a:bodyPr/>
          <a:lstStyle/>
          <a:p>
            <a:r>
              <a:rPr lang="en-AU" dirty="0" smtClean="0"/>
              <a:t>Possible new scope for Coexistence SC charter extension</a:t>
            </a:r>
          </a:p>
          <a:p>
            <a:pPr lvl="1"/>
            <a:r>
              <a:rPr lang="en-AU" i="1" dirty="0" smtClean="0"/>
              <a:t>The </a:t>
            </a:r>
            <a:r>
              <a:rPr lang="en-AU" i="1" dirty="0"/>
              <a:t>Coex SC </a:t>
            </a:r>
            <a:r>
              <a:rPr lang="en-AU" i="1" dirty="0" smtClean="0"/>
              <a:t>shall promote the establishment of an </a:t>
            </a:r>
            <a:r>
              <a:rPr lang="en-AU" i="1" dirty="0"/>
              <a:t>environment </a:t>
            </a:r>
            <a:r>
              <a:rPr lang="en-AU" i="1" dirty="0" smtClean="0"/>
              <a:t>and the use of mechanisms that enable </a:t>
            </a:r>
            <a:r>
              <a:rPr lang="en-AU" i="1" dirty="0"/>
              <a:t>IEEE </a:t>
            </a:r>
            <a:r>
              <a:rPr lang="en-AU" i="1" dirty="0" smtClean="0"/>
              <a:t>802.11 technologies to have </a:t>
            </a:r>
            <a:r>
              <a:rPr lang="en-AU" i="1" dirty="0"/>
              <a:t>“fair access” to global unlicensed </a:t>
            </a:r>
            <a:r>
              <a:rPr lang="en-AU" i="1" dirty="0" smtClean="0"/>
              <a:t>spectrum</a:t>
            </a:r>
          </a:p>
          <a:p>
            <a:pPr lvl="1"/>
            <a:r>
              <a:rPr lang="en-AU" i="1" dirty="0" smtClean="0"/>
              <a:t>The Coex SC should focus particularly on coexistence of 802.11ax &amp; 802.11be with LAA &amp; NR-U in the 5 GHz and 6 GHz bands</a:t>
            </a:r>
          </a:p>
          <a:p>
            <a:pPr lvl="1"/>
            <a:r>
              <a:rPr lang="en-AU" i="1" dirty="0" smtClean="0"/>
              <a:t>The Coex SC may consider coexistence with other technologies and in other bands as directed by the Chair of the 802.11 WG</a:t>
            </a:r>
          </a:p>
          <a:p>
            <a:r>
              <a:rPr lang="en-AU" dirty="0"/>
              <a:t>Possible </a:t>
            </a:r>
            <a:r>
              <a:rPr lang="en-AU" dirty="0" smtClean="0"/>
              <a:t>close down criteria for </a:t>
            </a:r>
            <a:r>
              <a:rPr lang="en-AU" dirty="0"/>
              <a:t>Coexistence </a:t>
            </a:r>
            <a:r>
              <a:rPr lang="en-AU" dirty="0" smtClean="0"/>
              <a:t>SC</a:t>
            </a:r>
          </a:p>
          <a:p>
            <a:pPr lvl="1"/>
            <a:r>
              <a:rPr lang="en-AU" i="1" dirty="0"/>
              <a:t>The </a:t>
            </a:r>
            <a:r>
              <a:rPr lang="en-AU" i="1" dirty="0" smtClean="0"/>
              <a:t>Coex SC will close when it is determined by the 802.11 WG that the SC </a:t>
            </a:r>
            <a:r>
              <a:rPr lang="en-AU" i="1" dirty="0"/>
              <a:t>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26069173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consider approving the extension of its charter</a:t>
            </a:r>
            <a:endParaRPr lang="en-AU" dirty="0"/>
          </a:p>
        </p:txBody>
      </p:sp>
      <p:sp>
        <p:nvSpPr>
          <p:cNvPr id="3" name="Content Placeholder 2"/>
          <p:cNvSpPr>
            <a:spLocks noGrp="1"/>
          </p:cNvSpPr>
          <p:nvPr>
            <p:ph idx="1"/>
          </p:nvPr>
        </p:nvSpPr>
        <p:spPr/>
        <p:txBody>
          <a:bodyPr/>
          <a:lstStyle/>
          <a:p>
            <a:r>
              <a:rPr lang="en-AU" dirty="0" smtClean="0"/>
              <a:t>Possible motion</a:t>
            </a:r>
          </a:p>
          <a:p>
            <a:pPr lvl="1"/>
            <a:r>
              <a:rPr lang="en-AU" i="1" dirty="0" smtClean="0"/>
              <a:t>The IEEE 802.11 Coex SC recommends to the IEEE 802.11 WG </a:t>
            </a:r>
            <a:r>
              <a:rPr lang="en-AU" i="1" dirty="0" smtClean="0"/>
              <a:t>that </a:t>
            </a:r>
            <a:r>
              <a:rPr lang="en-AU" i="1" dirty="0" smtClean="0"/>
              <a:t>its charter is revised to &lt;see previous slide&gt;</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342553764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its normal business in Jan  2020 in Irvine</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Review results of </a:t>
            </a:r>
            <a:r>
              <a:rPr lang="en-AU" dirty="0"/>
              <a:t>ETSI BRAN meeting in </a:t>
            </a:r>
            <a:r>
              <a:rPr lang="en-AU" dirty="0" smtClean="0"/>
              <a:t>Dec 2019</a:t>
            </a:r>
            <a:endParaRPr lang="en-AU" dirty="0"/>
          </a:p>
          <a:p>
            <a:pPr lvl="1"/>
            <a:r>
              <a:rPr lang="en-AU" dirty="0" smtClean="0"/>
              <a:t>Review recent 3GPP RAN/RAN1 activities</a:t>
            </a:r>
          </a:p>
          <a:p>
            <a:pPr lvl="1"/>
            <a:r>
              <a:rPr lang="en-AU" dirty="0"/>
              <a:t>Prepare for ETSI BRAN meeting in Mar </a:t>
            </a:r>
            <a:r>
              <a:rPr lang="en-AU" dirty="0" smtClean="0"/>
              <a:t>2020</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246197908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Hawaii in Nov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 proposed agenda for Hawaii in November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Update </a:t>
            </a:r>
            <a:r>
              <a:rPr lang="en-AU" dirty="0"/>
              <a:t>of unlicensed LTE </a:t>
            </a:r>
            <a:r>
              <a:rPr lang="en-AU" dirty="0" smtClean="0"/>
              <a:t>deployment</a:t>
            </a:r>
          </a:p>
          <a:p>
            <a:pPr lvl="2"/>
            <a:r>
              <a:rPr lang="en-AU" dirty="0"/>
              <a:t>Review of “important issues”</a:t>
            </a:r>
          </a:p>
          <a:p>
            <a:pPr lvl="2"/>
            <a:r>
              <a:rPr lang="en-AU" dirty="0" smtClean="0"/>
              <a:t>Review of inbound/outbound LSs</a:t>
            </a:r>
          </a:p>
          <a:p>
            <a:pPr lvl="3"/>
            <a:r>
              <a:rPr lang="en-AU" dirty="0" smtClean="0"/>
              <a:t>Update on outbound LS related to Coexistence Workshop</a:t>
            </a:r>
          </a:p>
          <a:p>
            <a:pPr lvl="3"/>
            <a:r>
              <a:rPr lang="en-AU" dirty="0" smtClean="0"/>
              <a:t>Review of inbound LS on CW update from ETSI BRAN</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Hawaii in </a:t>
            </a:r>
            <a:r>
              <a:rPr lang="en-AU" dirty="0" smtClean="0"/>
              <a:t>November </a:t>
            </a:r>
            <a:r>
              <a:rPr lang="en-AU" dirty="0"/>
              <a:t>2019</a:t>
            </a:r>
          </a:p>
        </p:txBody>
      </p:sp>
      <p:sp>
        <p:nvSpPr>
          <p:cNvPr id="3" name="Content Placeholder 2"/>
          <p:cNvSpPr>
            <a:spLocks noGrp="1"/>
          </p:cNvSpPr>
          <p:nvPr>
            <p:ph idx="1"/>
          </p:nvPr>
        </p:nvSpPr>
        <p:spPr>
          <a:xfrm>
            <a:off x="685800" y="1752600"/>
            <a:ext cx="7772400" cy="4114800"/>
          </a:xfrm>
        </p:spPr>
        <p:txBody>
          <a:bodyPr/>
          <a:lstStyle/>
          <a:p>
            <a:r>
              <a:rPr lang="en-AU" dirty="0" smtClean="0"/>
              <a:t>Proposed Agenda</a:t>
            </a:r>
          </a:p>
          <a:p>
            <a:pPr lvl="2"/>
            <a:r>
              <a:rPr lang="en-AU" dirty="0" smtClean="0"/>
              <a:t>Review of recent ETSI BRAN activities</a:t>
            </a:r>
          </a:p>
          <a:p>
            <a:pPr lvl="3"/>
            <a:r>
              <a:rPr lang="en-AU" dirty="0"/>
              <a:t>Chair election</a:t>
            </a:r>
          </a:p>
          <a:p>
            <a:pPr lvl="3"/>
            <a:r>
              <a:rPr lang="en-AU" dirty="0"/>
              <a:t>EN 301 893 issues (5 GHz)</a:t>
            </a:r>
          </a:p>
          <a:p>
            <a:pPr lvl="4"/>
            <a:r>
              <a:rPr lang="en-AU" sz="1200" dirty="0"/>
              <a:t>Paused COT </a:t>
            </a:r>
          </a:p>
          <a:p>
            <a:pPr lvl="4"/>
            <a:r>
              <a:rPr lang="en-AU" sz="1200" dirty="0"/>
              <a:t>Use of no/short LBT for control signalling</a:t>
            </a:r>
          </a:p>
          <a:p>
            <a:pPr lvl="4"/>
            <a:r>
              <a:rPr lang="en-AU" sz="1200" dirty="0"/>
              <a:t>CW adjustment mechanisms with delayed </a:t>
            </a:r>
            <a:r>
              <a:rPr lang="en-AU" sz="1200" dirty="0" err="1"/>
              <a:t>acks</a:t>
            </a:r>
            <a:r>
              <a:rPr lang="en-AU" sz="1200" dirty="0"/>
              <a:t> (including inbound LS)</a:t>
            </a:r>
          </a:p>
          <a:p>
            <a:pPr lvl="4"/>
            <a:r>
              <a:rPr lang="en-AU" sz="1200" dirty="0"/>
              <a:t>Blocking energy/reservation signals</a:t>
            </a:r>
          </a:p>
          <a:p>
            <a:pPr lvl="4"/>
            <a:r>
              <a:rPr lang="en-AU" sz="1200" dirty="0"/>
              <a:t>Spectral </a:t>
            </a:r>
            <a:r>
              <a:rPr lang="en-AU" sz="1200" dirty="0" smtClean="0"/>
              <a:t>mask </a:t>
            </a:r>
            <a:r>
              <a:rPr lang="en-AU" sz="1200" dirty="0" smtClean="0">
                <a:solidFill>
                  <a:srgbClr val="FF0000"/>
                </a:solidFill>
              </a:rPr>
              <a:t>(will be discussed on Thursday PM1, based on a request)</a:t>
            </a:r>
            <a:endParaRPr lang="en-AU" sz="1200" dirty="0">
              <a:solidFill>
                <a:srgbClr val="FF0000"/>
              </a:solidFill>
            </a:endParaRPr>
          </a:p>
          <a:p>
            <a:pPr lvl="4"/>
            <a:r>
              <a:rPr lang="en-AU" sz="1200" dirty="0"/>
              <a:t>Floating thresholds &amp; preamble detection</a:t>
            </a:r>
          </a:p>
          <a:p>
            <a:pPr lvl="3"/>
            <a:r>
              <a:rPr lang="en-AU" dirty="0"/>
              <a:t>EN 303 687 issues (6 GHz)</a:t>
            </a:r>
          </a:p>
          <a:p>
            <a:pPr lvl="4"/>
            <a:r>
              <a:rPr lang="en-AU" sz="1200" dirty="0"/>
              <a:t>Alternative WI </a:t>
            </a:r>
          </a:p>
          <a:p>
            <a:pPr lvl="4"/>
            <a:r>
              <a:rPr lang="en-AU" sz="1200" dirty="0"/>
              <a:t>6GHz ED threshold in 6GHz </a:t>
            </a:r>
            <a:r>
              <a:rPr lang="en-AU" sz="1200" dirty="0" smtClean="0"/>
              <a:t>Review of recent 3GPP RAN/RAN1 activities</a:t>
            </a:r>
          </a:p>
          <a:p>
            <a:pPr lvl="2"/>
            <a:r>
              <a:rPr lang="en-AU" dirty="0"/>
              <a:t>Review of recent </a:t>
            </a:r>
            <a:r>
              <a:rPr lang="en-AU" dirty="0" smtClean="0"/>
              <a:t>3GPP RAN/RAN1 activities </a:t>
            </a:r>
            <a:r>
              <a:rPr lang="en-AU" dirty="0" smtClean="0">
                <a:solidFill>
                  <a:srgbClr val="FF0000"/>
                </a:solidFill>
              </a:rPr>
              <a:t>(Thursday, by request)</a:t>
            </a:r>
          </a:p>
          <a:p>
            <a:pPr lvl="2"/>
            <a:r>
              <a:rPr lang="en-AU" dirty="0"/>
              <a:t>Review of recent </a:t>
            </a:r>
            <a:r>
              <a:rPr lang="en-AU" dirty="0" smtClean="0"/>
              <a:t>WBA activities</a:t>
            </a:r>
          </a:p>
          <a:p>
            <a:pPr lvl="2"/>
            <a:r>
              <a:rPr lang="en-AU" dirty="0"/>
              <a:t>Discussion of extension of Coex SC charter </a:t>
            </a:r>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a:t>
            </a:r>
            <a:r>
              <a:rPr lang="en-AU" dirty="0" smtClean="0"/>
              <a:t>SA Ballot</a:t>
            </a:r>
            <a:r>
              <a:rPr lang="en-AU" dirty="0" smtClean="0"/>
              <a: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1797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approval of its meeting minutes from Hanoi in Sept 2019</a:t>
            </a:r>
            <a:endParaRPr lang="en-AU" dirty="0"/>
          </a:p>
        </p:txBody>
      </p:sp>
      <p:sp>
        <p:nvSpPr>
          <p:cNvPr id="3" name="Content Placeholder 2"/>
          <p:cNvSpPr>
            <a:spLocks noGrp="1"/>
          </p:cNvSpPr>
          <p:nvPr>
            <p:ph idx="1"/>
          </p:nvPr>
        </p:nvSpPr>
        <p:spPr/>
        <p:txBody>
          <a:bodyPr/>
          <a:lstStyle/>
          <a:p>
            <a:pPr lvl="1"/>
            <a:r>
              <a:rPr lang="en-AU" dirty="0" smtClean="0"/>
              <a:t>The minutes for the Coex SC at the Hanoi meeting in Sept 2019 are available on Mentor:</a:t>
            </a:r>
          </a:p>
          <a:p>
            <a:pPr lvl="2"/>
            <a:r>
              <a:rPr lang="en-AU" dirty="0" smtClean="0"/>
              <a:t>See </a:t>
            </a:r>
            <a:r>
              <a:rPr lang="en-AU" dirty="0">
                <a:solidFill>
                  <a:srgbClr val="FF0000"/>
                </a:solidFill>
                <a:hlinkClick r:id="rId2"/>
              </a:rPr>
              <a:t>11-19-1776-00</a:t>
            </a:r>
            <a:endParaRPr lang="en-AU" dirty="0" smtClean="0"/>
          </a:p>
          <a:p>
            <a:pPr lvl="1"/>
            <a:r>
              <a:rPr lang="en-AU" dirty="0" smtClean="0"/>
              <a:t>Motion:</a:t>
            </a:r>
          </a:p>
          <a:p>
            <a:pPr lvl="2"/>
            <a:r>
              <a:rPr lang="en-AU" i="1" dirty="0" smtClean="0"/>
              <a:t>The IEEE 802 Coex SC approves </a:t>
            </a:r>
            <a:r>
              <a:rPr lang="en-AU" i="1" dirty="0" smtClean="0">
                <a:solidFill>
                  <a:srgbClr val="FF0000"/>
                </a:solidFill>
                <a:hlinkClick r:id="rId2"/>
              </a:rPr>
              <a:t>11-19-1776-00</a:t>
            </a:r>
            <a:r>
              <a:rPr lang="en-AU" i="1" dirty="0" smtClean="0">
                <a:solidFill>
                  <a:srgbClr val="FF0000"/>
                </a:solidFill>
              </a:rPr>
              <a:t> </a:t>
            </a:r>
            <a:r>
              <a:rPr lang="en-AU" i="1" dirty="0" smtClean="0"/>
              <a:t>as minutes of its meeting in Hanoi in Sept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15</a:t>
            </a:r>
            <a:r>
              <a:rPr lang="en-AU" baseline="30000" dirty="0" smtClean="0"/>
              <a:t>th</a:t>
            </a:r>
            <a:r>
              <a:rPr lang="en-AU" dirty="0" smtClean="0"/>
              <a:t> F2F meeting of the </a:t>
            </a:r>
            <a:r>
              <a:rPr lang="en-AU" i="1" dirty="0" smtClean="0"/>
              <a:t>Coex SC </a:t>
            </a:r>
            <a:r>
              <a:rPr lang="en-AU" dirty="0" smtClean="0"/>
              <a:t>in Hawaii in November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&amp; Hanoi (Nov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6986043"/>
              </p:ext>
            </p:extLst>
          </p:nvPr>
        </p:nvGraphicFramePr>
        <p:xfrm>
          <a:off x="152400" y="1752600"/>
          <a:ext cx="8839200" cy="2956560"/>
        </p:xfrm>
        <a:graphic>
          <a:graphicData uri="http://schemas.openxmlformats.org/drawingml/2006/table">
            <a:tbl>
              <a:tblPr firstRow="1" bandRow="1">
                <a:tableStyleId>{21E4AEA4-8DFA-4A89-87EB-49C32662AFE0}</a:tableStyleId>
              </a:tblPr>
              <a:tblGrid>
                <a:gridCol w="1008498">
                  <a:extLst>
                    <a:ext uri="{9D8B030D-6E8A-4147-A177-3AD203B41FA5}">
                      <a16:colId xmlns:a16="http://schemas.microsoft.com/office/drawing/2014/main" val="3409454223"/>
                    </a:ext>
                  </a:extLst>
                </a:gridCol>
                <a:gridCol w="1305117">
                  <a:extLst>
                    <a:ext uri="{9D8B030D-6E8A-4147-A177-3AD203B41FA5}">
                      <a16:colId xmlns:a16="http://schemas.microsoft.com/office/drawing/2014/main" val="1001302695"/>
                    </a:ext>
                  </a:extLst>
                </a:gridCol>
                <a:gridCol w="1305117">
                  <a:extLst>
                    <a:ext uri="{9D8B030D-6E8A-4147-A177-3AD203B41FA5}">
                      <a16:colId xmlns:a16="http://schemas.microsoft.com/office/drawing/2014/main" val="4129828934"/>
                    </a:ext>
                  </a:extLst>
                </a:gridCol>
                <a:gridCol w="1305117">
                  <a:extLst>
                    <a:ext uri="{9D8B030D-6E8A-4147-A177-3AD203B41FA5}">
                      <a16:colId xmlns:a16="http://schemas.microsoft.com/office/drawing/2014/main" val="175375953"/>
                    </a:ext>
                  </a:extLst>
                </a:gridCol>
                <a:gridCol w="1305117">
                  <a:extLst>
                    <a:ext uri="{9D8B030D-6E8A-4147-A177-3AD203B41FA5}">
                      <a16:colId xmlns:a16="http://schemas.microsoft.com/office/drawing/2014/main" val="3937962473"/>
                    </a:ext>
                  </a:extLst>
                </a:gridCol>
                <a:gridCol w="1305117">
                  <a:extLst>
                    <a:ext uri="{9D8B030D-6E8A-4147-A177-3AD203B41FA5}">
                      <a16:colId xmlns:a16="http://schemas.microsoft.com/office/drawing/2014/main" val="4245245893"/>
                    </a:ext>
                  </a:extLst>
                </a:gridCol>
                <a:gridCol w="1305117">
                  <a:extLst>
                    <a:ext uri="{9D8B030D-6E8A-4147-A177-3AD203B41FA5}">
                      <a16:colId xmlns:a16="http://schemas.microsoft.com/office/drawing/2014/main" val="1539556242"/>
                    </a:ext>
                  </a:extLst>
                </a:gridCol>
              </a:tblGrid>
              <a:tr h="385221">
                <a:tc>
                  <a:txBody>
                    <a:bodyPr/>
                    <a:lstStyle/>
                    <a:p>
                      <a:r>
                        <a:rPr lang="en-AU" sz="1400" dirty="0" smtClean="0"/>
                        <a:t>Tech-</a:t>
                      </a:r>
                      <a:r>
                        <a:rPr lang="en-AU" sz="1400" dirty="0" err="1" smtClean="0"/>
                        <a:t>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(Nov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tc>
                  <a:txBody>
                    <a:bodyPr/>
                    <a:lstStyle/>
                    <a:p>
                      <a:pPr algn="ctr"/>
                      <a:r>
                        <a:rPr lang="en-AU" sz="1400" dirty="0" smtClean="0">
                          <a:solidFill>
                            <a:schemeClr val="tx1"/>
                          </a:solidFill>
                        </a:rPr>
                        <a:t>30</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
        <p:nvSpPr>
          <p:cNvPr id="8" name="Rectangle 7"/>
          <p:cNvSpPr/>
          <p:nvPr/>
        </p:nvSpPr>
        <p:spPr bwMode="auto">
          <a:xfrm>
            <a:off x="1371600" y="4880095"/>
            <a:ext cx="6477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	</a:t>
            </a:r>
            <a:r>
              <a:rPr lang="en-AU" sz="1400" dirty="0" smtClean="0">
                <a:latin typeface="+mj-lt"/>
              </a:rPr>
              <a:t>GSA</a:t>
            </a:r>
            <a:r>
              <a:rPr lang="en-AU" sz="1400" dirty="0">
                <a:latin typeface="+mj-lt"/>
              </a:rPr>
              <a:t>: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r>
              <a:rPr lang="en-AU" sz="1400" dirty="0" smtClean="0">
                <a:latin typeface="+mj-lt"/>
              </a:rPr>
              <a:t>)</a:t>
            </a:r>
          </a:p>
          <a:p>
            <a:pPr eaLnBrk="0" hangingPunct="0">
              <a:spcBef>
                <a:spcPts val="700"/>
              </a:spcBef>
              <a:tabLst>
                <a:tab pos="182563" algn="l"/>
              </a:tabLst>
            </a:pPr>
            <a:r>
              <a:rPr lang="en-AU" sz="1400" baseline="30000" dirty="0" smtClean="0">
                <a:latin typeface="+mj-lt"/>
              </a:rPr>
              <a:t>5</a:t>
            </a:r>
            <a:r>
              <a:rPr lang="en-AU" sz="1400" dirty="0" smtClean="0">
                <a:latin typeface="+mj-lt"/>
              </a:rPr>
              <a:t>	GSA: LTE </a:t>
            </a:r>
            <a:r>
              <a:rPr lang="en-AU" sz="1400" dirty="0">
                <a:latin typeface="+mj-lt"/>
              </a:rPr>
              <a:t>Unlicensed - LTE in Unlicensed and Shared </a:t>
            </a:r>
            <a:r>
              <a:rPr lang="en-AU" sz="1400" dirty="0" smtClean="0">
                <a:latin typeface="+mj-lt"/>
              </a:rPr>
              <a:t>Spectrum (Nov 2019)</a:t>
            </a:r>
            <a:endParaRPr lang="en-AU" sz="1400" dirty="0" smtClean="0">
              <a:latin typeface="+mj-lt"/>
            </a:endParaRP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15873546"/>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7757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Outbound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414089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LS was sent to multiple organisations notifying them of the Coex Workshop results/documents</a:t>
            </a:r>
            <a:endParaRPr lang="en-AU" dirty="0"/>
          </a:p>
        </p:txBody>
      </p:sp>
      <p:sp>
        <p:nvSpPr>
          <p:cNvPr id="3" name="Content Placeholder 2"/>
          <p:cNvSpPr>
            <a:spLocks noGrp="1"/>
          </p:cNvSpPr>
          <p:nvPr>
            <p:ph idx="1"/>
          </p:nvPr>
        </p:nvSpPr>
        <p:spPr/>
        <p:txBody>
          <a:bodyPr/>
          <a:lstStyle/>
          <a:p>
            <a:pPr lvl="1"/>
            <a:r>
              <a:rPr lang="en-AU" dirty="0" smtClean="0"/>
              <a:t>In Hanoi, the Coex SC agreed to send LSs to 3GPP RAN, 3GPP RAN1, ETSI BRAN, WFA, WBA &amp; GSMA notifying them of the availability of:</a:t>
            </a:r>
          </a:p>
          <a:p>
            <a:pPr lvl="2"/>
            <a:r>
              <a:rPr lang="en-AU" dirty="0"/>
              <a:t>D</a:t>
            </a:r>
            <a:r>
              <a:rPr lang="en-AU" dirty="0" smtClean="0"/>
              <a:t>ocuments from the IEEE 802.11 Workshop (agenda, minutes, papers) </a:t>
            </a:r>
          </a:p>
          <a:p>
            <a:pPr lvl="2"/>
            <a:r>
              <a:rPr lang="en-AU" dirty="0"/>
              <a:t>R</a:t>
            </a:r>
            <a:r>
              <a:rPr lang="en-AU" dirty="0" smtClean="0"/>
              <a:t>esults from the post workshop surveys (along with a caveat on their use)</a:t>
            </a:r>
          </a:p>
          <a:p>
            <a:pPr lvl="1"/>
            <a:r>
              <a:rPr lang="en-AU" dirty="0" smtClean="0"/>
              <a:t>The 802.11 WG sent the LS to these organisations and 5G-ACIA</a:t>
            </a:r>
          </a:p>
          <a:p>
            <a:pPr lvl="2"/>
            <a:r>
              <a:rPr lang="en-AU" dirty="0" smtClean="0"/>
              <a:t>Sample LS is embedded to right</a:t>
            </a:r>
          </a:p>
          <a:p>
            <a:pPr lvl="1"/>
            <a:r>
              <a:rPr lang="en-AU" dirty="0" smtClean="0"/>
              <a:t>Acknowledgements were received from 4 out of 6:</a:t>
            </a:r>
          </a:p>
          <a:p>
            <a:pPr lvl="2"/>
            <a:r>
              <a:rPr lang="en-AU" dirty="0" smtClean="0">
                <a:solidFill>
                  <a:srgbClr val="00B050"/>
                </a:solidFill>
              </a:rPr>
              <a:t>WFA</a:t>
            </a:r>
          </a:p>
          <a:p>
            <a:pPr lvl="2"/>
            <a:r>
              <a:rPr lang="en-AU" dirty="0" smtClean="0">
                <a:solidFill>
                  <a:srgbClr val="00B050"/>
                </a:solidFill>
              </a:rPr>
              <a:t>5G ACIA</a:t>
            </a:r>
          </a:p>
          <a:p>
            <a:pPr lvl="2"/>
            <a:r>
              <a:rPr lang="en-AU" dirty="0" smtClean="0">
                <a:solidFill>
                  <a:srgbClr val="00B050"/>
                </a:solidFill>
              </a:rPr>
              <a:t>ETSI BRAN</a:t>
            </a:r>
          </a:p>
          <a:p>
            <a:pPr lvl="2"/>
            <a:r>
              <a:rPr lang="en-AU" dirty="0" smtClean="0">
                <a:solidFill>
                  <a:srgbClr val="00B050"/>
                </a:solidFill>
              </a:rPr>
              <a:t>3GPP RAN1</a:t>
            </a:r>
          </a:p>
          <a:p>
            <a:pPr lvl="2"/>
            <a:r>
              <a:rPr lang="en-AU" dirty="0" smtClean="0">
                <a:solidFill>
                  <a:srgbClr val="FF0000"/>
                </a:solidFill>
              </a:rPr>
              <a:t>3GPP RAN</a:t>
            </a:r>
          </a:p>
          <a:p>
            <a:pPr lvl="2"/>
            <a:r>
              <a:rPr lang="en-AU" dirty="0" smtClean="0">
                <a:solidFill>
                  <a:srgbClr val="FF0000"/>
                </a:solidFill>
              </a:rPr>
              <a:t>GSMA</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901438772"/>
              </p:ext>
            </p:extLst>
          </p:nvPr>
        </p:nvGraphicFramePr>
        <p:xfrm>
          <a:off x="6019800" y="3733800"/>
          <a:ext cx="914400" cy="806450"/>
        </p:xfrm>
        <a:graphic>
          <a:graphicData uri="http://schemas.openxmlformats.org/presentationml/2006/ole">
            <mc:AlternateContent xmlns:mc="http://schemas.openxmlformats.org/markup-compatibility/2006">
              <mc:Choice xmlns:v="urn:schemas-microsoft-com:vml" Requires="v">
                <p:oleObj spid="_x0000_s1100" name="Acrobat Document" showAsIcon="1" r:id="rId3" imgW="914400" imgH="806400" progId="AcroExch.Document.DC">
                  <p:embed/>
                </p:oleObj>
              </mc:Choice>
              <mc:Fallback>
                <p:oleObj name="Acrobat Document" showAsIcon="1" r:id="rId3" imgW="914400" imgH="806400" progId="AcroExch.Document.DC">
                  <p:embed/>
                  <p:pic>
                    <p:nvPicPr>
                      <p:cNvPr id="0" name=""/>
                      <p:cNvPicPr/>
                      <p:nvPr/>
                    </p:nvPicPr>
                    <p:blipFill>
                      <a:blip r:embed="rId4"/>
                      <a:stretch>
                        <a:fillRect/>
                      </a:stretch>
                    </p:blipFill>
                    <p:spPr>
                      <a:xfrm>
                        <a:off x="6019800" y="37338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506299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Inbound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8325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received a LS from ETSI BRAN related to CW update requirements</a:t>
            </a:r>
            <a:endParaRPr lang="en-AU" dirty="0"/>
          </a:p>
        </p:txBody>
      </p:sp>
      <p:sp>
        <p:nvSpPr>
          <p:cNvPr id="3" name="Content Placeholder 2"/>
          <p:cNvSpPr>
            <a:spLocks noGrp="1"/>
          </p:cNvSpPr>
          <p:nvPr>
            <p:ph idx="1"/>
          </p:nvPr>
        </p:nvSpPr>
        <p:spPr/>
        <p:txBody>
          <a:bodyPr/>
          <a:lstStyle/>
          <a:p>
            <a:pPr lvl="1"/>
            <a:r>
              <a:rPr lang="en-AU" dirty="0" smtClean="0"/>
              <a:t>ETSI BRAN has been discussing requirements for the CW updates in LBT and appear to be converging on a consensus position</a:t>
            </a:r>
          </a:p>
          <a:p>
            <a:pPr lvl="1"/>
            <a:r>
              <a:rPr lang="en-AU" dirty="0" smtClean="0"/>
              <a:t>ETSI BRAN has sent the IEEE 802.11 Coex SC a LS notifying the WG of the proposed revised requirements., which</a:t>
            </a:r>
          </a:p>
          <a:p>
            <a:pPr lvl="2"/>
            <a:r>
              <a:rPr lang="en-AU" dirty="0" smtClean="0"/>
              <a:t>Explicitly enable broadcasts, as used in 802.11</a:t>
            </a:r>
          </a:p>
          <a:p>
            <a:pPr lvl="2"/>
            <a:r>
              <a:rPr lang="en-AU" dirty="0" smtClean="0"/>
              <a:t>Enable delayed </a:t>
            </a:r>
            <a:r>
              <a:rPr lang="en-AU" dirty="0" err="1" smtClean="0"/>
              <a:t>ack</a:t>
            </a:r>
            <a:r>
              <a:rPr lang="en-AU" dirty="0" smtClean="0"/>
              <a:t>/</a:t>
            </a:r>
            <a:r>
              <a:rPr lang="en-AU" dirty="0" err="1" smtClean="0"/>
              <a:t>nacks</a:t>
            </a:r>
            <a:r>
              <a:rPr lang="en-AU" dirty="0" smtClean="0"/>
              <a:t>, as mostly used in LAA/NR-U</a:t>
            </a:r>
          </a:p>
          <a:p>
            <a:pPr lvl="1"/>
            <a:r>
              <a:rPr lang="en-AU" dirty="0" smtClean="0"/>
              <a:t>The LS encourages the WG to </a:t>
            </a:r>
            <a:r>
              <a:rPr lang="en-US" i="1" dirty="0"/>
              <a:t>analyze the requirements on the CW update </a:t>
            </a:r>
            <a:r>
              <a:rPr lang="en-US" i="1" dirty="0" smtClean="0"/>
              <a:t>procedure, </a:t>
            </a:r>
            <a:r>
              <a:rPr lang="en-US" dirty="0" smtClean="0"/>
              <a:t>particularly the aspect related to </a:t>
            </a:r>
            <a:r>
              <a:rPr lang="en-US" i="1" dirty="0"/>
              <a:t>no bias in providing transmission </a:t>
            </a:r>
            <a:r>
              <a:rPr lang="en-US" i="1" dirty="0" smtClean="0"/>
              <a:t>feedback</a:t>
            </a:r>
          </a:p>
          <a:p>
            <a:pPr lvl="2"/>
            <a:r>
              <a:rPr lang="en-US" dirty="0" smtClean="0"/>
              <a:t>See </a:t>
            </a:r>
            <a:r>
              <a:rPr lang="en-AU" u="sng" dirty="0" smtClean="0">
                <a:hlinkClick r:id="rId2"/>
              </a:rPr>
              <a:t>11-19-1777-00</a:t>
            </a:r>
            <a:endParaRPr lang="en-AU" u="sng" dirty="0" smtClean="0"/>
          </a:p>
          <a:p>
            <a:pPr lvl="1"/>
            <a:r>
              <a:rPr lang="en-US" dirty="0" smtClean="0"/>
              <a:t>The Coex SC will discuss the material later in the agenda, including if and how we want to respond to the LS from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34306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Important issues?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283343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will guide the SC on the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elected a new Chair and discussed various 5 &amp; 6 GHz related issues</a:t>
            </a:r>
            <a:endParaRPr lang="en-AU" dirty="0"/>
          </a:p>
        </p:txBody>
      </p:sp>
      <p:sp>
        <p:nvSpPr>
          <p:cNvPr id="3" name="Content Placeholder 2"/>
          <p:cNvSpPr>
            <a:spLocks noGrp="1"/>
          </p:cNvSpPr>
          <p:nvPr>
            <p:ph idx="1"/>
          </p:nvPr>
        </p:nvSpPr>
        <p:spPr/>
        <p:txBody>
          <a:bodyPr/>
          <a:lstStyle/>
          <a:p>
            <a:pPr lvl="1"/>
            <a:r>
              <a:rPr lang="en-AU" dirty="0" smtClean="0"/>
              <a:t>ETSI BRAN #103 was held 7-10 Oct 2019 in Sophia Antipolis</a:t>
            </a:r>
          </a:p>
          <a:p>
            <a:pPr lvl="1"/>
            <a:r>
              <a:rPr lang="en-AU" dirty="0" smtClean="0"/>
              <a:t>BRAN#103 discussed various issues of interest to the Coex SC</a:t>
            </a:r>
          </a:p>
          <a:p>
            <a:pPr lvl="2"/>
            <a:r>
              <a:rPr lang="en-AU" dirty="0"/>
              <a:t>Chair election</a:t>
            </a:r>
          </a:p>
          <a:p>
            <a:pPr lvl="2"/>
            <a:r>
              <a:rPr lang="en-AU" dirty="0" smtClean="0"/>
              <a:t>EN 301 893 issues (5 GHz)</a:t>
            </a:r>
          </a:p>
          <a:p>
            <a:pPr lvl="3"/>
            <a:r>
              <a:rPr lang="en-AU" dirty="0" smtClean="0"/>
              <a:t>Paused COT </a:t>
            </a:r>
          </a:p>
          <a:p>
            <a:pPr lvl="3"/>
            <a:r>
              <a:rPr lang="en-AU" dirty="0"/>
              <a:t>Use of no/short LBT for control </a:t>
            </a:r>
            <a:r>
              <a:rPr lang="en-AU" dirty="0" smtClean="0"/>
              <a:t>signalling</a:t>
            </a:r>
          </a:p>
          <a:p>
            <a:pPr lvl="3"/>
            <a:r>
              <a:rPr lang="en-AU" dirty="0" smtClean="0"/>
              <a:t>CW </a:t>
            </a:r>
            <a:r>
              <a:rPr lang="en-AU" dirty="0"/>
              <a:t>adjustment mechanisms with delayed </a:t>
            </a:r>
            <a:r>
              <a:rPr lang="en-AU" dirty="0" err="1"/>
              <a:t>acks</a:t>
            </a:r>
            <a:r>
              <a:rPr lang="en-AU" dirty="0"/>
              <a:t> (including inbound LS</a:t>
            </a:r>
            <a:r>
              <a:rPr lang="en-AU" dirty="0" smtClean="0"/>
              <a:t>)</a:t>
            </a:r>
          </a:p>
          <a:p>
            <a:pPr lvl="3"/>
            <a:r>
              <a:rPr lang="en-AU" dirty="0"/>
              <a:t>Blocking energy/reservation </a:t>
            </a:r>
            <a:r>
              <a:rPr lang="en-AU" dirty="0" smtClean="0"/>
              <a:t>signals</a:t>
            </a:r>
          </a:p>
          <a:p>
            <a:pPr lvl="3"/>
            <a:r>
              <a:rPr lang="en-AU" dirty="0"/>
              <a:t>Spectral mask</a:t>
            </a:r>
          </a:p>
          <a:p>
            <a:pPr lvl="3"/>
            <a:r>
              <a:rPr lang="en-AU" dirty="0"/>
              <a:t>Floating </a:t>
            </a:r>
            <a:r>
              <a:rPr lang="en-AU" dirty="0" smtClean="0"/>
              <a:t>thresholds </a:t>
            </a:r>
            <a:r>
              <a:rPr lang="en-AU" dirty="0"/>
              <a:t>&amp; </a:t>
            </a:r>
            <a:r>
              <a:rPr lang="en-AU" dirty="0" smtClean="0"/>
              <a:t>preamble detection</a:t>
            </a:r>
            <a:endParaRPr lang="en-AU" dirty="0"/>
          </a:p>
          <a:p>
            <a:pPr lvl="2"/>
            <a:r>
              <a:rPr lang="en-AU" dirty="0" smtClean="0"/>
              <a:t>EN 303 687 issues (6 GHz)</a:t>
            </a:r>
          </a:p>
          <a:p>
            <a:pPr lvl="3"/>
            <a:r>
              <a:rPr lang="en-AU" dirty="0" smtClean="0"/>
              <a:t>Alternative WI </a:t>
            </a:r>
          </a:p>
          <a:p>
            <a:pPr lvl="3"/>
            <a:r>
              <a:rPr lang="en-AU" dirty="0" smtClean="0"/>
              <a:t>6GHz ED </a:t>
            </a:r>
            <a:r>
              <a:rPr lang="en-AU" dirty="0"/>
              <a:t>threshold in 6GHz </a:t>
            </a:r>
            <a:endParaRPr lang="en-AU" dirty="0" smtClean="0"/>
          </a:p>
          <a:p>
            <a:pPr lvl="2"/>
            <a:r>
              <a:rPr lang="en-AU" dirty="0" smtClean="0"/>
              <a:t>Next meetings</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3630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Chair election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20849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elected a new Chair … congratulations to Guido </a:t>
            </a:r>
            <a:r>
              <a:rPr lang="en-AU" dirty="0" smtClean="0"/>
              <a:t>Hiertz</a:t>
            </a:r>
            <a:endParaRPr lang="en-AU" dirty="0"/>
          </a:p>
        </p:txBody>
      </p:sp>
      <p:sp>
        <p:nvSpPr>
          <p:cNvPr id="3" name="Content Placeholder 2"/>
          <p:cNvSpPr>
            <a:spLocks noGrp="1"/>
          </p:cNvSpPr>
          <p:nvPr>
            <p:ph idx="1"/>
          </p:nvPr>
        </p:nvSpPr>
        <p:spPr/>
        <p:txBody>
          <a:bodyPr/>
          <a:lstStyle/>
          <a:p>
            <a:pPr lvl="1"/>
            <a:r>
              <a:rPr lang="en-AU" dirty="0" smtClean="0"/>
              <a:t>ETSI BRAN elected a new Chair … congratulations to Guido Hiertz!</a:t>
            </a:r>
          </a:p>
          <a:p>
            <a:pPr lvl="1"/>
            <a:r>
              <a:rPr lang="en-AU" dirty="0" smtClean="0"/>
              <a:t>The election was very close … and a little controversial</a:t>
            </a:r>
          </a:p>
          <a:p>
            <a:pPr lvl="2"/>
            <a:r>
              <a:rPr lang="en-AU" dirty="0"/>
              <a:t>R</a:t>
            </a:r>
            <a:r>
              <a:rPr lang="en-AU" dirty="0" smtClean="0"/>
              <a:t>1 was 52%/48% (threshold is 71%) and R2 was 55%/45% (threshold </a:t>
            </a:r>
            <a:r>
              <a:rPr lang="en-AU" dirty="0"/>
              <a:t>is </a:t>
            </a:r>
            <a:r>
              <a:rPr lang="en-AU" dirty="0" smtClean="0"/>
              <a:t>50%) </a:t>
            </a:r>
          </a:p>
          <a:p>
            <a:pPr lvl="2"/>
            <a:r>
              <a:rPr lang="en-AU" dirty="0" smtClean="0"/>
              <a:t>It was observed that there were many late registrations (60 out of 189), many voters had never attended an ETSI BRAN meeting, and probably never will</a:t>
            </a:r>
          </a:p>
          <a:p>
            <a:pPr lvl="2"/>
            <a:r>
              <a:rPr lang="en-AU" dirty="0" smtClean="0"/>
              <a:t>However, it is important to note that this behaviour is completely within the rules</a:t>
            </a:r>
          </a:p>
          <a:p>
            <a:pPr lvl="1"/>
            <a:r>
              <a:rPr lang="en-AU" dirty="0" smtClean="0"/>
              <a:t>The election result suggests a deep concern from the cellular industry about the perceived influence of the Wi-Fi industry in ETSI BRAN</a:t>
            </a:r>
          </a:p>
          <a:p>
            <a:pPr lvl="2"/>
            <a:r>
              <a:rPr lang="en-AU" dirty="0" smtClean="0"/>
              <a:t>One of the candidates was generally perceived to be aligned with the Wi-Fi industry, and the other with the cellular industry; the latter won!</a:t>
            </a:r>
          </a:p>
          <a:p>
            <a:pPr lvl="2"/>
            <a:r>
              <a:rPr lang="en-AU" dirty="0" smtClean="0"/>
              <a:t>Note: the Chair is required to be neutral and so it actually does not matter who won the election, as long as they run the ETSI BRAN </a:t>
            </a:r>
            <a:r>
              <a:rPr lang="en-AU" dirty="0" smtClean="0"/>
              <a:t>professionally</a:t>
            </a:r>
            <a:endParaRPr lang="en-AU" dirty="0" smtClean="0"/>
          </a:p>
          <a:p>
            <a:pPr lvl="1"/>
            <a:r>
              <a:rPr lang="en-AU" dirty="0" smtClean="0"/>
              <a:t>The message to the Wi-Fi industry from this election result should be that the work of ETSI BRAN is important; the cellular folk certainly think so!</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968147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P</a:t>
            </a:r>
            <a:r>
              <a:rPr lang="en-AU" sz="2400" b="1" dirty="0" smtClean="0">
                <a:solidFill>
                  <a:srgbClr val="FF0000"/>
                </a:solidFill>
              </a:rPr>
              <a:t>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04180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There was no consensus on whether to re-establish status quo with paused COT using EDT of -72 dBm</a:t>
            </a:r>
            <a:endParaRPr lang="en-AU" dirty="0"/>
          </a:p>
        </p:txBody>
      </p:sp>
      <p:sp>
        <p:nvSpPr>
          <p:cNvPr id="3" name="Content Placeholder 2"/>
          <p:cNvSpPr>
            <a:spLocks noGrp="1"/>
          </p:cNvSpPr>
          <p:nvPr>
            <p:ph idx="1"/>
          </p:nvPr>
        </p:nvSpPr>
        <p:spPr/>
        <p:txBody>
          <a:bodyPr/>
          <a:lstStyle/>
          <a:p>
            <a:r>
              <a:rPr lang="en-AU" dirty="0" smtClean="0"/>
              <a:t>Submissions</a:t>
            </a:r>
          </a:p>
          <a:p>
            <a:pPr lvl="1"/>
            <a:r>
              <a:rPr lang="en-GB" dirty="0" smtClean="0"/>
              <a:t>BRAN(19)103006r1: </a:t>
            </a:r>
            <a:r>
              <a:rPr lang="en-AU" i="1" dirty="0" smtClean="0"/>
              <a:t>Paused COT update </a:t>
            </a:r>
            <a:r>
              <a:rPr lang="en-AU" dirty="0" smtClean="0"/>
              <a:t>(Cisco)</a:t>
            </a:r>
          </a:p>
          <a:p>
            <a:pPr lvl="1"/>
            <a:r>
              <a:rPr lang="en-GB" dirty="0" smtClean="0"/>
              <a:t>BRAN(19)000036: </a:t>
            </a:r>
            <a:r>
              <a:rPr lang="en-GB" i="1" dirty="0" smtClean="0"/>
              <a:t>25 us LBT </a:t>
            </a:r>
            <a:r>
              <a:rPr lang="en-GB" dirty="0" smtClean="0"/>
              <a:t>(Ericsson)</a:t>
            </a:r>
          </a:p>
          <a:p>
            <a:r>
              <a:rPr lang="en-GB" dirty="0" smtClean="0"/>
              <a:t>Summary of </a:t>
            </a:r>
            <a:r>
              <a:rPr lang="en-GB" i="1" dirty="0" smtClean="0"/>
              <a:t>paused COT </a:t>
            </a:r>
            <a:r>
              <a:rPr lang="en-GB" dirty="0" smtClean="0"/>
              <a:t>issue</a:t>
            </a:r>
          </a:p>
          <a:p>
            <a:pPr lvl="1"/>
            <a:r>
              <a:rPr lang="en-GB" dirty="0" smtClean="0"/>
              <a:t>EN 301 893 v2.1.1 contains a </a:t>
            </a:r>
            <a:r>
              <a:rPr lang="en-GB" i="1" dirty="0" smtClean="0"/>
              <a:t>paused COT </a:t>
            </a:r>
            <a:r>
              <a:rPr lang="en-GB" dirty="0" smtClean="0"/>
              <a:t>feature with EDT of -72 dBm</a:t>
            </a:r>
          </a:p>
          <a:p>
            <a:pPr lvl="2"/>
            <a:r>
              <a:rPr lang="en-GB" i="1" dirty="0" smtClean="0"/>
              <a:t>Paused COT was included </a:t>
            </a:r>
            <a:r>
              <a:rPr lang="en-GB" dirty="0" smtClean="0"/>
              <a:t> for LAA, but could be used by other technologies</a:t>
            </a:r>
          </a:p>
          <a:p>
            <a:pPr lvl="2"/>
            <a:r>
              <a:rPr lang="en-GB" dirty="0" smtClean="0"/>
              <a:t>It restarts a COT after a &gt;100µs gap using a </a:t>
            </a:r>
            <a:r>
              <a:rPr lang="en-GB" i="1" dirty="0" smtClean="0"/>
              <a:t>short LBT </a:t>
            </a:r>
            <a:r>
              <a:rPr lang="en-GB" dirty="0" smtClean="0"/>
              <a:t>with an EDT of -72 dBm</a:t>
            </a:r>
          </a:p>
          <a:p>
            <a:pPr lvl="1"/>
            <a:r>
              <a:rPr lang="en-GB" dirty="0" smtClean="0"/>
              <a:t>Latest EN 301 893 allows EDT of -62 dBm for </a:t>
            </a:r>
            <a:r>
              <a:rPr lang="en-GB" i="1" dirty="0" smtClean="0"/>
              <a:t>paused COT </a:t>
            </a:r>
            <a:r>
              <a:rPr lang="en-GB" dirty="0" smtClean="0"/>
              <a:t>as an unintended result of allowing any technology to use ED-only or PD/ED</a:t>
            </a:r>
          </a:p>
          <a:p>
            <a:pPr lvl="2"/>
            <a:r>
              <a:rPr lang="en-GB" dirty="0" smtClean="0"/>
              <a:t>An LAA UE can use EDT of -62 dBm (with an expansion of its access) by asserting it can do PD, knowing PD is not possible in a </a:t>
            </a:r>
            <a:r>
              <a:rPr lang="en-GB" i="1" dirty="0" smtClean="0"/>
              <a:t>short LBT</a:t>
            </a:r>
          </a:p>
          <a:p>
            <a:pPr lvl="1"/>
            <a:r>
              <a:rPr lang="en-GB" dirty="0" smtClean="0"/>
              <a:t>Some (Cisco </a:t>
            </a:r>
            <a:r>
              <a:rPr lang="en-GB" i="1" dirty="0" smtClean="0"/>
              <a:t>et al</a:t>
            </a:r>
            <a:r>
              <a:rPr lang="en-GB" dirty="0" smtClean="0"/>
              <a:t>) want to return </a:t>
            </a:r>
            <a:r>
              <a:rPr lang="en-GB" i="1" dirty="0" smtClean="0"/>
              <a:t>paused COT </a:t>
            </a:r>
            <a:r>
              <a:rPr lang="en-GB" dirty="0" smtClean="0"/>
              <a:t>access to the </a:t>
            </a:r>
            <a:r>
              <a:rPr lang="en-GB" i="1" dirty="0" smtClean="0"/>
              <a:t>status quo</a:t>
            </a:r>
            <a:r>
              <a:rPr lang="en-GB" dirty="0"/>
              <a:t> </a:t>
            </a:r>
            <a:r>
              <a:rPr lang="en-GB" dirty="0" smtClean="0"/>
              <a:t>in v2.1.1, with an EDT of -72dBm, while others (Ericsson </a:t>
            </a:r>
            <a:r>
              <a:rPr lang="en-GB" i="1" dirty="0" smtClean="0"/>
              <a:t>et al</a:t>
            </a:r>
            <a:r>
              <a:rPr lang="en-GB" dirty="0" smtClean="0"/>
              <a:t>) do not!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2108284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r>
              <a:rPr lang="en-GB" dirty="0" smtClean="0"/>
              <a:t>Discussion </a:t>
            </a:r>
            <a:r>
              <a:rPr lang="en-GB" dirty="0"/>
              <a:t>of </a:t>
            </a:r>
            <a:r>
              <a:rPr lang="en-GB" i="1" dirty="0"/>
              <a:t>paused COT </a:t>
            </a:r>
            <a:r>
              <a:rPr lang="en-GB" dirty="0"/>
              <a:t>issue</a:t>
            </a:r>
            <a:endParaRPr lang="en-GB" dirty="0" smtClean="0"/>
          </a:p>
          <a:p>
            <a:pPr lvl="1"/>
            <a:r>
              <a:rPr lang="en-GB" dirty="0" smtClean="0"/>
              <a:t>There were multiple (counter) arguments put forward in relation to the Cisco </a:t>
            </a:r>
            <a:r>
              <a:rPr lang="en-GB" dirty="0"/>
              <a:t>proposal in BRAN(19)103006r1 that </a:t>
            </a:r>
            <a:r>
              <a:rPr lang="en-GB" dirty="0" smtClean="0"/>
              <a:t>a restart of a </a:t>
            </a:r>
            <a:r>
              <a:rPr lang="en-GB" i="1" dirty="0" smtClean="0"/>
              <a:t>paused COT </a:t>
            </a:r>
            <a:r>
              <a:rPr lang="en-GB" dirty="0" smtClean="0"/>
              <a:t>always use an ED of -72 dBm </a:t>
            </a:r>
          </a:p>
          <a:p>
            <a:pPr lvl="2"/>
            <a:r>
              <a:rPr lang="en-GB" dirty="0" smtClean="0"/>
              <a:t>It was asserted an LAA UE would never do this … and yet it was also argued they should have the right to do so, making it important to deal with the issue</a:t>
            </a:r>
          </a:p>
          <a:p>
            <a:pPr lvl="2"/>
            <a:r>
              <a:rPr lang="en-GB" dirty="0" smtClean="0"/>
              <a:t>It was argued that PD does not work anyway … which will be addressed later in the agenda and is not true!</a:t>
            </a:r>
          </a:p>
          <a:p>
            <a:pPr lvl="2"/>
            <a:r>
              <a:rPr lang="en-GB" dirty="0"/>
              <a:t>It was argued </a:t>
            </a:r>
            <a:r>
              <a:rPr lang="en-GB" dirty="0" smtClean="0"/>
              <a:t>that the UE has the right to use the same method (</a:t>
            </a:r>
            <a:r>
              <a:rPr lang="en-GB" dirty="0" err="1" smtClean="0"/>
              <a:t>ie</a:t>
            </a:r>
            <a:r>
              <a:rPr lang="en-GB" dirty="0" smtClean="0"/>
              <a:t> PD/ED) as used to obtain the COT … although the UE has no way of knowing what method was used to </a:t>
            </a:r>
            <a:r>
              <a:rPr lang="en-GB" dirty="0"/>
              <a:t>obtain the COT </a:t>
            </a:r>
            <a:r>
              <a:rPr lang="en-GB" dirty="0" smtClean="0"/>
              <a:t>because there is no signalling</a:t>
            </a:r>
          </a:p>
          <a:p>
            <a:pPr lvl="2"/>
            <a:r>
              <a:rPr lang="en-GB" dirty="0" smtClean="0"/>
              <a:t>It was argued that less exceptions are better  … which is a reasonable argument, assuming there are no other factors to consider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955586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pPr lvl="1"/>
            <a:r>
              <a:rPr lang="en-GB" dirty="0" smtClean="0"/>
              <a:t>A compromise was proposed by Cisco whereby any UE using PD/ED for </a:t>
            </a:r>
            <a:r>
              <a:rPr lang="en-GB" i="1" dirty="0" smtClean="0"/>
              <a:t>paused COT </a:t>
            </a:r>
            <a:r>
              <a:rPr lang="en-GB" dirty="0" smtClean="0"/>
              <a:t>should be awake at least a max COT time before the restart of the COT to allow PD to operate</a:t>
            </a:r>
          </a:p>
          <a:p>
            <a:pPr lvl="2"/>
            <a:r>
              <a:rPr lang="en-GB" dirty="0" smtClean="0"/>
              <a:t>This was rejected by Ericsson on the basis that Wi-Fi does not do that in multi-channel, which is this is true, but multi-channel is a independent issue from </a:t>
            </a:r>
            <a:r>
              <a:rPr lang="en-GB" i="1" dirty="0" smtClean="0"/>
              <a:t>paused COT</a:t>
            </a:r>
            <a:r>
              <a:rPr lang="en-GB" dirty="0" smtClean="0"/>
              <a:t>, with its own </a:t>
            </a:r>
            <a:r>
              <a:rPr lang="en-GB" i="1" dirty="0" smtClean="0"/>
              <a:t>status quo</a:t>
            </a:r>
          </a:p>
          <a:p>
            <a:pPr lvl="2"/>
            <a:r>
              <a:rPr lang="en-GB" dirty="0" smtClean="0"/>
              <a:t>The discussion highlights the difficulty of consistency in an inconsistent situation caused by the introduction of an “exception” for LAA</a:t>
            </a:r>
          </a:p>
          <a:p>
            <a:r>
              <a:rPr lang="en-GB" dirty="0" smtClean="0"/>
              <a:t>Result of discussion</a:t>
            </a:r>
          </a:p>
          <a:p>
            <a:pPr lvl="1"/>
            <a:r>
              <a:rPr lang="en-GB" dirty="0" smtClean="0"/>
              <a:t>BRAN ended in impasse, with no agreement, and further discussion put off until the December meeting</a:t>
            </a:r>
          </a:p>
          <a:p>
            <a:pPr lvl="1"/>
            <a:r>
              <a:rPr lang="en-GB" dirty="0" smtClean="0"/>
              <a:t>It is expected that Cisco will make a refined proposal at BRAN #104 that includes the compromise above</a:t>
            </a:r>
            <a:endParaRPr lang="en-GB"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435453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Use </a:t>
            </a:r>
            <a:r>
              <a:rPr lang="en-AU" sz="2400" b="1" dirty="0">
                <a:solidFill>
                  <a:srgbClr val="FF0000"/>
                </a:solidFill>
              </a:rPr>
              <a:t>of no/short LBT for control signalling</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9299828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Use of </a:t>
            </a:r>
            <a:r>
              <a:rPr lang="en-AU" i="1" dirty="0" smtClean="0"/>
              <a:t>no/short LBT </a:t>
            </a:r>
            <a:r>
              <a:rPr lang="en-AU" dirty="0" smtClean="0"/>
              <a:t>for control signalling has been controversial in ETSI BRAN since late 2018</a:t>
            </a:r>
            <a:br>
              <a:rPr lang="en-AU" dirty="0" smtClean="0"/>
            </a:br>
            <a:r>
              <a:rPr lang="en-AU" dirty="0" smtClean="0"/>
              <a:t/>
            </a:r>
            <a:br>
              <a:rPr lang="en-AU" dirty="0" smtClean="0"/>
            </a:b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Submissions related to </a:t>
            </a:r>
            <a:r>
              <a:rPr lang="en-GB" i="1" dirty="0" smtClean="0"/>
              <a:t>no/short LBT </a:t>
            </a:r>
            <a:r>
              <a:rPr lang="en-GB" dirty="0" smtClean="0"/>
              <a:t>issue</a:t>
            </a:r>
            <a:endParaRPr lang="en-AU" dirty="0" smtClean="0"/>
          </a:p>
          <a:p>
            <a:pPr lvl="1"/>
            <a:r>
              <a:rPr lang="en-GB" dirty="0" smtClean="0"/>
              <a:t>BRAN(19)103005r1: </a:t>
            </a:r>
            <a:r>
              <a:rPr lang="en-AU" dirty="0"/>
              <a:t>Update </a:t>
            </a:r>
            <a:r>
              <a:rPr lang="en-AU" dirty="0" smtClean="0"/>
              <a:t>of </a:t>
            </a:r>
            <a:r>
              <a:rPr lang="en-AU" i="1" dirty="0" smtClean="0"/>
              <a:t>short </a:t>
            </a:r>
            <a:r>
              <a:rPr lang="en-AU" i="1" dirty="0"/>
              <a:t>LBT </a:t>
            </a:r>
            <a:r>
              <a:rPr lang="en-AU" dirty="0"/>
              <a:t>issue (</a:t>
            </a:r>
            <a:r>
              <a:rPr lang="en-AU" dirty="0" smtClean="0"/>
              <a:t>Cisco)</a:t>
            </a:r>
          </a:p>
          <a:p>
            <a:r>
              <a:rPr lang="en-GB" dirty="0" smtClean="0"/>
              <a:t>Summary of </a:t>
            </a:r>
            <a:r>
              <a:rPr lang="en-GB" i="1" dirty="0" smtClean="0"/>
              <a:t>no/short </a:t>
            </a:r>
            <a:r>
              <a:rPr lang="en-GB" i="1" dirty="0"/>
              <a:t>LBT </a:t>
            </a:r>
            <a:r>
              <a:rPr lang="en-GB" dirty="0" smtClean="0"/>
              <a:t>issue</a:t>
            </a:r>
          </a:p>
          <a:p>
            <a:pPr lvl="1"/>
            <a:r>
              <a:rPr lang="en-GB" dirty="0" smtClean="0"/>
              <a:t>EN 301 893 v2.1.1 allows the use of </a:t>
            </a:r>
            <a:r>
              <a:rPr lang="en-GB" i="1" dirty="0" smtClean="0"/>
              <a:t>no LBT </a:t>
            </a:r>
            <a:r>
              <a:rPr lang="en-GB" dirty="0" smtClean="0"/>
              <a:t>for (roughly) up to 5% of the time for Short Control Signalling (with max length of 2.5ms)</a:t>
            </a:r>
          </a:p>
          <a:p>
            <a:pPr lvl="1"/>
            <a:r>
              <a:rPr lang="en-GB" dirty="0" smtClean="0"/>
              <a:t>It has been observed that overuse of this mechanism (or </a:t>
            </a:r>
            <a:r>
              <a:rPr lang="en-GB" i="1" dirty="0" smtClean="0"/>
              <a:t>short LBT</a:t>
            </a:r>
            <a:r>
              <a:rPr lang="en-GB" dirty="0" smtClean="0"/>
              <a:t>) could cause the channel to enable unfair access and possibly collapse</a:t>
            </a:r>
          </a:p>
          <a:p>
            <a:pPr lvl="1"/>
            <a:r>
              <a:rPr lang="en-GB" dirty="0" smtClean="0"/>
              <a:t>Cisco </a:t>
            </a:r>
            <a:r>
              <a:rPr lang="en-GB" i="1" dirty="0" smtClean="0"/>
              <a:t>et al </a:t>
            </a:r>
            <a:r>
              <a:rPr lang="en-GB" dirty="0" smtClean="0"/>
              <a:t>proposed in ETSI BRAN in late 2018 to resolve this issue by restricting the use of </a:t>
            </a:r>
            <a:r>
              <a:rPr lang="en-GB" i="1" dirty="0" smtClean="0"/>
              <a:t>short LBT </a:t>
            </a:r>
            <a:r>
              <a:rPr lang="en-GB" dirty="0"/>
              <a:t>for Short Control Signalling </a:t>
            </a:r>
            <a:r>
              <a:rPr lang="en-GB" dirty="0" smtClean="0"/>
              <a:t>to about 1%</a:t>
            </a:r>
          </a:p>
          <a:p>
            <a:pPr lvl="2"/>
            <a:r>
              <a:rPr lang="en-GB" dirty="0" smtClean="0"/>
              <a:t>The proposal </a:t>
            </a:r>
            <a:r>
              <a:rPr lang="en-GB" dirty="0"/>
              <a:t>was </a:t>
            </a:r>
            <a:r>
              <a:rPr lang="en-GB" dirty="0" smtClean="0"/>
              <a:t>later modified restrict </a:t>
            </a:r>
            <a:r>
              <a:rPr lang="en-GB" dirty="0"/>
              <a:t>the use of </a:t>
            </a:r>
            <a:r>
              <a:rPr lang="en-GB" i="1" dirty="0" smtClean="0"/>
              <a:t>no </a:t>
            </a:r>
            <a:r>
              <a:rPr lang="en-GB" i="1" dirty="0"/>
              <a:t>LBT </a:t>
            </a:r>
            <a:r>
              <a:rPr lang="en-GB" dirty="0"/>
              <a:t>to about 1</a:t>
            </a:r>
            <a:r>
              <a:rPr lang="en-GB" dirty="0" smtClean="0"/>
              <a:t>% to avoid </a:t>
            </a:r>
            <a:r>
              <a:rPr lang="en-GB" dirty="0"/>
              <a:t>c</a:t>
            </a:r>
            <a:r>
              <a:rPr lang="en-GB" dirty="0" smtClean="0"/>
              <a:t>omplex drafting issues (noting </a:t>
            </a:r>
            <a:r>
              <a:rPr lang="en-GB" i="1" dirty="0" smtClean="0"/>
              <a:t>no LBT </a:t>
            </a:r>
            <a:r>
              <a:rPr lang="en-GB" dirty="0" smtClean="0"/>
              <a:t>is not known to be used, and the 1% would also apply to </a:t>
            </a:r>
            <a:r>
              <a:rPr lang="en-GB" i="1" dirty="0" smtClean="0"/>
              <a:t>short LBT</a:t>
            </a:r>
            <a:r>
              <a:rPr lang="en-GB" dirty="0" smtClean="0"/>
              <a:t>)</a:t>
            </a:r>
          </a:p>
          <a:p>
            <a:pPr lvl="1"/>
            <a:r>
              <a:rPr lang="en-GB" dirty="0" smtClean="0"/>
              <a:t>A decision in ETSI BRAN on the topic was delayed in BRAN#102 to allow discussion at the Coex Workshop in July 2019</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682432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to the Coex Workshop suggested a compromise restricting </a:t>
            </a:r>
            <a:r>
              <a:rPr lang="en-AU" i="1" dirty="0" smtClean="0"/>
              <a:t>no LBT </a:t>
            </a:r>
            <a:r>
              <a:rPr lang="en-AU" dirty="0" smtClean="0"/>
              <a:t>had no downside</a:t>
            </a:r>
            <a:endParaRPr lang="en-AU" dirty="0"/>
          </a:p>
        </p:txBody>
      </p:sp>
      <p:sp>
        <p:nvSpPr>
          <p:cNvPr id="3" name="Content Placeholder 2"/>
          <p:cNvSpPr>
            <a:spLocks noGrp="1"/>
          </p:cNvSpPr>
          <p:nvPr>
            <p:ph idx="1"/>
          </p:nvPr>
        </p:nvSpPr>
        <p:spPr>
          <a:xfrm>
            <a:off x="685800" y="1752600"/>
            <a:ext cx="7772400" cy="4114800"/>
          </a:xfrm>
        </p:spPr>
        <p:txBody>
          <a:bodyPr/>
          <a:lstStyle/>
          <a:p>
            <a:r>
              <a:rPr lang="en-GB" dirty="0"/>
              <a:t>Summary of </a:t>
            </a:r>
            <a:r>
              <a:rPr lang="en-GB" i="1" dirty="0" smtClean="0"/>
              <a:t>no/short </a:t>
            </a:r>
            <a:r>
              <a:rPr lang="en-GB" i="1" dirty="0"/>
              <a:t>LBT </a:t>
            </a:r>
            <a:r>
              <a:rPr lang="en-GB" dirty="0"/>
              <a:t>issue</a:t>
            </a:r>
          </a:p>
          <a:p>
            <a:pPr lvl="1"/>
            <a:r>
              <a:rPr lang="en-AU" dirty="0" smtClean="0"/>
              <a:t>At the Coex Workshop in July 2019, three submissions were made</a:t>
            </a:r>
          </a:p>
          <a:p>
            <a:pPr lvl="2"/>
            <a:r>
              <a:rPr lang="en-AU" i="1" dirty="0">
                <a:hlinkClick r:id="rId2"/>
              </a:rPr>
              <a:t>3-12</a:t>
            </a:r>
            <a:r>
              <a:rPr lang="en-AU" i="1" dirty="0"/>
              <a:t>: The use of no LBT for DRS is not justified by history </a:t>
            </a:r>
            <a:r>
              <a:rPr lang="en-AU" dirty="0"/>
              <a:t>(Cisco)</a:t>
            </a:r>
          </a:p>
          <a:p>
            <a:pPr lvl="3"/>
            <a:r>
              <a:rPr lang="en-AU" dirty="0"/>
              <a:t>Explains how the historical basis of the </a:t>
            </a:r>
            <a:r>
              <a:rPr lang="en-AU" i="1" dirty="0"/>
              <a:t>no LBT </a:t>
            </a:r>
            <a:r>
              <a:rPr lang="en-AU" dirty="0"/>
              <a:t>rule in EN 301 893 justifies its removal or at least further restriction</a:t>
            </a:r>
          </a:p>
          <a:p>
            <a:pPr lvl="2"/>
            <a:r>
              <a:rPr lang="en-AU" i="1" dirty="0">
                <a:hlinkClick r:id="rId3"/>
              </a:rPr>
              <a:t>3-13</a:t>
            </a:r>
            <a:r>
              <a:rPr lang="en-AU" i="1" dirty="0"/>
              <a:t>: LBT for Short Control Messages </a:t>
            </a:r>
            <a:r>
              <a:rPr lang="en-AU" dirty="0"/>
              <a:t>(Huawei)</a:t>
            </a:r>
          </a:p>
          <a:p>
            <a:pPr lvl="3"/>
            <a:r>
              <a:rPr lang="en-AU" dirty="0"/>
              <a:t>Asserts the use of </a:t>
            </a:r>
            <a:r>
              <a:rPr lang="en-AU" i="1" dirty="0"/>
              <a:t>short LBT </a:t>
            </a:r>
            <a:r>
              <a:rPr lang="en-AU" dirty="0"/>
              <a:t>for DRS </a:t>
            </a:r>
            <a:r>
              <a:rPr lang="en-AU" dirty="0" smtClean="0"/>
              <a:t>(like a Beacon) has </a:t>
            </a:r>
            <a:r>
              <a:rPr lang="en-AU" dirty="0"/>
              <a:t>no significant impact on coexistence between Wi-Fi &amp; LAA/NR-U</a:t>
            </a:r>
          </a:p>
          <a:p>
            <a:pPr lvl="3"/>
            <a:r>
              <a:rPr lang="en-AU" dirty="0"/>
              <a:t>Explains that simulation shows restricting the use of </a:t>
            </a:r>
            <a:r>
              <a:rPr lang="en-AU" i="1" dirty="0"/>
              <a:t>short LBT </a:t>
            </a:r>
            <a:r>
              <a:rPr lang="en-AU" dirty="0"/>
              <a:t>for DRS by NR-U has relatively small impact on the DRS transmission rate</a:t>
            </a:r>
          </a:p>
          <a:p>
            <a:pPr lvl="2"/>
            <a:r>
              <a:rPr lang="en-US" i="1" dirty="0">
                <a:solidFill>
                  <a:srgbClr val="000000"/>
                </a:solidFill>
                <a:latin typeface="Montserrat"/>
                <a:ea typeface="Montserrat"/>
                <a:cs typeface="Montserrat"/>
                <a:sym typeface="Montserrat"/>
                <a:hlinkClick r:id="rId4"/>
              </a:rPr>
              <a:t>3-14</a:t>
            </a:r>
            <a:r>
              <a:rPr lang="en-US" i="1" dirty="0">
                <a:solidFill>
                  <a:srgbClr val="000000"/>
                </a:solidFill>
                <a:latin typeface="Montserrat"/>
                <a:ea typeface="Montserrat"/>
                <a:cs typeface="Montserrat"/>
                <a:sym typeface="Montserrat"/>
              </a:rPr>
              <a:t>: On standalone transmissions with short fixed LBT </a:t>
            </a:r>
            <a:r>
              <a:rPr lang="en-US" dirty="0">
                <a:solidFill>
                  <a:srgbClr val="000000"/>
                </a:solidFill>
                <a:latin typeface="Montserrat"/>
                <a:ea typeface="Montserrat"/>
                <a:cs typeface="Montserrat"/>
                <a:sym typeface="Montserrat"/>
              </a:rPr>
              <a:t>(Broadcom)</a:t>
            </a:r>
          </a:p>
          <a:p>
            <a:pPr lvl="3"/>
            <a:r>
              <a:rPr lang="en-AU" dirty="0"/>
              <a:t>Explains that simulation shows the u</a:t>
            </a:r>
            <a:r>
              <a:rPr lang="en-US" dirty="0">
                <a:latin typeface="Montserrat"/>
                <a:ea typeface="Montserrat"/>
                <a:cs typeface="Montserrat"/>
                <a:sym typeface="Montserrat"/>
              </a:rPr>
              <a:t>se of </a:t>
            </a:r>
            <a:r>
              <a:rPr lang="en-US" i="1" dirty="0">
                <a:latin typeface="Montserrat"/>
                <a:ea typeface="Montserrat"/>
                <a:cs typeface="Montserrat"/>
                <a:sym typeface="Montserrat"/>
              </a:rPr>
              <a:t>short LBT </a:t>
            </a:r>
            <a:r>
              <a:rPr lang="en-US" dirty="0">
                <a:latin typeface="Montserrat"/>
                <a:ea typeface="Montserrat"/>
                <a:cs typeface="Montserrat"/>
                <a:sym typeface="Montserrat"/>
              </a:rPr>
              <a:t>for DRS for NR-U significantly degrades the performance of Wi-Fi using normal LBT access</a:t>
            </a:r>
            <a:endParaRPr lang="en-AU" dirty="0"/>
          </a:p>
          <a:p>
            <a:pPr lvl="1"/>
            <a:r>
              <a:rPr lang="en-AU" dirty="0" smtClean="0"/>
              <a:t>It was observed at the Workshop &amp; in the Coex SC in Sept 2019 that restricting </a:t>
            </a:r>
            <a:r>
              <a:rPr lang="en-AU" i="1" dirty="0" smtClean="0"/>
              <a:t>no LBT</a:t>
            </a:r>
            <a:r>
              <a:rPr lang="en-AU" dirty="0" smtClean="0"/>
              <a:t> could represent a logical compromise because:</a:t>
            </a:r>
          </a:p>
          <a:p>
            <a:pPr lvl="2"/>
            <a:r>
              <a:rPr lang="en-AU" dirty="0" smtClean="0"/>
              <a:t>3-13 showed there was no harm to NR-U</a:t>
            </a:r>
          </a:p>
          <a:p>
            <a:pPr lvl="2"/>
            <a:r>
              <a:rPr lang="en-AU" dirty="0" smtClean="0"/>
              <a:t>3-14 showed there was a benefit to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ight Brace 5"/>
          <p:cNvSpPr/>
          <p:nvPr/>
        </p:nvSpPr>
        <p:spPr bwMode="auto">
          <a:xfrm>
            <a:off x="5029200" y="5943600"/>
            <a:ext cx="76200" cy="531813"/>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5105400" y="5943600"/>
            <a:ext cx="3048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Conclusion: No </a:t>
            </a:r>
            <a:r>
              <a:rPr lang="en-AU" sz="1600" b="1" dirty="0" smtClean="0">
                <a:latin typeface="+mj-lt"/>
              </a:rPr>
              <a:t>downside in restricting </a:t>
            </a:r>
            <a:r>
              <a:rPr lang="en-AU" sz="1600" b="1" i="1" dirty="0" smtClean="0">
                <a:latin typeface="+mj-lt"/>
              </a:rPr>
              <a:t>no LBT</a:t>
            </a:r>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369348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Discussion at Coex SC in Hanoi suggested it might not be in Wi-Fi’s interest to restrict the use of </a:t>
            </a:r>
            <a:r>
              <a:rPr lang="en-AU" i="1" dirty="0" smtClean="0"/>
              <a:t>short LBT</a:t>
            </a:r>
            <a:endParaRPr lang="en-AU" i="1" dirty="0"/>
          </a:p>
        </p:txBody>
      </p:sp>
      <p:sp>
        <p:nvSpPr>
          <p:cNvPr id="3" name="Content Placeholder 2"/>
          <p:cNvSpPr>
            <a:spLocks noGrp="1"/>
          </p:cNvSpPr>
          <p:nvPr>
            <p:ph idx="1"/>
          </p:nvPr>
        </p:nvSpPr>
        <p:spPr/>
        <p:txBody>
          <a:bodyPr/>
          <a:lstStyle/>
          <a:p>
            <a:r>
              <a:rPr lang="en-GB" dirty="0"/>
              <a:t>Summary of</a:t>
            </a:r>
            <a:r>
              <a:rPr lang="en-GB" i="1" dirty="0"/>
              <a:t> </a:t>
            </a:r>
            <a:r>
              <a:rPr lang="en-GB" i="1" dirty="0" smtClean="0"/>
              <a:t>no/short </a:t>
            </a:r>
            <a:r>
              <a:rPr lang="en-GB" i="1" dirty="0"/>
              <a:t>LBT </a:t>
            </a:r>
            <a:r>
              <a:rPr lang="en-GB" dirty="0" smtClean="0"/>
              <a:t>issue</a:t>
            </a:r>
          </a:p>
          <a:p>
            <a:pPr lvl="1"/>
            <a:r>
              <a:rPr lang="en-GB" dirty="0" smtClean="0"/>
              <a:t>At </a:t>
            </a:r>
            <a:r>
              <a:rPr lang="en-GB" dirty="0" err="1" smtClean="0"/>
              <a:t>Coex</a:t>
            </a:r>
            <a:r>
              <a:rPr lang="en-GB" dirty="0" smtClean="0"/>
              <a:t> SC meeting in Hanoi in Sept 2019, there were strong objections to 802.11 WG supporting any proposal to restrict the use of </a:t>
            </a:r>
            <a:r>
              <a:rPr lang="en-GB" i="1" dirty="0" smtClean="0"/>
              <a:t>short LBT</a:t>
            </a:r>
          </a:p>
          <a:p>
            <a:pPr lvl="2"/>
            <a:r>
              <a:rPr lang="en-GB" dirty="0" smtClean="0"/>
              <a:t>… and particularly to the proposed LS to ETSI BRAN and/or 3GPP RAN1 on the topic</a:t>
            </a:r>
          </a:p>
          <a:p>
            <a:pPr lvl="1"/>
            <a:r>
              <a:rPr lang="en-GB" dirty="0" smtClean="0"/>
              <a:t>There was some suggestion that many Wi-Fi devices use short LBT (or PIFS) for Beacons, contrary to the IEEE 802.11 standard</a:t>
            </a:r>
          </a:p>
          <a:p>
            <a:pPr lvl="2"/>
            <a:r>
              <a:rPr lang="en-GB" dirty="0" smtClean="0"/>
              <a:t>No one was willing to go on the record that they used PIFS for Beacons</a:t>
            </a:r>
            <a:endParaRPr lang="en-GB" dirty="0"/>
          </a:p>
          <a:p>
            <a:pPr lvl="2"/>
            <a:r>
              <a:rPr lang="en-GB" dirty="0" smtClean="0"/>
              <a:t>The limited responses to a request (by e-mail before the Hanoi meeting) by the Coex SC Chair for information about the use of PIFS for Beacons were ambiguous</a:t>
            </a:r>
          </a:p>
          <a:p>
            <a:pPr lvl="1"/>
            <a:r>
              <a:rPr lang="en-GB" dirty="0" smtClean="0"/>
              <a:t>As a result, Cisco asked at BRAN#103 that discussion and a decision be delayed until BRAN#104 in December 2019</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04442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now appears restricting the use of no/short LBT in EN 301 893 is not in the interest of Wi-Fi </a:t>
            </a:r>
            <a:r>
              <a:rPr lang="en-AU" dirty="0" smtClean="0"/>
              <a:t>industry</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Since BRAN#103, the Coex SC Chair has been digging into the use of PIFS for Beacons by deployed Wi-Fi gear</a:t>
            </a:r>
          </a:p>
          <a:p>
            <a:pPr lvl="1"/>
            <a:r>
              <a:rPr lang="en-AU" dirty="0" smtClean="0"/>
              <a:t>He has established that </a:t>
            </a:r>
            <a:r>
              <a:rPr lang="en-AU" dirty="0"/>
              <a:t>the use of PIFS for Beacons</a:t>
            </a:r>
            <a:r>
              <a:rPr lang="en-AU" dirty="0" smtClean="0"/>
              <a:t> is probably widespread in the industry, at least among major chip vendors</a:t>
            </a:r>
          </a:p>
          <a:p>
            <a:pPr lvl="2"/>
            <a:r>
              <a:rPr lang="en-AU" dirty="0" smtClean="0">
                <a:solidFill>
                  <a:srgbClr val="FF0000"/>
                </a:solidFill>
              </a:rPr>
              <a:t>Chip vendor A: often uses PIFS for Beacons, with APs usually grouping Beacons for multi-BSSID</a:t>
            </a:r>
          </a:p>
          <a:p>
            <a:pPr lvl="2"/>
            <a:r>
              <a:rPr lang="en-AU" dirty="0">
                <a:solidFill>
                  <a:srgbClr val="FF0000"/>
                </a:solidFill>
              </a:rPr>
              <a:t>Chip vendor </a:t>
            </a:r>
            <a:r>
              <a:rPr lang="en-AU" dirty="0" smtClean="0">
                <a:solidFill>
                  <a:srgbClr val="FF0000"/>
                </a:solidFill>
              </a:rPr>
              <a:t>B: </a:t>
            </a:r>
            <a:r>
              <a:rPr lang="en-AU" dirty="0">
                <a:solidFill>
                  <a:srgbClr val="FF0000"/>
                </a:solidFill>
              </a:rPr>
              <a:t>often uses PIFS for Beacons, with APs usually </a:t>
            </a:r>
            <a:r>
              <a:rPr lang="en-AU" dirty="0" smtClean="0">
                <a:solidFill>
                  <a:srgbClr val="FF0000"/>
                </a:solidFill>
              </a:rPr>
              <a:t>spreading  </a:t>
            </a:r>
            <a:r>
              <a:rPr lang="en-AU" dirty="0">
                <a:solidFill>
                  <a:srgbClr val="FF0000"/>
                </a:solidFill>
              </a:rPr>
              <a:t>Beacons </a:t>
            </a:r>
            <a:r>
              <a:rPr lang="en-AU" dirty="0" smtClean="0">
                <a:solidFill>
                  <a:srgbClr val="FF0000"/>
                </a:solidFill>
              </a:rPr>
              <a:t>over time for multi-BSSID</a:t>
            </a:r>
          </a:p>
          <a:p>
            <a:pPr lvl="2"/>
            <a:r>
              <a:rPr lang="en-AU" dirty="0">
                <a:solidFill>
                  <a:srgbClr val="FF0000"/>
                </a:solidFill>
              </a:rPr>
              <a:t>Chip vendor C</a:t>
            </a:r>
            <a:r>
              <a:rPr lang="en-AU" dirty="0" smtClean="0">
                <a:solidFill>
                  <a:srgbClr val="FF0000"/>
                </a:solidFill>
              </a:rPr>
              <a:t>: confirmed it often </a:t>
            </a:r>
            <a:r>
              <a:rPr lang="en-AU" dirty="0">
                <a:solidFill>
                  <a:srgbClr val="FF0000"/>
                </a:solidFill>
              </a:rPr>
              <a:t>uses PIFS for </a:t>
            </a:r>
            <a:r>
              <a:rPr lang="en-AU" dirty="0" smtClean="0">
                <a:solidFill>
                  <a:srgbClr val="FF0000"/>
                </a:solidFill>
              </a:rPr>
              <a:t>Beacons</a:t>
            </a:r>
          </a:p>
          <a:p>
            <a:pPr lvl="2"/>
            <a:r>
              <a:rPr lang="en-AU" dirty="0">
                <a:solidFill>
                  <a:srgbClr val="FF9900"/>
                </a:solidFill>
              </a:rPr>
              <a:t>Chip vendor </a:t>
            </a:r>
            <a:r>
              <a:rPr lang="en-AU" dirty="0" smtClean="0">
                <a:solidFill>
                  <a:srgbClr val="FF9900"/>
                </a:solidFill>
              </a:rPr>
              <a:t>D: hinted (but did not confirm) </a:t>
            </a:r>
            <a:r>
              <a:rPr lang="en-AU" dirty="0">
                <a:solidFill>
                  <a:srgbClr val="FF9900"/>
                </a:solidFill>
              </a:rPr>
              <a:t>it often uses PIFS for </a:t>
            </a:r>
            <a:r>
              <a:rPr lang="en-AU" dirty="0" smtClean="0">
                <a:solidFill>
                  <a:srgbClr val="FF9900"/>
                </a:solidFill>
              </a:rPr>
              <a:t>Beacons</a:t>
            </a:r>
          </a:p>
          <a:p>
            <a:pPr lvl="2"/>
            <a:r>
              <a:rPr lang="en-AU" dirty="0">
                <a:solidFill>
                  <a:srgbClr val="00B050"/>
                </a:solidFill>
              </a:rPr>
              <a:t>Chip vendor </a:t>
            </a:r>
            <a:r>
              <a:rPr lang="en-AU" dirty="0" smtClean="0">
                <a:solidFill>
                  <a:srgbClr val="00B050"/>
                </a:solidFill>
              </a:rPr>
              <a:t>E: </a:t>
            </a:r>
            <a:r>
              <a:rPr lang="en-AU" dirty="0">
                <a:solidFill>
                  <a:srgbClr val="00B050"/>
                </a:solidFill>
              </a:rPr>
              <a:t>confirmed it </a:t>
            </a:r>
            <a:r>
              <a:rPr lang="en-AU" dirty="0" smtClean="0">
                <a:solidFill>
                  <a:srgbClr val="00B050"/>
                </a:solidFill>
              </a:rPr>
              <a:t>does NOT use </a:t>
            </a:r>
            <a:r>
              <a:rPr lang="en-AU" dirty="0">
                <a:solidFill>
                  <a:srgbClr val="00B050"/>
                </a:solidFill>
              </a:rPr>
              <a:t>PIFS for </a:t>
            </a:r>
            <a:r>
              <a:rPr lang="en-AU" dirty="0" smtClean="0">
                <a:solidFill>
                  <a:srgbClr val="00B050"/>
                </a:solidFill>
              </a:rPr>
              <a:t>Beacons</a:t>
            </a:r>
          </a:p>
          <a:p>
            <a:pPr lvl="1"/>
            <a:r>
              <a:rPr lang="en-AU" dirty="0" smtClean="0"/>
              <a:t>On this basis, any restriction of the use of </a:t>
            </a:r>
            <a:r>
              <a:rPr lang="en-AU" i="1" dirty="0" smtClean="0"/>
              <a:t>no LBT</a:t>
            </a:r>
            <a:r>
              <a:rPr lang="en-AU" dirty="0" smtClean="0"/>
              <a:t> in EN 301 893 would probably not be in the </a:t>
            </a:r>
            <a:r>
              <a:rPr lang="en-AU" dirty="0"/>
              <a:t>best </a:t>
            </a:r>
            <a:r>
              <a:rPr lang="en-AU" dirty="0" smtClean="0"/>
              <a:t>interest of the Wi-Fi industry</a:t>
            </a:r>
            <a:endParaRPr lang="en-AU" dirty="0"/>
          </a:p>
          <a:p>
            <a:pPr lvl="2"/>
            <a:endParaRPr lang="en-AU" dirty="0"/>
          </a:p>
          <a:p>
            <a:pPr lvl="2"/>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895636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now proposed that the 802.11 standards be refined to allow PIFS with Beacons</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Cisco will no longer be proposing a restriction on the use of </a:t>
            </a:r>
            <a:r>
              <a:rPr lang="en-AU" i="1" dirty="0" smtClean="0"/>
              <a:t>no/short LBT </a:t>
            </a:r>
            <a:r>
              <a:rPr lang="en-AU" dirty="0" smtClean="0"/>
              <a:t>in EN 301 893, given it would cause many Wi-Fi implementations to be unusable in Europe</a:t>
            </a:r>
          </a:p>
          <a:p>
            <a:pPr lvl="1"/>
            <a:r>
              <a:rPr lang="en-AU" dirty="0" smtClean="0"/>
              <a:t>However, we now have a (known) situation where many Wi-Fi implementations are violating the 802.11 standard</a:t>
            </a:r>
          </a:p>
          <a:p>
            <a:pPr lvl="2"/>
            <a:r>
              <a:rPr lang="en-AU" dirty="0" smtClean="0"/>
              <a:t>A </a:t>
            </a:r>
            <a:r>
              <a:rPr lang="en-AU" dirty="0"/>
              <a:t>group of 802.11 experts </a:t>
            </a:r>
            <a:r>
              <a:rPr lang="en-AU" dirty="0" smtClean="0"/>
              <a:t>previously concluded </a:t>
            </a:r>
            <a:r>
              <a:rPr lang="en-AU" dirty="0"/>
              <a:t>that the </a:t>
            </a:r>
            <a:r>
              <a:rPr lang="en-AU" dirty="0" smtClean="0"/>
              <a:t>correct </a:t>
            </a:r>
            <a:r>
              <a:rPr lang="en-AU" dirty="0" smtClean="0"/>
              <a:t>mechanism </a:t>
            </a:r>
            <a:r>
              <a:rPr lang="en-AU" dirty="0"/>
              <a:t>for Beacon transmission in 802.11-2016 is EDCA using AC-VO</a:t>
            </a:r>
          </a:p>
          <a:p>
            <a:pPr lvl="1"/>
            <a:r>
              <a:rPr lang="en-AU" dirty="0" smtClean="0"/>
              <a:t>It therefore probably makes sense to modify the IEEE 802.11 standard to better reflect industry practice</a:t>
            </a:r>
          </a:p>
          <a:p>
            <a:pPr lvl="2"/>
            <a:r>
              <a:rPr lang="en-AU" dirty="0" smtClean="0"/>
              <a:t>So everyone knows what is possible and allowed</a:t>
            </a:r>
          </a:p>
          <a:p>
            <a:pPr lvl="1"/>
            <a:r>
              <a:rPr lang="en-AU" dirty="0" smtClean="0"/>
              <a:t>Andrew Myles has submitted a comment in the LB on 802.11md that proposes explicitly allowing the use of PIFS for Beacons</a:t>
            </a:r>
          </a:p>
          <a:p>
            <a:pPr lvl="2"/>
            <a:r>
              <a:rPr lang="en-AU" dirty="0" smtClean="0"/>
              <a:t>It is likely that the resolution of this comment will not occur until SA ballot phase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821769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147059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substantive progress at BRAN#103 on defining CW adjustment requirements</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Submissions related to CW adjustment</a:t>
            </a:r>
          </a:p>
          <a:p>
            <a:pPr lvl="1"/>
            <a:r>
              <a:rPr lang="en-GB" dirty="0" smtClean="0"/>
              <a:t>BRAN(19)103017r1: </a:t>
            </a:r>
            <a:r>
              <a:rPr lang="en-GB" i="1" dirty="0"/>
              <a:t>Delayed CW updating </a:t>
            </a:r>
            <a:r>
              <a:rPr lang="en-GB" i="1" dirty="0" smtClean="0"/>
              <a:t>procedure </a:t>
            </a:r>
            <a:r>
              <a:rPr lang="en-GB" dirty="0" smtClean="0"/>
              <a:t>(Qualcomm, Nokia, Ericsson)</a:t>
            </a:r>
          </a:p>
          <a:p>
            <a:pPr lvl="1"/>
            <a:r>
              <a:rPr lang="en-GB" dirty="0" smtClean="0"/>
              <a:t>BRAN(19)103022: </a:t>
            </a:r>
            <a:r>
              <a:rPr lang="en-GB" i="1" dirty="0"/>
              <a:t>CW update response to </a:t>
            </a:r>
            <a:r>
              <a:rPr lang="en-GB" i="1" dirty="0" smtClean="0"/>
              <a:t>BRAN(19)103017</a:t>
            </a:r>
            <a:r>
              <a:rPr lang="en-GB" dirty="0" smtClean="0"/>
              <a:t> (Cisco)</a:t>
            </a:r>
          </a:p>
          <a:p>
            <a:pPr lvl="1"/>
            <a:r>
              <a:rPr lang="en-GB" dirty="0" smtClean="0"/>
              <a:t>BRAN(19)103033: </a:t>
            </a:r>
            <a:r>
              <a:rPr lang="en-GB" i="1" dirty="0"/>
              <a:t>Draft LS to 3GPP and IEEE on CW </a:t>
            </a:r>
            <a:r>
              <a:rPr lang="en-GB" i="1" dirty="0" smtClean="0"/>
              <a:t>updates </a:t>
            </a:r>
            <a:r>
              <a:rPr lang="en-GB" dirty="0" smtClean="0"/>
              <a:t>(</a:t>
            </a:r>
            <a:r>
              <a:rPr lang="en-GB" dirty="0" err="1" smtClean="0"/>
              <a:t>Cablelabs</a:t>
            </a:r>
            <a:r>
              <a:rPr lang="en-GB" dirty="0" smtClean="0"/>
              <a:t>)</a:t>
            </a:r>
          </a:p>
          <a:p>
            <a:r>
              <a:rPr lang="en-AU" dirty="0" smtClean="0"/>
              <a:t>Summary </a:t>
            </a:r>
            <a:r>
              <a:rPr lang="en-AU" dirty="0"/>
              <a:t>related to CW adjustment</a:t>
            </a:r>
          </a:p>
          <a:p>
            <a:pPr lvl="1"/>
            <a:r>
              <a:rPr lang="en-AU" dirty="0"/>
              <a:t>There was agreement at BRAN#102 that EN 301 893’s CW adjustment requirements needed </a:t>
            </a:r>
            <a:r>
              <a:rPr lang="en-AU" dirty="0" smtClean="0"/>
              <a:t>refinement</a:t>
            </a:r>
          </a:p>
          <a:p>
            <a:pPr lvl="1"/>
            <a:r>
              <a:rPr lang="en-AU" dirty="0"/>
              <a:t>At BRAN#103, a proposal to resolve all of the issues related to CW adjustment was accepted in </a:t>
            </a:r>
            <a:r>
              <a:rPr lang="en-AU" dirty="0" smtClean="0"/>
              <a:t>principle</a:t>
            </a:r>
          </a:p>
          <a:p>
            <a:pPr lvl="1"/>
            <a:r>
              <a:rPr lang="en-AU" dirty="0" smtClean="0"/>
              <a:t>ETSI BRAN has asked both IEEE 802.11 </a:t>
            </a:r>
            <a:r>
              <a:rPr lang="en-AU" dirty="0"/>
              <a:t>WG &amp; 3GPP RAN1 to evaluate the proposed CW adjustment requirements</a:t>
            </a:r>
            <a:br>
              <a:rPr lang="en-AU" dirty="0"/>
            </a:b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754350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agreement at BRAN#102 that EN 301 893’s </a:t>
            </a:r>
            <a:r>
              <a:rPr lang="en-AU" dirty="0"/>
              <a:t>CW adjustment </a:t>
            </a:r>
            <a:r>
              <a:rPr lang="en-AU" dirty="0" smtClean="0"/>
              <a:t>requirements needed refinement</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was agreed at BRAN#102 that the current CW adjustment requirements in EN 301 893 v2.1.1 are unsatisfactory:</a:t>
            </a:r>
          </a:p>
          <a:p>
            <a:pPr lvl="2"/>
            <a:r>
              <a:rPr lang="en-AU" dirty="0" smtClean="0"/>
              <a:t>They do not explicitly (but may implicitly) define CW adjustment with broadcasts, as used by 802.11/LAA/NR-U</a:t>
            </a:r>
          </a:p>
          <a:p>
            <a:pPr lvl="2"/>
            <a:r>
              <a:rPr lang="en-AU" dirty="0" smtClean="0"/>
              <a:t>They do not define the requirement with delayed </a:t>
            </a:r>
            <a:r>
              <a:rPr lang="en-AU" dirty="0" err="1" smtClean="0"/>
              <a:t>ack</a:t>
            </a:r>
            <a:r>
              <a:rPr lang="en-AU" dirty="0" smtClean="0"/>
              <a:t>/</a:t>
            </a:r>
            <a:r>
              <a:rPr lang="en-AU" dirty="0" err="1" smtClean="0"/>
              <a:t>nacks</a:t>
            </a:r>
            <a:r>
              <a:rPr lang="en-AU" dirty="0" smtClean="0"/>
              <a:t>, as used by LAA (and NR-U)</a:t>
            </a:r>
          </a:p>
          <a:p>
            <a:pPr lvl="1"/>
            <a:r>
              <a:rPr lang="en-AU" dirty="0" smtClean="0"/>
              <a:t>Fortunately, there was also some </a:t>
            </a:r>
            <a:r>
              <a:rPr lang="en-AU" dirty="0"/>
              <a:t>agreement during BRAN#102 on </a:t>
            </a:r>
            <a:r>
              <a:rPr lang="en-AU" dirty="0" smtClean="0"/>
              <a:t>principles to remedy these problems</a:t>
            </a:r>
          </a:p>
          <a:p>
            <a:pPr lvl="2"/>
            <a:r>
              <a:rPr lang="en-AU" dirty="0">
                <a:solidFill>
                  <a:srgbClr val="00B050"/>
                </a:solidFill>
              </a:rPr>
              <a:t>It agreed that it was OK to rely on delayed feedback to drive CW adjustment </a:t>
            </a:r>
          </a:p>
          <a:p>
            <a:pPr lvl="2"/>
            <a:r>
              <a:rPr lang="en-AU" dirty="0">
                <a:solidFill>
                  <a:srgbClr val="00B050"/>
                </a:solidFill>
              </a:rPr>
              <a:t>It agreed that it is necessary to use a </a:t>
            </a:r>
            <a:r>
              <a:rPr lang="en-AU" i="1" dirty="0">
                <a:solidFill>
                  <a:srgbClr val="00B050"/>
                </a:solidFill>
              </a:rPr>
              <a:t>random selection </a:t>
            </a:r>
            <a:r>
              <a:rPr lang="en-AU" dirty="0">
                <a:solidFill>
                  <a:srgbClr val="00B050"/>
                </a:solidFill>
              </a:rPr>
              <a:t>of the delayed feedback</a:t>
            </a:r>
          </a:p>
          <a:p>
            <a:pPr lvl="2"/>
            <a:r>
              <a:rPr lang="en-AU" dirty="0">
                <a:solidFill>
                  <a:srgbClr val="FF0000"/>
                </a:solidFill>
              </a:rPr>
              <a:t>There was </a:t>
            </a:r>
            <a:r>
              <a:rPr lang="en-AU" dirty="0" smtClean="0">
                <a:solidFill>
                  <a:srgbClr val="FF0000"/>
                </a:solidFill>
              </a:rPr>
              <a:t>not </a:t>
            </a:r>
            <a:r>
              <a:rPr lang="en-AU" dirty="0">
                <a:solidFill>
                  <a:srgbClr val="FF0000"/>
                </a:solidFill>
              </a:rPr>
              <a:t>consensus on whether </a:t>
            </a:r>
            <a:r>
              <a:rPr lang="en-AU" i="1" dirty="0">
                <a:solidFill>
                  <a:srgbClr val="FF0000"/>
                </a:solidFill>
              </a:rPr>
              <a:t>success</a:t>
            </a:r>
            <a:r>
              <a:rPr lang="en-AU" dirty="0">
                <a:solidFill>
                  <a:srgbClr val="FF0000"/>
                </a:solidFill>
              </a:rPr>
              <a:t> at the start of the COT drove the CW </a:t>
            </a:r>
            <a:r>
              <a:rPr lang="en-AU" dirty="0" smtClean="0">
                <a:solidFill>
                  <a:srgbClr val="FF0000"/>
                </a:solidFill>
              </a:rPr>
              <a:t>updates</a:t>
            </a:r>
          </a:p>
          <a:p>
            <a:pPr lvl="1"/>
            <a:r>
              <a:rPr lang="en-AU" dirty="0" smtClean="0"/>
              <a:t>It was agreed that these principles should became the basis of a future solution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209878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At </a:t>
            </a:r>
            <a:r>
              <a:rPr lang="en-AU" dirty="0" smtClean="0"/>
              <a:t>BRAN#103, a </a:t>
            </a:r>
            <a:r>
              <a:rPr lang="en-AU" dirty="0"/>
              <a:t>proposal to resolve all of the issues related to CW </a:t>
            </a:r>
            <a:r>
              <a:rPr lang="en-AU" dirty="0" smtClean="0"/>
              <a:t>adjustment was accepted in principle</a:t>
            </a:r>
            <a:r>
              <a:rPr lang="en-AU" dirty="0"/>
              <a:t/>
            </a:r>
            <a:br>
              <a:rPr lang="en-AU" dirty="0"/>
            </a:br>
            <a:endParaRPr lang="en-AU" dirty="0"/>
          </a:p>
        </p:txBody>
      </p:sp>
      <p:sp>
        <p:nvSpPr>
          <p:cNvPr id="3" name="Content Placeholder 2"/>
          <p:cNvSpPr>
            <a:spLocks noGrp="1"/>
          </p:cNvSpPr>
          <p:nvPr>
            <p:ph idx="1"/>
          </p:nvPr>
        </p:nvSpPr>
        <p:spPr>
          <a:xfrm>
            <a:off x="685799" y="1752600"/>
            <a:ext cx="7858125" cy="3543300"/>
          </a:xfrm>
        </p:spPr>
        <p:txBody>
          <a:bodyPr/>
          <a:lstStyle/>
          <a:p>
            <a:pPr lvl="1"/>
            <a:r>
              <a:rPr lang="en-AU" dirty="0" smtClean="0"/>
              <a:t>At BRAN#103, Qualcomm</a:t>
            </a:r>
            <a:r>
              <a:rPr lang="en-AU" dirty="0"/>
              <a:t>, Ericsson &amp; </a:t>
            </a:r>
            <a:r>
              <a:rPr lang="en-AU" dirty="0" smtClean="0"/>
              <a:t>Nokia submitted </a:t>
            </a:r>
            <a:r>
              <a:rPr lang="en-AU" dirty="0"/>
              <a:t>BRAN(19)103017 </a:t>
            </a:r>
            <a:r>
              <a:rPr lang="en-AU" dirty="0" smtClean="0"/>
              <a:t>as </a:t>
            </a:r>
            <a:r>
              <a:rPr lang="en-AU" dirty="0"/>
              <a:t>a proposal to resolve all of the issues related to CW </a:t>
            </a:r>
            <a:r>
              <a:rPr lang="en-AU" dirty="0" smtClean="0"/>
              <a:t>adjustment</a:t>
            </a:r>
          </a:p>
          <a:p>
            <a:pPr lvl="2"/>
            <a:r>
              <a:rPr lang="en-AU" dirty="0" smtClean="0">
                <a:solidFill>
                  <a:srgbClr val="00B050"/>
                </a:solidFill>
              </a:rPr>
              <a:t>It explicitly provides for</a:t>
            </a:r>
            <a:br>
              <a:rPr lang="en-AU" dirty="0" smtClean="0">
                <a:solidFill>
                  <a:srgbClr val="00B050"/>
                </a:solidFill>
              </a:rPr>
            </a:br>
            <a:r>
              <a:rPr lang="en-AU" dirty="0" smtClean="0">
                <a:solidFill>
                  <a:srgbClr val="00B050"/>
                </a:solidFill>
              </a:rPr>
              <a:t>broadcast (like 802.11)</a:t>
            </a:r>
          </a:p>
          <a:p>
            <a:pPr lvl="2"/>
            <a:r>
              <a:rPr lang="en-AU" dirty="0" smtClean="0">
                <a:solidFill>
                  <a:srgbClr val="00B050"/>
                </a:solidFill>
              </a:rPr>
              <a:t>It focuses the evaluation</a:t>
            </a:r>
            <a:br>
              <a:rPr lang="en-AU" dirty="0" smtClean="0">
                <a:solidFill>
                  <a:srgbClr val="00B050"/>
                </a:solidFill>
              </a:rPr>
            </a:br>
            <a:r>
              <a:rPr lang="en-AU" dirty="0" smtClean="0">
                <a:solidFill>
                  <a:srgbClr val="00B050"/>
                </a:solidFill>
              </a:rPr>
              <a:t>of success/failure on the</a:t>
            </a:r>
            <a:br>
              <a:rPr lang="en-AU" dirty="0" smtClean="0">
                <a:solidFill>
                  <a:srgbClr val="00B050"/>
                </a:solidFill>
              </a:rPr>
            </a:br>
            <a:r>
              <a:rPr lang="en-AU" dirty="0" smtClean="0">
                <a:solidFill>
                  <a:srgbClr val="00B050"/>
                </a:solidFill>
              </a:rPr>
              <a:t>start of the COT (like 802.11)</a:t>
            </a:r>
          </a:p>
          <a:p>
            <a:pPr lvl="2"/>
            <a:r>
              <a:rPr lang="en-AU" dirty="0" smtClean="0">
                <a:solidFill>
                  <a:srgbClr val="00B050"/>
                </a:solidFill>
              </a:rPr>
              <a:t>It allows only a selection</a:t>
            </a:r>
            <a:br>
              <a:rPr lang="en-AU" dirty="0" smtClean="0">
                <a:solidFill>
                  <a:srgbClr val="00B050"/>
                </a:solidFill>
              </a:rPr>
            </a:br>
            <a:r>
              <a:rPr lang="en-AU" dirty="0" smtClean="0">
                <a:solidFill>
                  <a:srgbClr val="00B050"/>
                </a:solidFill>
              </a:rPr>
              <a:t>of feedback to be used to</a:t>
            </a:r>
            <a:br>
              <a:rPr lang="en-AU" dirty="0" smtClean="0">
                <a:solidFill>
                  <a:srgbClr val="00B050"/>
                </a:solidFill>
              </a:rPr>
            </a:br>
            <a:r>
              <a:rPr lang="en-AU" dirty="0" smtClean="0">
                <a:solidFill>
                  <a:srgbClr val="00B050"/>
                </a:solidFill>
              </a:rPr>
              <a:t>double or reset CW</a:t>
            </a:r>
            <a:br>
              <a:rPr lang="en-AU" dirty="0" smtClean="0">
                <a:solidFill>
                  <a:srgbClr val="00B050"/>
                </a:solidFill>
              </a:rPr>
            </a:br>
            <a:r>
              <a:rPr lang="en-AU" dirty="0" smtClean="0">
                <a:solidFill>
                  <a:srgbClr val="00B050"/>
                </a:solidFill>
              </a:rPr>
              <a:t>(otherwise CW remains</a:t>
            </a:r>
            <a:br>
              <a:rPr lang="en-AU" dirty="0" smtClean="0">
                <a:solidFill>
                  <a:srgbClr val="00B050"/>
                </a:solidFill>
              </a:rPr>
            </a:br>
            <a:r>
              <a:rPr lang="en-AU" dirty="0" smtClean="0">
                <a:solidFill>
                  <a:srgbClr val="00B050"/>
                </a:solidFill>
              </a:rPr>
              <a:t>the same), but requires</a:t>
            </a:r>
            <a:br>
              <a:rPr lang="en-AU" dirty="0" smtClean="0">
                <a:solidFill>
                  <a:srgbClr val="00B050"/>
                </a:solidFill>
              </a:rPr>
            </a:br>
            <a:r>
              <a:rPr lang="en-AU" dirty="0" smtClean="0">
                <a:solidFill>
                  <a:srgbClr val="00B050"/>
                </a:solidFill>
              </a:rPr>
              <a:t>the selection of feedback</a:t>
            </a:r>
            <a:br>
              <a:rPr lang="en-AU" dirty="0" smtClean="0">
                <a:solidFill>
                  <a:srgbClr val="00B050"/>
                </a:solidFill>
              </a:rPr>
            </a:br>
            <a:r>
              <a:rPr lang="en-AU" dirty="0" smtClean="0">
                <a:solidFill>
                  <a:srgbClr val="00B050"/>
                </a:solidFill>
              </a:rPr>
              <a:t>to be random/unbiased</a:t>
            </a:r>
          </a:p>
          <a:p>
            <a:pPr lvl="1"/>
            <a:r>
              <a:rPr lang="en-AU" dirty="0" smtClean="0"/>
              <a:t>It was agreed that the text</a:t>
            </a:r>
            <a:br>
              <a:rPr lang="en-AU" dirty="0" smtClean="0"/>
            </a:br>
            <a:r>
              <a:rPr lang="en-AU" dirty="0" smtClean="0"/>
              <a:t>should be included in the</a:t>
            </a:r>
            <a:br>
              <a:rPr lang="en-AU" dirty="0" smtClean="0"/>
            </a:br>
            <a:r>
              <a:rPr lang="en-AU" dirty="0" smtClean="0"/>
              <a:t>draft (</a:t>
            </a:r>
            <a:r>
              <a:rPr lang="en-AU" dirty="0"/>
              <a:t>i</a:t>
            </a:r>
            <a:r>
              <a:rPr lang="en-AU" dirty="0" smtClean="0"/>
              <a:t>n square brackets</a:t>
            </a:r>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6" name="Rectangle 5"/>
          <p:cNvSpPr/>
          <p:nvPr/>
        </p:nvSpPr>
        <p:spPr bwMode="auto">
          <a:xfrm>
            <a:off x="4038600" y="2973387"/>
            <a:ext cx="4495800" cy="312261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When CW is updated:</a:t>
            </a:r>
          </a:p>
          <a:p>
            <a:pPr marL="177800" lvl="1" indent="-177800">
              <a:spcBef>
                <a:spcPts val="700"/>
              </a:spcBef>
              <a:buFont typeface="Arial" panose="020B0604020202020204" pitchFamily="34" charset="0"/>
              <a:buChar char="•"/>
            </a:pPr>
            <a:r>
              <a:rPr lang="en-AU" sz="1400" dirty="0" smtClean="0">
                <a:latin typeface="+mj-lt"/>
              </a:rPr>
              <a:t>if </a:t>
            </a:r>
            <a:r>
              <a:rPr lang="en-AU" sz="1400" dirty="0">
                <a:latin typeface="+mj-lt"/>
              </a:rPr>
              <a:t>new feedback is available relative to the prior CW update, the feedback for the latest COT for which new feedback is received shall be used</a:t>
            </a:r>
          </a:p>
          <a:p>
            <a:pPr marL="357188" lvl="2" indent="-179388">
              <a:spcBef>
                <a:spcPts val="700"/>
              </a:spcBef>
              <a:buFont typeface="Courier New" panose="02070309020205020404" pitchFamily="49" charset="0"/>
              <a:buChar char="o"/>
            </a:pPr>
            <a:r>
              <a:rPr lang="en-AU" sz="1400" dirty="0">
                <a:latin typeface="+mj-lt"/>
              </a:rPr>
              <a:t>if the feedback indicates success, CW shall be set to CW</a:t>
            </a:r>
            <a:r>
              <a:rPr lang="en-AU" sz="1400" baseline="-25000" dirty="0">
                <a:latin typeface="+mj-lt"/>
              </a:rPr>
              <a:t>min</a:t>
            </a:r>
            <a:r>
              <a:rPr lang="en-AU" sz="1400" dirty="0">
                <a:latin typeface="+mj-lt"/>
              </a:rPr>
              <a:t> </a:t>
            </a:r>
            <a:endParaRPr lang="en-AU" sz="1400" dirty="0" smtClean="0">
              <a:latin typeface="+mj-lt"/>
            </a:endParaRPr>
          </a:p>
          <a:p>
            <a:pPr marL="357188" lvl="2" indent="-179388">
              <a:spcBef>
                <a:spcPts val="700"/>
              </a:spcBef>
              <a:buFont typeface="Courier New" panose="02070309020205020404" pitchFamily="49" charset="0"/>
              <a:buChar char="o"/>
            </a:pPr>
            <a:r>
              <a:rPr lang="en-AU" sz="1400" dirty="0">
                <a:latin typeface="+mj-lt"/>
              </a:rPr>
              <a:t>if the feedback indicates failure, CW shall be set to min( CW×2 + 1, CW</a:t>
            </a:r>
            <a:r>
              <a:rPr lang="en-AU" sz="1400" baseline="-25000" dirty="0">
                <a:latin typeface="+mj-lt"/>
              </a:rPr>
              <a:t>max</a:t>
            </a:r>
            <a:r>
              <a:rPr lang="en-AU" sz="1400" dirty="0">
                <a:latin typeface="+mj-lt"/>
              </a:rPr>
              <a:t> )</a:t>
            </a:r>
          </a:p>
          <a:p>
            <a:pPr marL="177800" lvl="1" indent="-177800">
              <a:spcBef>
                <a:spcPts val="700"/>
              </a:spcBef>
              <a:buFont typeface="Arial" panose="020B0604020202020204" pitchFamily="34" charset="0"/>
              <a:buChar char="•"/>
            </a:pPr>
            <a:r>
              <a:rPr lang="en-AU" sz="1400" dirty="0" smtClean="0">
                <a:latin typeface="+mj-lt"/>
              </a:rPr>
              <a:t>otherwise</a:t>
            </a:r>
            <a:r>
              <a:rPr lang="en-AU" sz="1400" dirty="0">
                <a:latin typeface="+mj-lt"/>
              </a:rPr>
              <a:t>, CW shall remain the </a:t>
            </a:r>
            <a:r>
              <a:rPr lang="en-AU" sz="1400" dirty="0" smtClean="0">
                <a:latin typeface="+mj-lt"/>
              </a:rPr>
              <a:t>same</a:t>
            </a:r>
          </a:p>
          <a:p>
            <a:pPr marL="0" lvl="1">
              <a:spcBef>
                <a:spcPts val="700"/>
              </a:spcBef>
            </a:pPr>
            <a:r>
              <a:rPr lang="en-AU" sz="1400" dirty="0">
                <a:latin typeface="+mj-lt"/>
              </a:rPr>
              <a:t>During normal operation, there shall be no bias towards success in the selection of the feedback used to update CW.</a:t>
            </a:r>
          </a:p>
          <a:p>
            <a:pPr marL="177800" lvl="1" indent="-177800">
              <a:spcBef>
                <a:spcPts val="700"/>
              </a:spcBef>
              <a:buFont typeface="Arial" panose="020B0604020202020204" pitchFamily="34" charset="0"/>
              <a:buChar char="•"/>
            </a:pPr>
            <a:endParaRPr lang="en-AU" sz="1400" dirty="0">
              <a:latin typeface="+mj-lt"/>
            </a:endParaRPr>
          </a:p>
        </p:txBody>
      </p:sp>
      <p:sp>
        <p:nvSpPr>
          <p:cNvPr id="7" name="Rectangle 6"/>
          <p:cNvSpPr/>
          <p:nvPr/>
        </p:nvSpPr>
        <p:spPr bwMode="auto">
          <a:xfrm>
            <a:off x="4038600" y="2668588"/>
            <a:ext cx="5257800" cy="3048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CW update/no bias text in BRAN(19)103017</a:t>
            </a:r>
            <a:endParaRPr lang="en-AU" sz="1400" b="1" dirty="0">
              <a:latin typeface="+mj-lt"/>
            </a:endParaRPr>
          </a:p>
        </p:txBody>
      </p:sp>
      <p:cxnSp>
        <p:nvCxnSpPr>
          <p:cNvPr id="9" name="Straight Arrow Connector 8"/>
          <p:cNvCxnSpPr/>
          <p:nvPr/>
        </p:nvCxnSpPr>
        <p:spPr bwMode="auto">
          <a:xfrm>
            <a:off x="3429000" y="3886200"/>
            <a:ext cx="609600" cy="0"/>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Tree>
    <p:extLst>
      <p:ext uri="{BB962C8B-B14F-4D97-AF65-F5344CB8AC3E}">
        <p14:creationId xmlns:p14="http://schemas.microsoft.com/office/powerpoint/2010/main" val="1975321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Key elements of the CW proposal are that the feedback selection is based on the start of the COT &amp; is unbiased</a:t>
            </a:r>
            <a:endParaRPr lang="en-AU" dirty="0"/>
          </a:p>
        </p:txBody>
      </p:sp>
      <p:sp>
        <p:nvSpPr>
          <p:cNvPr id="3" name="Content Placeholder 2"/>
          <p:cNvSpPr>
            <a:spLocks noGrp="1"/>
          </p:cNvSpPr>
          <p:nvPr>
            <p:ph idx="1"/>
          </p:nvPr>
        </p:nvSpPr>
        <p:spPr/>
        <p:txBody>
          <a:bodyPr/>
          <a:lstStyle/>
          <a:p>
            <a:pPr lvl="1"/>
            <a:r>
              <a:rPr lang="en-AU" dirty="0" smtClean="0"/>
              <a:t>A key elements of BRAN(19)103017 are that:</a:t>
            </a:r>
          </a:p>
          <a:p>
            <a:pPr lvl="2"/>
            <a:r>
              <a:rPr lang="en-AU" dirty="0" smtClean="0"/>
              <a:t>The selection of feedback used to drive CW adjustment is </a:t>
            </a:r>
            <a:r>
              <a:rPr lang="en-AU" i="1" dirty="0" smtClean="0"/>
              <a:t>random/unbiased</a:t>
            </a:r>
          </a:p>
          <a:p>
            <a:pPr lvl="2"/>
            <a:r>
              <a:rPr lang="en-AU" dirty="0" smtClean="0"/>
              <a:t>The feedback is based on the success of the </a:t>
            </a:r>
            <a:r>
              <a:rPr lang="en-AU" i="1" dirty="0" smtClean="0"/>
              <a:t>start of the COT</a:t>
            </a:r>
          </a:p>
          <a:p>
            <a:pPr lvl="1"/>
            <a:r>
              <a:rPr lang="en-AU" dirty="0" smtClean="0"/>
              <a:t>The issue of </a:t>
            </a:r>
            <a:r>
              <a:rPr lang="en-AU" i="1" dirty="0" smtClean="0"/>
              <a:t>bias</a:t>
            </a:r>
            <a:r>
              <a:rPr lang="en-AU" dirty="0" smtClean="0"/>
              <a:t> is addressed because there is at least one trivial example of a biased feedback selection that causes an obvious problem</a:t>
            </a:r>
          </a:p>
          <a:p>
            <a:pPr lvl="2"/>
            <a:r>
              <a:rPr lang="en-AU" dirty="0" smtClean="0"/>
              <a:t>Suppose a protocol provided feedback only when the last COT was successful</a:t>
            </a:r>
          </a:p>
          <a:p>
            <a:pPr lvl="2"/>
            <a:r>
              <a:rPr lang="en-AU" dirty="0" smtClean="0"/>
              <a:t>This would mean that the CW would never increase from CW</a:t>
            </a:r>
            <a:r>
              <a:rPr lang="en-AU" baseline="-25000" dirty="0" smtClean="0"/>
              <a:t>min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72653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It is believed 802.11 can satisfy the CW adjustment requirements but the status of NR-U/LAA is unknown</a:t>
            </a:r>
            <a:endParaRPr lang="en-AU" dirty="0"/>
          </a:p>
        </p:txBody>
      </p:sp>
      <p:sp>
        <p:nvSpPr>
          <p:cNvPr id="3" name="Content Placeholder 2"/>
          <p:cNvSpPr>
            <a:spLocks noGrp="1"/>
          </p:cNvSpPr>
          <p:nvPr>
            <p:ph idx="1"/>
          </p:nvPr>
        </p:nvSpPr>
        <p:spPr/>
        <p:txBody>
          <a:bodyPr/>
          <a:lstStyle/>
          <a:p>
            <a:pPr lvl="1"/>
            <a:r>
              <a:rPr lang="en-AU" dirty="0"/>
              <a:t>802.11 generally use immediate feedback based on the success (or otherwise) of  the start of all </a:t>
            </a:r>
            <a:r>
              <a:rPr lang="en-AU" dirty="0" smtClean="0"/>
              <a:t>TXOPs, and so it inherently satisfies the proposed requirements</a:t>
            </a:r>
            <a:endParaRPr lang="en-AU" dirty="0"/>
          </a:p>
          <a:p>
            <a:pPr lvl="2"/>
            <a:r>
              <a:rPr lang="en-AU" dirty="0"/>
              <a:t>One known possible exception where there is not immediate feedback of success at the start of a TXOP is for a (delayed) block </a:t>
            </a:r>
            <a:r>
              <a:rPr lang="en-AU" dirty="0" err="1"/>
              <a:t>ack</a:t>
            </a:r>
            <a:endParaRPr lang="en-AU" dirty="0"/>
          </a:p>
          <a:p>
            <a:pPr lvl="2"/>
            <a:r>
              <a:rPr lang="en-AU" dirty="0"/>
              <a:t>However, the 802.11 standard recommends that RTS/CTS or PKT/ACK is used at the start of a sequence of MPDU’s that are not immediately </a:t>
            </a:r>
            <a:r>
              <a:rPr lang="en-AU" dirty="0" err="1" smtClean="0"/>
              <a:t>acked</a:t>
            </a:r>
            <a:r>
              <a:rPr lang="en-AU" dirty="0" smtClean="0"/>
              <a:t> (10.24.3)</a:t>
            </a:r>
            <a:endParaRPr lang="en-AU" dirty="0"/>
          </a:p>
          <a:p>
            <a:pPr lvl="2"/>
            <a:r>
              <a:rPr lang="en-AU" dirty="0"/>
              <a:t>This means there is a </a:t>
            </a:r>
            <a:r>
              <a:rPr lang="en-AU" dirty="0" smtClean="0"/>
              <a:t>commonly used mechanism in the 802,11 standards that can be used to </a:t>
            </a:r>
            <a:r>
              <a:rPr lang="en-AU" dirty="0"/>
              <a:t>satisfy the proposed CW adjustment rules in the CW adjustment proposal</a:t>
            </a:r>
          </a:p>
          <a:p>
            <a:pPr lvl="1"/>
            <a:r>
              <a:rPr lang="en-AU" dirty="0" smtClean="0"/>
              <a:t>It is not known if NR-U and LAA satisfy </a:t>
            </a:r>
            <a:r>
              <a:rPr lang="en-AU" dirty="0"/>
              <a:t>the proposed requirements</a:t>
            </a:r>
          </a:p>
          <a:p>
            <a:pPr lvl="2"/>
            <a:r>
              <a:rPr lang="en-AU" dirty="0" smtClean="0"/>
              <a:t>The bias properties of NR-U and LAA have not been evaluated, as far as is known</a:t>
            </a:r>
          </a:p>
          <a:p>
            <a:pPr lvl="2"/>
            <a:r>
              <a:rPr lang="en-AU" dirty="0" smtClean="0"/>
              <a:t>It appears that LAA/NR-U may not always focus on success at the start of a COT, although there are assertions to contrary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683965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asked 802.11 WG &amp; 3GPP RAN1 to evaluate the proposed CW adjustment requirements </a:t>
            </a:r>
            <a:endParaRPr lang="en-AU" dirty="0"/>
          </a:p>
        </p:txBody>
      </p:sp>
      <p:sp>
        <p:nvSpPr>
          <p:cNvPr id="3" name="Content Placeholder 2"/>
          <p:cNvSpPr>
            <a:spLocks noGrp="1"/>
          </p:cNvSpPr>
          <p:nvPr>
            <p:ph idx="1"/>
          </p:nvPr>
        </p:nvSpPr>
        <p:spPr/>
        <p:txBody>
          <a:bodyPr/>
          <a:lstStyle/>
          <a:p>
            <a:pPr lvl="1"/>
            <a:r>
              <a:rPr lang="en-AU" dirty="0" smtClean="0"/>
              <a:t>BRAN#103 recognised the importance of key elements of proposed </a:t>
            </a:r>
            <a:r>
              <a:rPr lang="en-AU" dirty="0"/>
              <a:t>CW adjustment </a:t>
            </a:r>
            <a:r>
              <a:rPr lang="en-AU" dirty="0" smtClean="0"/>
              <a:t>requirements, and decided to ask IEEE 802.11 WG and 3GPP RAN1 to evaluate them</a:t>
            </a:r>
          </a:p>
          <a:p>
            <a:pPr lvl="1"/>
            <a:r>
              <a:rPr lang="en-AU" dirty="0" smtClean="0"/>
              <a:t>In particular a LS from ETSI BRAN encourages both organisations to </a:t>
            </a:r>
            <a:r>
              <a:rPr lang="en-US" i="1" dirty="0"/>
              <a:t>analyze the requirements on the CW update procedure, </a:t>
            </a:r>
            <a:r>
              <a:rPr lang="en-US" dirty="0"/>
              <a:t>particularly the aspect related to </a:t>
            </a:r>
            <a:r>
              <a:rPr lang="en-US" i="1" dirty="0"/>
              <a:t>no bias in providing transmission feedback</a:t>
            </a:r>
          </a:p>
          <a:p>
            <a:pPr lvl="2"/>
            <a:r>
              <a:rPr lang="en-US" dirty="0"/>
              <a:t>See </a:t>
            </a:r>
            <a:r>
              <a:rPr lang="en-AU" u="sng" dirty="0" smtClean="0">
                <a:hlinkClick r:id="rId2"/>
              </a:rPr>
              <a:t>11-19-1777-00</a:t>
            </a:r>
            <a:endParaRPr lang="en-AU" u="sng"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1534684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issues related to the LS from ETSI BRAN</a:t>
            </a:r>
            <a:endParaRPr lang="en-AU" dirty="0"/>
          </a:p>
        </p:txBody>
      </p:sp>
      <p:sp>
        <p:nvSpPr>
          <p:cNvPr id="3" name="Content Placeholder 2"/>
          <p:cNvSpPr>
            <a:spLocks noGrp="1"/>
          </p:cNvSpPr>
          <p:nvPr>
            <p:ph idx="1"/>
          </p:nvPr>
        </p:nvSpPr>
        <p:spPr/>
        <p:txBody>
          <a:bodyPr/>
          <a:lstStyle/>
          <a:p>
            <a:pPr lvl="1"/>
            <a:r>
              <a:rPr lang="en-US" dirty="0" smtClean="0"/>
              <a:t>The Coex SC will discuss </a:t>
            </a:r>
            <a:r>
              <a:rPr lang="en-AU" dirty="0" smtClean="0"/>
              <a:t>issues </a:t>
            </a:r>
            <a:r>
              <a:rPr lang="en-AU" dirty="0"/>
              <a:t>related to the LS from ETSI </a:t>
            </a:r>
            <a:r>
              <a:rPr lang="en-AU" dirty="0" smtClean="0"/>
              <a:t>BRAN</a:t>
            </a:r>
          </a:p>
          <a:p>
            <a:pPr lvl="1"/>
            <a:r>
              <a:rPr lang="en-AU" dirty="0" smtClean="0"/>
              <a:t>Possible topics for discussion include:</a:t>
            </a:r>
          </a:p>
          <a:p>
            <a:pPr lvl="2"/>
            <a:r>
              <a:rPr lang="en-AU" dirty="0" smtClean="0"/>
              <a:t>Does the SC have any objections to the CW adjustment requirements?</a:t>
            </a:r>
          </a:p>
          <a:p>
            <a:pPr lvl="3"/>
            <a:r>
              <a:rPr lang="en-AU" dirty="0"/>
              <a:t>N</a:t>
            </a:r>
            <a:r>
              <a:rPr lang="en-AU" dirty="0" smtClean="0"/>
              <a:t>oting they seem to be aligned with the 802.11 standard</a:t>
            </a:r>
          </a:p>
          <a:p>
            <a:pPr lvl="2"/>
            <a:r>
              <a:rPr lang="en-AU" dirty="0" smtClean="0"/>
              <a:t>Is the SC aware of any cases where the CW adjustment process is not driven by the success (or otherwise) at the start of the COT?</a:t>
            </a:r>
          </a:p>
          <a:p>
            <a:pPr lvl="3"/>
            <a:r>
              <a:rPr lang="en-AU" dirty="0" smtClean="0"/>
              <a:t>Beyond </a:t>
            </a:r>
            <a:r>
              <a:rPr lang="en-AU" dirty="0"/>
              <a:t>the one </a:t>
            </a:r>
            <a:r>
              <a:rPr lang="en-AU" dirty="0" smtClean="0"/>
              <a:t>case related to Block </a:t>
            </a:r>
            <a:r>
              <a:rPr lang="en-AU" dirty="0" err="1" smtClean="0"/>
              <a:t>Acks</a:t>
            </a:r>
            <a:r>
              <a:rPr lang="en-AU" dirty="0" smtClean="0"/>
              <a:t> </a:t>
            </a:r>
            <a:r>
              <a:rPr lang="en-AU" dirty="0"/>
              <a:t>already </a:t>
            </a:r>
            <a:r>
              <a:rPr lang="en-AU" dirty="0" smtClean="0"/>
              <a:t>noted</a:t>
            </a:r>
          </a:p>
          <a:p>
            <a:pPr lvl="2"/>
            <a:r>
              <a:rPr lang="en-AU" dirty="0" smtClean="0"/>
              <a:t>Is the SC aware of any bias in 802.11 in its selection of feedback?</a:t>
            </a:r>
          </a:p>
          <a:p>
            <a:pPr lvl="3"/>
            <a:r>
              <a:rPr lang="en-AU" dirty="0" smtClean="0"/>
              <a:t>Should not be any given feedback is generally immediate</a:t>
            </a:r>
          </a:p>
          <a:p>
            <a:pPr lvl="2"/>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215742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pPr lvl="1"/>
            <a:r>
              <a:rPr lang="en-US" dirty="0" smtClean="0"/>
              <a:t>All participants in IEEE-SA activities are expected to adhere to the core principles underlying the:</a:t>
            </a:r>
          </a:p>
          <a:p>
            <a:pPr lvl="2"/>
            <a:r>
              <a:rPr lang="en-US" dirty="0" smtClean="0">
                <a:hlinkClick r:id="rId2"/>
              </a:rPr>
              <a:t>IEEE Code of Ethics</a:t>
            </a:r>
            <a:endParaRPr lang="en-US" dirty="0" smtClean="0"/>
          </a:p>
          <a:p>
            <a:pPr lvl="2"/>
            <a:r>
              <a:rPr lang="en-US" dirty="0" smtClean="0">
                <a:hlinkClick r:id="rId3"/>
              </a:rPr>
              <a:t>IEEE Code of Conduct</a:t>
            </a:r>
            <a:endParaRPr lang="en-US" dirty="0" smtClean="0"/>
          </a:p>
          <a:p>
            <a:pPr lvl="1"/>
            <a:r>
              <a:rPr lang="en-US" dirty="0" smtClean="0"/>
              <a:t>The core principles of the IEEE Codes of Ethics &amp; Conduct are to:</a:t>
            </a:r>
          </a:p>
          <a:p>
            <a:pPr lvl="2"/>
            <a:r>
              <a:rPr lang="en-US" i="1" dirty="0" smtClean="0"/>
              <a:t>Uphold the highest standards of integrity, responsible behavior, and ethical and professional conduct</a:t>
            </a:r>
          </a:p>
          <a:p>
            <a:pPr lvl="2"/>
            <a:r>
              <a:rPr lang="en-US" i="1" dirty="0" smtClean="0"/>
              <a:t>Treat people fairly and with respect, to not engage in harassment, discrimination, or retaliation, and to protect people's privacy.</a:t>
            </a:r>
          </a:p>
          <a:p>
            <a:pPr lvl="2"/>
            <a:r>
              <a:rPr lang="en-US" i="1" dirty="0" smtClean="0"/>
              <a:t>Avoid injuring others, their property, reputation, or employment by false or malicious action</a:t>
            </a:r>
          </a:p>
          <a:p>
            <a:pPr lvl="1"/>
            <a:r>
              <a:rPr lang="en-US" dirty="0" smtClean="0"/>
              <a:t>The most recent versions of these Codes are available at</a:t>
            </a:r>
          </a:p>
          <a:p>
            <a:pPr lvl="2"/>
            <a:r>
              <a:rPr lang="en-US" dirty="0" smtClean="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will discuss a </a:t>
            </a:r>
            <a:r>
              <a:rPr lang="en-US" dirty="0"/>
              <a:t>discuss</a:t>
            </a:r>
            <a:r>
              <a:rPr lang="en-AU" dirty="0"/>
              <a:t> a possible reply to the LS from ETSI BRAN</a:t>
            </a:r>
            <a:endParaRPr lang="en-AU" b="0" dirty="0"/>
          </a:p>
        </p:txBody>
      </p:sp>
      <p:sp>
        <p:nvSpPr>
          <p:cNvPr id="3" name="Content Placeholder 2"/>
          <p:cNvSpPr>
            <a:spLocks noGrp="1"/>
          </p:cNvSpPr>
          <p:nvPr>
            <p:ph idx="1"/>
          </p:nvPr>
        </p:nvSpPr>
        <p:spPr/>
        <p:txBody>
          <a:bodyPr/>
          <a:lstStyle/>
          <a:p>
            <a:pPr lvl="1"/>
            <a:r>
              <a:rPr lang="en-AU" dirty="0" smtClean="0"/>
              <a:t>Would anyone like to volunteer to draft a reply to ETSI BRAN for consideration on Thursday?</a:t>
            </a:r>
          </a:p>
          <a:p>
            <a:pPr lvl="1"/>
            <a:r>
              <a:rPr lang="en-AU" dirty="0" smtClean="0"/>
              <a:t>A possible outline follows:</a:t>
            </a:r>
          </a:p>
          <a:p>
            <a:pPr lvl="2"/>
            <a:r>
              <a:rPr lang="en-AU" dirty="0" smtClean="0"/>
              <a:t>Thank you for the LS</a:t>
            </a:r>
          </a:p>
          <a:p>
            <a:pPr lvl="2"/>
            <a:r>
              <a:rPr lang="en-AU" dirty="0" smtClean="0"/>
              <a:t>802.11 generally satisfies the proposed CW adjustment requirements, including the no bias requirement, defined in the LS because it almost always uses immediate feedback based on the success (or otherwise) of the start of all TXOPs to drive CW adjustments</a:t>
            </a:r>
          </a:p>
          <a:p>
            <a:pPr lvl="2"/>
            <a:r>
              <a:rPr lang="en-AU" dirty="0" smtClean="0"/>
              <a:t>We are aware of one case (related to the use of Block </a:t>
            </a:r>
            <a:r>
              <a:rPr lang="en-AU" dirty="0" err="1" smtClean="0"/>
              <a:t>Acks</a:t>
            </a:r>
            <a:r>
              <a:rPr lang="en-AU" dirty="0" smtClean="0"/>
              <a:t>) in the IEEE 802.11 standard where it is possible to not satisfy the proposed CW adjustment requirements</a:t>
            </a:r>
          </a:p>
          <a:p>
            <a:pPr lvl="2"/>
            <a:r>
              <a:rPr lang="en-AU" dirty="0" smtClean="0"/>
              <a:t>However, the standard recommends that Block </a:t>
            </a:r>
            <a:r>
              <a:rPr lang="en-AU" dirty="0" err="1" smtClean="0"/>
              <a:t>Acks</a:t>
            </a:r>
            <a:r>
              <a:rPr lang="en-AU" dirty="0" smtClean="0"/>
              <a:t> always be used in a particular way that does satisfy the proposed CW adjustment requirements and it is our understanding that this recommendation is widely followed in implementations</a:t>
            </a:r>
          </a:p>
          <a:p>
            <a:pPr lvl="2"/>
            <a:r>
              <a:rPr lang="en-AU" dirty="0" smtClean="0"/>
              <a:t>IEEE 802.11 WG supports the proposed CW adjustment requirements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510341">
            <a:off x="7026582" y="1524001"/>
            <a:ext cx="1667508"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Superseded by next</a:t>
            </a:r>
            <a:r>
              <a:rPr kumimoji="0" lang="en-AU" sz="1800" b="1" i="0" u="none" strike="noStrike" cap="none" normalizeH="0" dirty="0" smtClean="0">
                <a:ln>
                  <a:noFill/>
                </a:ln>
                <a:solidFill>
                  <a:srgbClr val="FF0000"/>
                </a:solidFill>
                <a:effectLst/>
                <a:latin typeface="+mj-lt"/>
              </a:rPr>
              <a:t>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418486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Coex SC </a:t>
            </a:r>
            <a:r>
              <a:rPr lang="en-AU" dirty="0"/>
              <a:t>will discuss a </a:t>
            </a:r>
            <a:r>
              <a:rPr lang="en-US" dirty="0"/>
              <a:t>discuss</a:t>
            </a:r>
            <a:r>
              <a:rPr lang="en-AU" dirty="0"/>
              <a:t> a possible reply to the LS from ETSI BRAN</a:t>
            </a:r>
          </a:p>
        </p:txBody>
      </p:sp>
      <p:sp>
        <p:nvSpPr>
          <p:cNvPr id="3" name="Content Placeholder 2"/>
          <p:cNvSpPr>
            <a:spLocks noGrp="1"/>
          </p:cNvSpPr>
          <p:nvPr>
            <p:ph idx="1"/>
          </p:nvPr>
        </p:nvSpPr>
        <p:spPr/>
        <p:txBody>
          <a:bodyPr/>
          <a:lstStyle/>
          <a:p>
            <a:pPr lvl="1"/>
            <a:r>
              <a:rPr lang="en-AU" dirty="0" smtClean="0"/>
              <a:t>Originally, the Chair was going to ask for volunteers to wrote a reply LS to ETSI BRAN</a:t>
            </a:r>
          </a:p>
          <a:p>
            <a:pPr lvl="1"/>
            <a:r>
              <a:rPr lang="en-AU" dirty="0" smtClean="0"/>
              <a:t>However, it seemed more efficient to just draft a starting point for discussion … </a:t>
            </a:r>
          </a:p>
          <a:p>
            <a:pPr lvl="2"/>
            <a:r>
              <a:rPr lang="en-AU" dirty="0"/>
              <a:t>See </a:t>
            </a:r>
            <a:r>
              <a:rPr lang="en-AU" dirty="0" smtClean="0">
                <a:hlinkClick r:id="rId2"/>
              </a:rPr>
              <a:t>11-19-2066-00</a:t>
            </a:r>
            <a:endParaRPr lang="en-AU" dirty="0" smtClean="0"/>
          </a:p>
          <a:p>
            <a:pPr lvl="1"/>
            <a:r>
              <a:rPr lang="en-AU" dirty="0" smtClean="0"/>
              <a:t>The Coex SC will discuss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45085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may consider approving a LS reply </a:t>
            </a:r>
            <a:r>
              <a:rPr lang="en-AU" dirty="0"/>
              <a:t>to the LS from ETSI BRAN</a:t>
            </a:r>
          </a:p>
        </p:txBody>
      </p:sp>
      <p:sp>
        <p:nvSpPr>
          <p:cNvPr id="3" name="Content Placeholder 2"/>
          <p:cNvSpPr>
            <a:spLocks noGrp="1"/>
          </p:cNvSpPr>
          <p:nvPr>
            <p:ph idx="1"/>
          </p:nvPr>
        </p:nvSpPr>
        <p:spPr/>
        <p:txBody>
          <a:bodyPr/>
          <a:lstStyle/>
          <a:p>
            <a:r>
              <a:rPr lang="en-AU" dirty="0"/>
              <a:t>Possible </a:t>
            </a:r>
            <a:r>
              <a:rPr lang="en-AU" dirty="0" smtClean="0"/>
              <a:t>motion (for consideration on Thu PM1)</a:t>
            </a:r>
            <a:endParaRPr lang="en-AU" dirty="0"/>
          </a:p>
          <a:p>
            <a:pPr lvl="1"/>
            <a:r>
              <a:rPr lang="en-AU" i="1" dirty="0"/>
              <a:t>The IEEE 802.11 Coex SC recommends to the IEEE 802.11 WG </a:t>
            </a:r>
            <a:r>
              <a:rPr lang="en-AU" i="1" dirty="0" smtClean="0"/>
              <a:t>that the material in </a:t>
            </a:r>
            <a:r>
              <a:rPr lang="en-AU" i="1" dirty="0" smtClean="0">
                <a:hlinkClick r:id="rId2"/>
              </a:rPr>
              <a:t>11-19-2066-00</a:t>
            </a:r>
            <a:r>
              <a:rPr lang="en-AU" i="1" dirty="0" smtClean="0"/>
              <a:t> be sent to ETSI BRAN as a response to its Liaison Statement to the IEEE 802.11 WG in </a:t>
            </a:r>
            <a:r>
              <a:rPr lang="en-AU" i="1" u="sng" dirty="0" smtClean="0">
                <a:hlinkClick r:id="rId3"/>
              </a:rPr>
              <a:t>11-19-1777-00</a:t>
            </a:r>
            <a:endParaRPr lang="en-AU" i="1" dirty="0" smtClean="0"/>
          </a:p>
          <a:p>
            <a:pPr lvl="1"/>
            <a:r>
              <a:rPr lang="en-AU" dirty="0" smtClean="0"/>
              <a:t>Moved:</a:t>
            </a:r>
          </a:p>
          <a:p>
            <a:pPr lvl="1"/>
            <a:r>
              <a:rPr lang="en-AU" dirty="0" smtClean="0"/>
              <a:t>Seconded</a:t>
            </a:r>
            <a:r>
              <a:rPr lang="en-AU" dirty="0"/>
              <a:t>:</a:t>
            </a:r>
          </a:p>
          <a:p>
            <a:pPr lvl="1"/>
            <a:r>
              <a:rPr lang="en-AU" dirty="0"/>
              <a:t>Result</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2116029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Blocking energy/reservation signals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302982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stopped discussing </a:t>
            </a:r>
            <a:r>
              <a:rPr lang="en-AU" i="1" dirty="0" smtClean="0"/>
              <a:t>blocking energy </a:t>
            </a:r>
            <a:r>
              <a:rPr lang="en-AU" dirty="0" smtClean="0"/>
              <a:t>some months ago due to a lack of consensus</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Coex SC has previously discussed the use of </a:t>
            </a:r>
            <a:r>
              <a:rPr lang="en-AU" i="1" dirty="0" smtClean="0"/>
              <a:t>blocking energy </a:t>
            </a:r>
            <a:r>
              <a:rPr lang="en-AU" dirty="0" smtClean="0"/>
              <a:t>or reservation signals by LAA (and possibly NR-U)</a:t>
            </a:r>
          </a:p>
          <a:p>
            <a:pPr lvl="2"/>
            <a:r>
              <a:rPr lang="en-AU" dirty="0" smtClean="0"/>
              <a:t>It is suspected that some LAA implementation transmit up to 1ms of </a:t>
            </a:r>
            <a:r>
              <a:rPr lang="en-AU" i="1" dirty="0" smtClean="0"/>
              <a:t>blocking energy</a:t>
            </a:r>
            <a:r>
              <a:rPr lang="en-AU" dirty="0" smtClean="0"/>
              <a:t> to maintain control of the channel before it is ready to send data</a:t>
            </a:r>
          </a:p>
          <a:p>
            <a:pPr lvl="2"/>
            <a:r>
              <a:rPr lang="en-AU" dirty="0" smtClean="0"/>
              <a:t>It has previously been the 802.11 WG position in LSs to 3GPP RAN1 that the use of </a:t>
            </a:r>
            <a:r>
              <a:rPr lang="en-AU" i="1" dirty="0" smtClean="0"/>
              <a:t>blocking energy </a:t>
            </a:r>
            <a:r>
              <a:rPr lang="en-AU" dirty="0" smtClean="0"/>
              <a:t>for long periods is inappropriate for shared channels</a:t>
            </a:r>
          </a:p>
          <a:p>
            <a:pPr lvl="2"/>
            <a:r>
              <a:rPr lang="en-AU" dirty="0" smtClean="0"/>
              <a:t>It has also been the position of the 802.11 WG that the use of a short period of </a:t>
            </a:r>
            <a:r>
              <a:rPr lang="en-AU" i="1" dirty="0" smtClean="0"/>
              <a:t>blocking energy</a:t>
            </a:r>
            <a:r>
              <a:rPr lang="en-AU" dirty="0" smtClean="0"/>
              <a:t> is acceptable; this is enabled by more starting positions in LAA, which were promised by 3GPP RAN1 but apparently never implemented</a:t>
            </a:r>
          </a:p>
          <a:p>
            <a:pPr lvl="1"/>
            <a:r>
              <a:rPr lang="en-AU" dirty="0"/>
              <a:t>The Coex </a:t>
            </a:r>
            <a:r>
              <a:rPr lang="en-AU" dirty="0" smtClean="0"/>
              <a:t>SC stopped discussing </a:t>
            </a:r>
            <a:r>
              <a:rPr lang="en-AU" i="1" dirty="0" smtClean="0"/>
              <a:t>blocking energy </a:t>
            </a:r>
            <a:r>
              <a:rPr lang="en-AU" dirty="0" smtClean="0"/>
              <a:t>issues some months ago, mainly because it was clear that there was no consensus on pushing the issue further</a:t>
            </a:r>
          </a:p>
          <a:p>
            <a:pPr lvl="2"/>
            <a:r>
              <a:rPr lang="en-AU" dirty="0" smtClean="0"/>
              <a:t>There was also clearly no consensus in ETSI BRAN discussions …</a:t>
            </a:r>
          </a:p>
          <a:p>
            <a:pPr lvl="2"/>
            <a:r>
              <a:rPr lang="en-AU" dirty="0" smtClean="0"/>
              <a:t>… and 3GPP RAN1 refused to even discuss </a:t>
            </a:r>
            <a:r>
              <a:rPr lang="en-AU" i="1" dirty="0"/>
              <a:t>blocking energy</a:t>
            </a:r>
            <a:r>
              <a:rPr lang="en-AU" dirty="0" smtClean="0"/>
              <a:t> because </a:t>
            </a:r>
            <a:r>
              <a:rPr lang="en-AU" i="1" dirty="0" smtClean="0"/>
              <a:t>reservation signals </a:t>
            </a:r>
            <a:r>
              <a:rPr lang="en-AU" dirty="0" smtClean="0"/>
              <a:t>are not defined in either the LAA or NR-U specs (although they are apparently used in at least one LAA implementation)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4841665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a:t>
            </a:r>
            <a:r>
              <a:rPr lang="en-AU" i="1" dirty="0" smtClean="0"/>
              <a:t>short LBT </a:t>
            </a:r>
            <a:r>
              <a:rPr lang="en-AU" dirty="0" smtClean="0"/>
              <a:t>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34221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Workshop discussion seemed to inspire new interest in the </a:t>
            </a:r>
            <a:r>
              <a:rPr lang="en-AU" i="1" dirty="0" smtClean="0"/>
              <a:t>blocking energy </a:t>
            </a:r>
            <a:r>
              <a:rPr lang="en-AU" dirty="0" smtClean="0"/>
              <a:t>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graphicFrame>
        <p:nvGraphicFramePr>
          <p:cNvPr id="6" name="Chart 5"/>
          <p:cNvGraphicFramePr/>
          <p:nvPr>
            <p:extLst>
              <p:ext uri="{D42A27DB-BD31-4B8C-83A1-F6EECF244321}">
                <p14:modId xmlns:p14="http://schemas.microsoft.com/office/powerpoint/2010/main" val="1811866819"/>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01026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proposal to BRAN#103 on CW updates had a side effect of disallowing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At BRAN#103, Qualcomm, Nokia and Ericsson made a proposal for refining EN 301 893 in relation to CW updates</a:t>
            </a:r>
          </a:p>
          <a:p>
            <a:pPr lvl="2"/>
            <a:r>
              <a:rPr lang="en-AU" dirty="0" smtClean="0"/>
              <a:t>See BRAN(19)103017 (we will address the CW update aspects later)</a:t>
            </a:r>
          </a:p>
          <a:p>
            <a:pPr lvl="1"/>
            <a:r>
              <a:rPr lang="en-AU" dirty="0" smtClean="0"/>
              <a:t>Part of the proposal focused on defining “success” and “failure”, which drive the CW update process</a:t>
            </a:r>
          </a:p>
          <a:p>
            <a:pPr lvl="1"/>
            <a:r>
              <a:rPr lang="en-AU" dirty="0" smtClean="0"/>
              <a:t>At BRAN#103, Cisco observed that one implication of these definitions is that </a:t>
            </a:r>
            <a:r>
              <a:rPr lang="en-AU" i="1" dirty="0" smtClean="0"/>
              <a:t>blocking energy </a:t>
            </a:r>
            <a:r>
              <a:rPr lang="en-AU" dirty="0" smtClean="0"/>
              <a:t>is clearly not allowed</a:t>
            </a:r>
          </a:p>
          <a:p>
            <a:pPr lvl="2"/>
            <a:r>
              <a:rPr lang="en-AU" dirty="0" smtClean="0"/>
              <a:t>See BRAN(19)103022</a:t>
            </a:r>
          </a:p>
          <a:p>
            <a:pPr lvl="1"/>
            <a:r>
              <a:rPr lang="en-AU" dirty="0" smtClean="0"/>
              <a:t>This claim was contentious, at least partially because the proposers of the CW update requirements apparently had not intended to disable the use of </a:t>
            </a:r>
            <a:r>
              <a:rPr lang="en-AU" i="1" dirty="0" smtClean="0"/>
              <a:t>blocking energy </a:t>
            </a:r>
            <a:r>
              <a:rPr lang="en-AU" dirty="0"/>
              <a:t>so </a:t>
            </a:r>
            <a:r>
              <a:rPr lang="en-AU" dirty="0" smtClean="0"/>
              <a:t>obviously</a:t>
            </a:r>
            <a:endParaRPr lang="en-AU" i="1" dirty="0" smtClean="0"/>
          </a:p>
          <a:p>
            <a:pPr lvl="1"/>
            <a:r>
              <a:rPr lang="en-AU" dirty="0" smtClean="0"/>
              <a:t>There was no consensus on this topic at BRAN#103, particularly on a proposal to notify 3GPP RAN1, and the next steps in BRAN are unclear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67181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CW update proposal at BRAN#103 essentially bans the use of </a:t>
            </a:r>
            <a:r>
              <a:rPr lang="en-AU" i="1" dirty="0" smtClean="0"/>
              <a:t>blocking energy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6" name="Rectangle 5"/>
          <p:cNvSpPr/>
          <p:nvPr/>
        </p:nvSpPr>
        <p:spPr bwMode="auto">
          <a:xfrm>
            <a:off x="685800" y="2501766"/>
            <a:ext cx="3200400" cy="382283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Updating CW is based on feedback about the success or failure of </a:t>
            </a:r>
            <a:r>
              <a:rPr lang="en-AU" sz="1400" i="1" dirty="0">
                <a:latin typeface="+mj-lt"/>
              </a:rPr>
              <a:t>Channel Occupancies</a:t>
            </a:r>
            <a:r>
              <a:rPr lang="en-AU" sz="1400" dirty="0">
                <a:latin typeface="+mj-lt"/>
              </a:rPr>
              <a:t>.</a:t>
            </a:r>
          </a:p>
          <a:p>
            <a:pPr marL="177800" lvl="1" indent="-177800">
              <a:spcBef>
                <a:spcPts val="700"/>
              </a:spcBef>
              <a:buFont typeface="Arial" panose="020B0604020202020204" pitchFamily="34" charset="0"/>
              <a:buChar char="•"/>
            </a:pPr>
            <a:r>
              <a:rPr lang="en-AU" sz="1400" dirty="0">
                <a:latin typeface="+mj-lt"/>
              </a:rPr>
              <a:t>a </a:t>
            </a:r>
            <a:r>
              <a:rPr lang="en-AU" sz="1400" i="1" dirty="0">
                <a:latin typeface="+mj-lt"/>
              </a:rPr>
              <a:t>Channel Occupancy </a:t>
            </a:r>
            <a:r>
              <a:rPr lang="en-AU" sz="1400" dirty="0">
                <a:latin typeface="+mj-lt"/>
              </a:rPr>
              <a:t>is a success</a:t>
            </a:r>
          </a:p>
          <a:p>
            <a:pPr marL="357188" lvl="2" indent="-179388">
              <a:spcBef>
                <a:spcPts val="700"/>
              </a:spcBef>
              <a:buFont typeface="Courier New" panose="02070309020205020404" pitchFamily="49" charset="0"/>
              <a:buChar char="o"/>
            </a:pPr>
            <a:r>
              <a:rPr lang="en-AU" sz="1400" dirty="0">
                <a:latin typeface="+mj-lt"/>
              </a:rPr>
              <a:t>when it has been confirmed that at least one transmission that started at the beginning of the </a:t>
            </a:r>
            <a:r>
              <a:rPr lang="en-AU" sz="1400" i="1" dirty="0">
                <a:latin typeface="+mj-lt"/>
              </a:rPr>
              <a:t>Channel Occupancy </a:t>
            </a:r>
            <a:r>
              <a:rPr lang="en-AU" sz="1400" dirty="0">
                <a:latin typeface="+mj-lt"/>
              </a:rPr>
              <a:t>was successful, or</a:t>
            </a:r>
          </a:p>
          <a:p>
            <a:pPr marL="357188" lvl="2" indent="-179388">
              <a:spcBef>
                <a:spcPts val="700"/>
              </a:spcBef>
              <a:buFont typeface="Courier New" panose="02070309020205020404" pitchFamily="49" charset="0"/>
              <a:buChar char="o"/>
            </a:pPr>
            <a:r>
              <a:rPr lang="en-AU" sz="1400" dirty="0">
                <a:latin typeface="+mj-lt"/>
              </a:rPr>
              <a:t>when there is no intention to retransmit any part of the information transmitted during the </a:t>
            </a:r>
            <a:r>
              <a:rPr lang="en-AU" sz="1400" i="1" dirty="0">
                <a:latin typeface="+mj-lt"/>
              </a:rPr>
              <a:t>Channel Occupancy</a:t>
            </a:r>
          </a:p>
          <a:p>
            <a:pPr marL="177800" lvl="1" indent="-177800">
              <a:spcBef>
                <a:spcPts val="700"/>
              </a:spcBef>
              <a:buFont typeface="Arial" panose="020B0604020202020204" pitchFamily="34" charset="0"/>
              <a:buChar char="•"/>
            </a:pPr>
            <a:r>
              <a:rPr lang="en-AU" sz="1400" dirty="0">
                <a:latin typeface="+mj-lt"/>
              </a:rPr>
              <a:t>otherwise, the </a:t>
            </a:r>
            <a:r>
              <a:rPr lang="en-AU" sz="1400" i="1" dirty="0">
                <a:latin typeface="+mj-lt"/>
              </a:rPr>
              <a:t>Channel Occupancy </a:t>
            </a:r>
            <a:r>
              <a:rPr lang="en-AU" sz="1400" dirty="0">
                <a:latin typeface="+mj-lt"/>
              </a:rPr>
              <a:t>is a failure</a:t>
            </a:r>
          </a:p>
        </p:txBody>
      </p:sp>
      <p:sp>
        <p:nvSpPr>
          <p:cNvPr id="7" name="Rectangle 6"/>
          <p:cNvSpPr/>
          <p:nvPr/>
        </p:nvSpPr>
        <p:spPr bwMode="auto">
          <a:xfrm>
            <a:off x="685800" y="1905000"/>
            <a:ext cx="3200400" cy="596765"/>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a:t>
            </a:r>
            <a:r>
              <a:rPr lang="en-AU" sz="1400" b="1" i="1" dirty="0" smtClean="0">
                <a:latin typeface="+mj-lt"/>
              </a:rPr>
              <a:t>success/failure</a:t>
            </a:r>
            <a:r>
              <a:rPr lang="en-AU" sz="1400" b="1" dirty="0" smtClean="0">
                <a:latin typeface="+mj-lt"/>
              </a:rPr>
              <a:t> text in BRAN(19)103017</a:t>
            </a:r>
            <a:endParaRPr lang="en-AU" sz="1400" b="1" dirty="0">
              <a:latin typeface="+mj-lt"/>
            </a:endParaRPr>
          </a:p>
        </p:txBody>
      </p:sp>
      <p:sp>
        <p:nvSpPr>
          <p:cNvPr id="8" name="Rectangle 7"/>
          <p:cNvSpPr/>
          <p:nvPr/>
        </p:nvSpPr>
        <p:spPr bwMode="auto">
          <a:xfrm>
            <a:off x="4327525" y="2501766"/>
            <a:ext cx="4216400" cy="113817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a:t>
            </a:r>
            <a:r>
              <a:rPr lang="en-AU" sz="1600" i="1" dirty="0" smtClean="0">
                <a:solidFill>
                  <a:srgbClr val="FF0000"/>
                </a:solidFill>
                <a:latin typeface="+mj-lt"/>
              </a:rPr>
              <a:t>blocking </a:t>
            </a:r>
            <a:r>
              <a:rPr lang="en-AU" sz="1600" i="1" dirty="0">
                <a:solidFill>
                  <a:srgbClr val="FF0000"/>
                </a:solidFill>
                <a:latin typeface="+mj-lt"/>
              </a:rPr>
              <a:t>energy </a:t>
            </a:r>
            <a:r>
              <a:rPr lang="en-AU" sz="1600" dirty="0" smtClean="0">
                <a:solidFill>
                  <a:srgbClr val="FF0000"/>
                </a:solidFill>
                <a:latin typeface="+mj-lt"/>
              </a:rPr>
              <a:t>at the start of the COT is not </a:t>
            </a:r>
            <a:r>
              <a:rPr lang="en-AU" sz="1600" dirty="0" err="1" smtClean="0">
                <a:solidFill>
                  <a:srgbClr val="FF0000"/>
                </a:solidFill>
                <a:latin typeface="+mj-lt"/>
              </a:rPr>
              <a:t>ack’ed</a:t>
            </a:r>
            <a:r>
              <a:rPr lang="en-AU" sz="1600" dirty="0" smtClean="0">
                <a:solidFill>
                  <a:srgbClr val="FF0000"/>
                </a:solidFill>
                <a:latin typeface="+mj-lt"/>
              </a:rPr>
              <a:t>/confirmed</a:t>
            </a:r>
            <a:endParaRPr kumimoji="0" lang="en-AU" sz="1600" b="0" i="0" u="none" strike="noStrike" cap="none" normalizeH="0" baseline="0" dirty="0" smtClean="0">
              <a:ln>
                <a:noFill/>
              </a:ln>
              <a:solidFill>
                <a:srgbClr val="FF0000"/>
              </a:solidFill>
              <a:effectLst/>
              <a:latin typeface="+mj-lt"/>
            </a:endParaRPr>
          </a:p>
        </p:txBody>
      </p:sp>
      <p:sp>
        <p:nvSpPr>
          <p:cNvPr id="9" name="Rectangle 8"/>
          <p:cNvSpPr/>
          <p:nvPr/>
        </p:nvSpPr>
        <p:spPr bwMode="auto">
          <a:xfrm>
            <a:off x="4327525" y="3777901"/>
            <a:ext cx="4216400" cy="10988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any </a:t>
            </a:r>
            <a:r>
              <a:rPr lang="en-AU" sz="1600" dirty="0" smtClean="0">
                <a:solidFill>
                  <a:srgbClr val="FF0000"/>
                </a:solidFill>
                <a:latin typeface="+mj-lt"/>
              </a:rPr>
              <a:t>broadcast </a:t>
            </a:r>
            <a:r>
              <a:rPr lang="en-AU" sz="1600" dirty="0" smtClean="0">
                <a:solidFill>
                  <a:srgbClr val="FF0000"/>
                </a:solidFill>
                <a:latin typeface="+mj-lt"/>
              </a:rPr>
              <a:t>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there is an intention to retransmit the data if it fails</a:t>
            </a:r>
            <a:endParaRPr kumimoji="0" lang="en-AU" sz="1600" b="0" i="0" u="none" strike="noStrike" cap="none" normalizeH="0" baseline="0" dirty="0" smtClean="0">
              <a:ln>
                <a:noFill/>
              </a:ln>
              <a:solidFill>
                <a:srgbClr val="FF0000"/>
              </a:solidFill>
              <a:effectLst/>
              <a:latin typeface="+mj-lt"/>
            </a:endParaRPr>
          </a:p>
        </p:txBody>
      </p:sp>
      <p:sp>
        <p:nvSpPr>
          <p:cNvPr id="10" name="Rectangle 9"/>
          <p:cNvSpPr/>
          <p:nvPr/>
        </p:nvSpPr>
        <p:spPr bwMode="auto">
          <a:xfrm>
            <a:off x="4327525" y="5014765"/>
            <a:ext cx="4216400" cy="130983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Therefore the use of </a:t>
            </a:r>
            <a:r>
              <a:rPr lang="en-AU" sz="1600" i="1" dirty="0" smtClean="0">
                <a:solidFill>
                  <a:srgbClr val="FF0000"/>
                </a:solidFill>
                <a:latin typeface="+mj-lt"/>
              </a:rPr>
              <a:t>blocking energy </a:t>
            </a:r>
            <a:r>
              <a:rPr lang="en-AU" sz="1600" dirty="0" smtClean="0">
                <a:solidFill>
                  <a:srgbClr val="FF0000"/>
                </a:solidFill>
                <a:latin typeface="+mj-lt"/>
              </a:rPr>
              <a:t>with any unicast data means the COT is always a </a:t>
            </a:r>
            <a:r>
              <a:rPr lang="en-AU" sz="1600" i="1" dirty="0" smtClean="0">
                <a:solidFill>
                  <a:srgbClr val="FF0000"/>
                </a:solidFill>
                <a:latin typeface="+mj-lt"/>
              </a:rPr>
              <a:t>failure</a:t>
            </a:r>
            <a:r>
              <a:rPr lang="en-AU" sz="1600" dirty="0" smtClean="0">
                <a:solidFill>
                  <a:srgbClr val="FF0000"/>
                </a:solidFill>
                <a:latin typeface="+mj-lt"/>
              </a:rPr>
              <a:t> … which would mean that CW would always be </a:t>
            </a:r>
            <a:r>
              <a:rPr lang="en-AU" sz="1600" dirty="0" err="1" smtClean="0">
                <a:solidFill>
                  <a:srgbClr val="FF0000"/>
                </a:solidFill>
                <a:latin typeface="+mj-lt"/>
              </a:rPr>
              <a:t>max’ed</a:t>
            </a:r>
            <a:r>
              <a:rPr lang="en-AU" sz="1600" dirty="0" smtClean="0">
                <a:solidFill>
                  <a:srgbClr val="FF0000"/>
                </a:solidFill>
                <a:latin typeface="+mj-lt"/>
              </a:rPr>
              <a:t> out, contrary to the needs of LAA/NR-U</a:t>
            </a:r>
            <a:endParaRPr kumimoji="0" lang="en-AU" sz="1600" b="0" i="0" u="none" strike="noStrike" cap="none" normalizeH="0" baseline="0" dirty="0" smtClean="0">
              <a:ln>
                <a:noFill/>
              </a:ln>
              <a:solidFill>
                <a:srgbClr val="FF0000"/>
              </a:solidFill>
              <a:effectLst/>
              <a:latin typeface="+mj-lt"/>
            </a:endParaRPr>
          </a:p>
        </p:txBody>
      </p:sp>
      <p:cxnSp>
        <p:nvCxnSpPr>
          <p:cNvPr id="12" name="Straight Arrow Connector 11"/>
          <p:cNvCxnSpPr>
            <a:stCxn id="8" idx="1"/>
          </p:cNvCxnSpPr>
          <p:nvPr/>
        </p:nvCxnSpPr>
        <p:spPr bwMode="auto">
          <a:xfrm flipH="1">
            <a:off x="3733803" y="3070851"/>
            <a:ext cx="593722" cy="58674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3" name="Straight Arrow Connector 12"/>
          <p:cNvCxnSpPr>
            <a:stCxn id="9" idx="1"/>
          </p:cNvCxnSpPr>
          <p:nvPr/>
        </p:nvCxnSpPr>
        <p:spPr bwMode="auto">
          <a:xfrm flipH="1">
            <a:off x="3505201" y="4327351"/>
            <a:ext cx="822324" cy="505381"/>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7" name="Straight Arrow Connector 16"/>
          <p:cNvCxnSpPr>
            <a:stCxn id="10" idx="1"/>
          </p:cNvCxnSpPr>
          <p:nvPr/>
        </p:nvCxnSpPr>
        <p:spPr bwMode="auto">
          <a:xfrm flipH="1">
            <a:off x="3352801" y="5669683"/>
            <a:ext cx="974724" cy="31888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3470224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that the Coex SC not re-address the </a:t>
            </a:r>
            <a:r>
              <a:rPr lang="en-AU" i="1" dirty="0" smtClean="0"/>
              <a:t>blocking energy </a:t>
            </a:r>
            <a:r>
              <a:rPr lang="en-AU" dirty="0" smtClean="0"/>
              <a:t>issue at this time</a:t>
            </a:r>
            <a:endParaRPr lang="en-AU" dirty="0"/>
          </a:p>
        </p:txBody>
      </p:sp>
      <p:sp>
        <p:nvSpPr>
          <p:cNvPr id="3" name="Content Placeholder 2"/>
          <p:cNvSpPr>
            <a:spLocks noGrp="1"/>
          </p:cNvSpPr>
          <p:nvPr>
            <p:ph idx="1"/>
          </p:nvPr>
        </p:nvSpPr>
        <p:spPr/>
        <p:txBody>
          <a:bodyPr/>
          <a:lstStyle/>
          <a:p>
            <a:pPr lvl="1"/>
            <a:r>
              <a:rPr lang="en-AU" dirty="0" smtClean="0"/>
              <a:t>ETSI BRAN needs to conclude their discussion of the CW update requirements before anyone gets too excited about requirements in EN 301 893 related to </a:t>
            </a:r>
            <a:r>
              <a:rPr lang="en-AU" i="1" dirty="0" smtClean="0"/>
              <a:t>blocking energy</a:t>
            </a:r>
          </a:p>
          <a:p>
            <a:pPr lvl="1"/>
            <a:r>
              <a:rPr lang="en-AU" dirty="0" smtClean="0"/>
              <a:t>Any effort by the Coex SC put into addressing any </a:t>
            </a:r>
            <a:r>
              <a:rPr lang="en-AU" i="1" dirty="0" smtClean="0"/>
              <a:t>blocking energy/reservation signal </a:t>
            </a:r>
            <a:r>
              <a:rPr lang="en-AU" dirty="0" smtClean="0"/>
              <a:t>issue also depends on whether it is used in practice</a:t>
            </a:r>
          </a:p>
          <a:p>
            <a:pPr lvl="2"/>
            <a:r>
              <a:rPr lang="en-AU" dirty="0" smtClean="0"/>
              <a:t>Does anyone know if real implementations of NR-U/LAA (or Wi-Fi) use </a:t>
            </a:r>
            <a:r>
              <a:rPr lang="en-AU" i="1" dirty="0" smtClean="0"/>
              <a:t>reservation signals</a:t>
            </a:r>
            <a:r>
              <a:rPr lang="en-AU" dirty="0" smtClean="0"/>
              <a:t>?</a:t>
            </a:r>
          </a:p>
          <a:p>
            <a:pPr lvl="2"/>
            <a:r>
              <a:rPr lang="en-AU" dirty="0" smtClean="0"/>
              <a:t>How often are </a:t>
            </a:r>
            <a:r>
              <a:rPr lang="en-AU" i="1" dirty="0" smtClean="0"/>
              <a:t>reservation signals </a:t>
            </a:r>
            <a:r>
              <a:rPr lang="en-AU" dirty="0" smtClean="0"/>
              <a:t>used by these systems?</a:t>
            </a:r>
          </a:p>
          <a:p>
            <a:pPr lvl="2"/>
            <a:r>
              <a:rPr lang="en-AU" dirty="0"/>
              <a:t>H</a:t>
            </a:r>
            <a:r>
              <a:rPr lang="en-AU" dirty="0" smtClean="0"/>
              <a:t>ow long are the </a:t>
            </a:r>
            <a:r>
              <a:rPr lang="en-AU" i="1" dirty="0"/>
              <a:t>reservation </a:t>
            </a:r>
            <a:r>
              <a:rPr lang="en-AU" i="1" dirty="0" smtClean="0"/>
              <a:t>signals</a:t>
            </a:r>
            <a:r>
              <a:rPr lang="en-AU" dirty="0"/>
              <a:t> used by these systems?</a:t>
            </a:r>
            <a:endParaRPr lang="en-AU" dirty="0" smtClean="0"/>
          </a:p>
          <a:p>
            <a:pPr lvl="2"/>
            <a:r>
              <a:rPr lang="en-AU" dirty="0" smtClean="0"/>
              <a:t>What is the nature of the </a:t>
            </a:r>
            <a:r>
              <a:rPr lang="en-AU" i="1" dirty="0"/>
              <a:t>reservation </a:t>
            </a:r>
            <a:r>
              <a:rPr lang="en-AU" i="1" dirty="0" smtClean="0"/>
              <a:t>signals</a:t>
            </a:r>
            <a:r>
              <a:rPr lang="en-AU" dirty="0" smtClean="0"/>
              <a:t>? Noise or data?</a:t>
            </a:r>
          </a:p>
          <a:p>
            <a:pPr lvl="1"/>
            <a:r>
              <a:rPr lang="en-AU" dirty="0" smtClean="0"/>
              <a:t>It is proposed that the Coex SC wait until ETSI BRAN resolves the </a:t>
            </a:r>
            <a:r>
              <a:rPr lang="en-AU" dirty="0"/>
              <a:t>CW </a:t>
            </a:r>
            <a:r>
              <a:rPr lang="en-AU" dirty="0" smtClean="0"/>
              <a:t>update issue before re-addressing the issue of </a:t>
            </a:r>
            <a:r>
              <a:rPr lang="en-AU" i="1" dirty="0"/>
              <a:t>blocking </a:t>
            </a:r>
            <a:r>
              <a:rPr lang="en-AU" i="1" dirty="0" smtClean="0"/>
              <a:t>energy</a:t>
            </a:r>
          </a:p>
          <a:p>
            <a:pPr lvl="2"/>
            <a:r>
              <a:rPr lang="en-AU" dirty="0" smtClean="0"/>
              <a:t>Maybe a note in EN 301 893 that blocking energy is not allowed (or is limited in length) will be sufficient?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0076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smtClean="0"/>
              <a:t>Participants in the IEEE-SA “individual process” shall act independently of others, including employers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require that “participants in the IEEE standards development individual process shall act based on their qualifications and experience”</a:t>
            </a:r>
          </a:p>
          <a:p>
            <a:pPr lvl="1"/>
            <a:r>
              <a:rPr lang="en-US" dirty="0" smtClean="0"/>
              <a:t>This means participants:</a:t>
            </a:r>
          </a:p>
          <a:p>
            <a:pPr lvl="2"/>
            <a:r>
              <a:rPr lang="en-US" b="1" dirty="0" smtClean="0">
                <a:solidFill>
                  <a:srgbClr val="00B050"/>
                </a:solidFill>
              </a:rPr>
              <a:t>Shall act &amp; vote </a:t>
            </a:r>
            <a:r>
              <a:rPr lang="en-US" dirty="0" smtClean="0"/>
              <a:t>based on their personal &amp; independent opinions derived from their expertise, knowledge, and qualifications</a:t>
            </a:r>
          </a:p>
          <a:p>
            <a:pPr lvl="2"/>
            <a:r>
              <a:rPr lang="en-US" b="1" dirty="0" smtClean="0">
                <a:solidFill>
                  <a:srgbClr val="FF0000"/>
                </a:solidFill>
              </a:rPr>
              <a:t>Shall not act or vote </a:t>
            </a:r>
            <a:r>
              <a:rPr lang="en-US" dirty="0" smtClean="0"/>
              <a:t>based on any obligation to or any direction from any other person or organization, including an employer or client, regardless of any external commitments, agreements, contracts, or orders</a:t>
            </a:r>
          </a:p>
          <a:p>
            <a:pPr lvl="2"/>
            <a:r>
              <a:rPr lang="en-US" b="1" dirty="0" smtClean="0">
                <a:solidFill>
                  <a:srgbClr val="FF0000"/>
                </a:solidFill>
              </a:rPr>
              <a:t>Shall not direct</a:t>
            </a:r>
            <a:r>
              <a:rPr lang="en-US" dirty="0" smtClean="0"/>
              <a:t> the actions or votes of other participants or retaliate against other participants for fulfilling their responsibility to act &amp; vote based on their personal &amp; independently developed opinions</a:t>
            </a:r>
          </a:p>
          <a:p>
            <a:pPr lvl="1"/>
            <a:r>
              <a:rPr lang="en-US" dirty="0" smtClean="0"/>
              <a:t>By participating in standards activities using the “</a:t>
            </a:r>
            <a:r>
              <a:rPr lang="en-US" i="1" dirty="0" smtClean="0"/>
              <a:t>individual process</a:t>
            </a:r>
            <a:r>
              <a:rPr lang="en-US" dirty="0" smtClean="0"/>
              <a:t>”, you are deemed to accept these requirements; if you are unable to satisfy these requirements then you shall immediately cease any participation</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6</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Preamble </a:t>
            </a:r>
            <a:r>
              <a:rPr lang="en-AU" sz="2400" b="1" dirty="0">
                <a:solidFill>
                  <a:srgbClr val="FF0000"/>
                </a:solidFill>
              </a:rPr>
              <a:t>detection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7895528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BRAN#103 started a contentious discussion about PD testing …</a:t>
            </a:r>
            <a:endParaRPr lang="en-AU" dirty="0">
              <a:solidFill>
                <a:schemeClr val="accent6"/>
              </a:solidFill>
            </a:endParaRPr>
          </a:p>
        </p:txBody>
      </p:sp>
      <p:sp>
        <p:nvSpPr>
          <p:cNvPr id="3" name="Content Placeholder 2"/>
          <p:cNvSpPr>
            <a:spLocks noGrp="1"/>
          </p:cNvSpPr>
          <p:nvPr>
            <p:ph idx="1"/>
          </p:nvPr>
        </p:nvSpPr>
        <p:spPr/>
        <p:txBody>
          <a:bodyPr/>
          <a:lstStyle/>
          <a:p>
            <a:r>
              <a:rPr lang="en-AU" dirty="0"/>
              <a:t>Submissions related to </a:t>
            </a:r>
            <a:r>
              <a:rPr lang="en-GB" i="1" dirty="0" smtClean="0"/>
              <a:t>PD testing </a:t>
            </a:r>
            <a:r>
              <a:rPr lang="en-GB" dirty="0" smtClean="0"/>
              <a:t> at BRAN#103</a:t>
            </a:r>
            <a:endParaRPr lang="en-AU" dirty="0"/>
          </a:p>
          <a:p>
            <a:pPr lvl="1"/>
            <a:r>
              <a:rPr lang="en-GB" dirty="0"/>
              <a:t>BRAN(19)103009</a:t>
            </a:r>
            <a:r>
              <a:rPr lang="en-GB" dirty="0" smtClean="0"/>
              <a:t>: </a:t>
            </a:r>
            <a:r>
              <a:rPr lang="en-GB" i="1" dirty="0"/>
              <a:t>Measurement Results for Preamble Detection Floating </a:t>
            </a:r>
            <a:r>
              <a:rPr lang="en-GB" i="1" dirty="0" smtClean="0"/>
              <a:t>Thresholds </a:t>
            </a:r>
            <a:r>
              <a:rPr lang="en-GB" dirty="0" smtClean="0"/>
              <a:t>(R&amp;S)</a:t>
            </a:r>
          </a:p>
          <a:p>
            <a:pPr lvl="1"/>
            <a:r>
              <a:rPr lang="en-GB" dirty="0" smtClean="0"/>
              <a:t>BRAN(19)103018:</a:t>
            </a:r>
            <a:r>
              <a:rPr lang="en-GB" i="1" dirty="0" smtClean="0"/>
              <a:t> </a:t>
            </a:r>
            <a:r>
              <a:rPr lang="en-AU" i="1" dirty="0"/>
              <a:t>R&amp;S </a:t>
            </a:r>
            <a:r>
              <a:rPr lang="en-AU" i="1" dirty="0" err="1"/>
              <a:t>Plugfest</a:t>
            </a:r>
            <a:r>
              <a:rPr lang="en-AU" i="1" dirty="0"/>
              <a:t> Results and </a:t>
            </a:r>
            <a:r>
              <a:rPr lang="en-AU" i="1" dirty="0" smtClean="0"/>
              <a:t>Discussion</a:t>
            </a:r>
            <a:r>
              <a:rPr lang="en-AU" dirty="0" smtClean="0"/>
              <a:t> (Ericsson, Nokia)</a:t>
            </a:r>
          </a:p>
          <a:p>
            <a:pPr lvl="1"/>
            <a:r>
              <a:rPr lang="en-GB" dirty="0"/>
              <a:t>BRAN(19)103035: </a:t>
            </a:r>
            <a:r>
              <a:rPr lang="en-GB" i="1" dirty="0"/>
              <a:t>PD test </a:t>
            </a:r>
            <a:r>
              <a:rPr lang="en-GB" i="1" dirty="0" smtClean="0"/>
              <a:t>results </a:t>
            </a:r>
            <a:r>
              <a:rPr lang="en-GB" dirty="0" smtClean="0"/>
              <a:t>(Qualcomm &amp; Broadcom)</a:t>
            </a:r>
          </a:p>
          <a:p>
            <a:r>
              <a:rPr lang="en-AU" b="1" dirty="0" smtClean="0"/>
              <a:t> </a:t>
            </a:r>
            <a:r>
              <a:rPr lang="en-AU" b="1" dirty="0"/>
              <a:t>Summary of </a:t>
            </a:r>
            <a:r>
              <a:rPr lang="en-GB" b="1" i="1" dirty="0" smtClean="0"/>
              <a:t>PD testing</a:t>
            </a:r>
          </a:p>
          <a:p>
            <a:pPr lvl="1"/>
            <a:r>
              <a:rPr lang="en-GB" dirty="0" smtClean="0"/>
              <a:t>Ericsson &amp; Nokia expressed a concern that many Wi-Fi devices do not do undertake PD as expected, based on testing with two test signals at R&amp;S</a:t>
            </a:r>
          </a:p>
          <a:p>
            <a:pPr lvl="2"/>
            <a:r>
              <a:rPr lang="en-GB" dirty="0" smtClean="0"/>
              <a:t>802.11a frame that was 4000+ bytes long</a:t>
            </a:r>
          </a:p>
          <a:p>
            <a:pPr lvl="2"/>
            <a:r>
              <a:rPr lang="en-GB" dirty="0" smtClean="0"/>
              <a:t>802.11a preamble (with 1.5ms length indicated) followed by no energy</a:t>
            </a:r>
          </a:p>
          <a:p>
            <a:pPr lvl="1"/>
            <a:r>
              <a:rPr lang="en-GB" dirty="0" smtClean="0"/>
              <a:t>…</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5089812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 with the discussion </a:t>
            </a:r>
            <a:r>
              <a:rPr lang="en-AU" dirty="0">
                <a:solidFill>
                  <a:schemeClr val="accent6"/>
                </a:solidFill>
              </a:rPr>
              <a:t>about PD </a:t>
            </a:r>
            <a:r>
              <a:rPr lang="en-AU" dirty="0" smtClean="0">
                <a:solidFill>
                  <a:schemeClr val="accent6"/>
                </a:solidFill>
              </a:rPr>
              <a:t>testing not coming to any agreed conclusion</a:t>
            </a:r>
            <a:endParaRPr lang="en-AU" dirty="0">
              <a:solidFill>
                <a:schemeClr val="accent6"/>
              </a:solidFill>
            </a:endParaRPr>
          </a:p>
        </p:txBody>
      </p:sp>
      <p:sp>
        <p:nvSpPr>
          <p:cNvPr id="3" name="Content Placeholder 2"/>
          <p:cNvSpPr>
            <a:spLocks noGrp="1"/>
          </p:cNvSpPr>
          <p:nvPr>
            <p:ph idx="1"/>
          </p:nvPr>
        </p:nvSpPr>
        <p:spPr/>
        <p:txBody>
          <a:bodyPr/>
          <a:lstStyle/>
          <a:p>
            <a:r>
              <a:rPr lang="en-AU" b="1" dirty="0" smtClean="0"/>
              <a:t>Summary </a:t>
            </a:r>
            <a:r>
              <a:rPr lang="en-AU" b="1" dirty="0"/>
              <a:t>of </a:t>
            </a:r>
            <a:r>
              <a:rPr lang="en-GB" b="1" i="1" dirty="0" smtClean="0"/>
              <a:t>PD testing</a:t>
            </a:r>
          </a:p>
          <a:p>
            <a:pPr lvl="1"/>
            <a:r>
              <a:rPr lang="en-GB" dirty="0" smtClean="0"/>
              <a:t>Qualcomm &amp; Cisco both observed that it was reasonable for an implementation to ignore both signals as illegal or impractical</a:t>
            </a:r>
          </a:p>
          <a:p>
            <a:pPr lvl="2"/>
            <a:r>
              <a:rPr lang="en-GB" dirty="0" smtClean="0"/>
              <a:t>The 802.11a frame was too long </a:t>
            </a:r>
          </a:p>
          <a:p>
            <a:pPr lvl="2"/>
            <a:r>
              <a:rPr lang="en-GB" dirty="0" smtClean="0"/>
              <a:t>A preamble followed by no energy will never occur in practice</a:t>
            </a:r>
          </a:p>
          <a:p>
            <a:pPr lvl="1"/>
            <a:r>
              <a:rPr lang="en-GB" dirty="0" smtClean="0"/>
              <a:t>Qualcomm &amp; Broadcom shared their own testing that showed PD does work (at least in the scenario they tested)</a:t>
            </a:r>
          </a:p>
          <a:p>
            <a:pPr lvl="2"/>
            <a:r>
              <a:rPr lang="en-GB" dirty="0" smtClean="0"/>
              <a:t>Although their signals included at least 2 BPSK symbols after the preamble</a:t>
            </a:r>
          </a:p>
          <a:p>
            <a:pPr lvl="1"/>
            <a:r>
              <a:rPr lang="en-GB" dirty="0" smtClean="0"/>
              <a:t>Qualcomm asserted that PD testing is not necessary because only Wi-Fi uses PD</a:t>
            </a:r>
          </a:p>
          <a:p>
            <a:pPr lvl="2"/>
            <a:r>
              <a:rPr lang="en-GB" dirty="0" smtClean="0"/>
              <a:t>The counter was that PD testing is required, just in case other technologies want to use PD</a:t>
            </a:r>
          </a:p>
          <a:p>
            <a:pPr lvl="1"/>
            <a:r>
              <a:rPr lang="en-GB" dirty="0" smtClean="0"/>
              <a:t>It was agreed at BRAN#103 that further testing was required to understand why the R&amp;S testing was giving the indicated results</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6176888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There was further discussion of PD at an ad hoc teleconference in late Oct 2019</a:t>
            </a:r>
            <a:endParaRPr lang="en-AU" dirty="0"/>
          </a:p>
        </p:txBody>
      </p:sp>
      <p:sp>
        <p:nvSpPr>
          <p:cNvPr id="6" name="Content Placeholder 5"/>
          <p:cNvSpPr>
            <a:spLocks noGrp="1"/>
          </p:cNvSpPr>
          <p:nvPr>
            <p:ph idx="1"/>
          </p:nvPr>
        </p:nvSpPr>
        <p:spPr/>
        <p:txBody>
          <a:bodyPr/>
          <a:lstStyle/>
          <a:p>
            <a:r>
              <a:rPr lang="en-AU" dirty="0"/>
              <a:t>Submissions related to </a:t>
            </a:r>
            <a:r>
              <a:rPr lang="en-GB" i="1" dirty="0"/>
              <a:t>PD testing </a:t>
            </a:r>
            <a:r>
              <a:rPr lang="en-GB" dirty="0" smtClean="0"/>
              <a:t> during ad hoc teleconference</a:t>
            </a:r>
          </a:p>
          <a:p>
            <a:pPr lvl="1"/>
            <a:r>
              <a:rPr lang="en-US" i="1" dirty="0" smtClean="0"/>
              <a:t>BRAN(19)000037r1: </a:t>
            </a:r>
            <a:r>
              <a:rPr lang="en-US" i="1" dirty="0"/>
              <a:t>Test Signals for Preamble </a:t>
            </a:r>
            <a:r>
              <a:rPr lang="en-US" i="1" dirty="0" smtClean="0"/>
              <a:t>Detection (Ericsson)</a:t>
            </a:r>
          </a:p>
          <a:p>
            <a:pPr lvl="1"/>
            <a:r>
              <a:rPr lang="en-US" i="1" dirty="0" smtClean="0"/>
              <a:t>BRAN(19)000038</a:t>
            </a:r>
            <a:r>
              <a:rPr lang="en-US" i="1" dirty="0"/>
              <a:t>: Issues with Preamble </a:t>
            </a:r>
            <a:r>
              <a:rPr lang="en-US" i="1" dirty="0" smtClean="0"/>
              <a:t>Detection (Ericsson)</a:t>
            </a:r>
          </a:p>
          <a:p>
            <a:pPr lvl="1"/>
            <a:r>
              <a:rPr lang="en-US" i="1" dirty="0" smtClean="0"/>
              <a:t>BRAN(19)103035r1: </a:t>
            </a:r>
            <a:r>
              <a:rPr lang="en-US" i="1" dirty="0"/>
              <a:t>PD test </a:t>
            </a:r>
            <a:r>
              <a:rPr lang="en-US" i="1" dirty="0" smtClean="0"/>
              <a:t>results </a:t>
            </a:r>
            <a:r>
              <a:rPr lang="en-GB" dirty="0"/>
              <a:t>(Qualcomm &amp; Broadcom)</a:t>
            </a:r>
          </a:p>
          <a:p>
            <a:pPr lvl="1"/>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5069872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There was disagreement on whether test signals should be based on legalistic or pragmatic interpretations</a:t>
            </a:r>
            <a:endParaRPr lang="en-AU" dirty="0"/>
          </a:p>
        </p:txBody>
      </p:sp>
      <p:sp>
        <p:nvSpPr>
          <p:cNvPr id="3" name="Content Placeholder 2"/>
          <p:cNvSpPr>
            <a:spLocks noGrp="1"/>
          </p:cNvSpPr>
          <p:nvPr>
            <p:ph idx="1"/>
          </p:nvPr>
        </p:nvSpPr>
        <p:spPr/>
        <p:txBody>
          <a:bodyPr/>
          <a:lstStyle/>
          <a:p>
            <a:pPr marL="1588" lvl="1" indent="0">
              <a:buNone/>
            </a:pPr>
            <a:r>
              <a:rPr lang="en-AU" b="1" dirty="0" smtClean="0"/>
              <a:t>Legalistic vs pragmatic?</a:t>
            </a:r>
            <a:endParaRPr lang="en-AU" b="1" dirty="0"/>
          </a:p>
          <a:p>
            <a:pPr lvl="1"/>
            <a:r>
              <a:rPr lang="en-US" dirty="0"/>
              <a:t>BRAN(19)000038 </a:t>
            </a:r>
            <a:r>
              <a:rPr lang="en-US" dirty="0" smtClean="0"/>
              <a:t>from Ericsson made </a:t>
            </a:r>
            <a:r>
              <a:rPr lang="en-US" dirty="0"/>
              <a:t>a case that various signals were legal in </a:t>
            </a:r>
            <a:r>
              <a:rPr lang="en-US" dirty="0" smtClean="0"/>
              <a:t>802.11 and should result in PD</a:t>
            </a:r>
            <a:endParaRPr lang="en-US" dirty="0"/>
          </a:p>
          <a:p>
            <a:pPr lvl="2"/>
            <a:r>
              <a:rPr lang="en-AU" dirty="0"/>
              <a:t>4us truncated preamble</a:t>
            </a:r>
          </a:p>
          <a:p>
            <a:pPr lvl="2"/>
            <a:r>
              <a:rPr lang="en-AU" dirty="0"/>
              <a:t>802.11a frame &gt;2304 bytes</a:t>
            </a:r>
          </a:p>
          <a:p>
            <a:pPr lvl="2"/>
            <a:r>
              <a:rPr lang="en-AU" dirty="0"/>
              <a:t>A preamble followed by nothing (or something)</a:t>
            </a:r>
          </a:p>
          <a:p>
            <a:pPr lvl="1"/>
            <a:r>
              <a:rPr lang="en-AU" dirty="0" smtClean="0"/>
              <a:t>BRAN(19)000037 from Ericsson then proposed PD test signals based on these legal signals</a:t>
            </a:r>
          </a:p>
          <a:p>
            <a:pPr lvl="1"/>
            <a:r>
              <a:rPr lang="en-AU" dirty="0" smtClean="0"/>
              <a:t>Qualcomm &amp; Cisco agreed these signals might be technically allowed by 802.11 (noting the 802.11 standard is not perfect) but asserted it is widely understood such a legalistic approach is not pragmatic/practical</a:t>
            </a:r>
          </a:p>
          <a:p>
            <a:pPr lvl="1"/>
            <a:r>
              <a:rPr lang="en-AU" dirty="0" smtClean="0"/>
              <a:t>There seemed to </a:t>
            </a:r>
            <a:r>
              <a:rPr lang="en-AU" dirty="0" smtClean="0"/>
              <a:t>be consensus </a:t>
            </a:r>
            <a:r>
              <a:rPr lang="en-AU" dirty="0" smtClean="0"/>
              <a:t>that whatever was agreed/understood about PD, it needs to be written down to be accessible to all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9213620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Qualcomm &amp; </a:t>
            </a:r>
            <a:r>
              <a:rPr lang="en-US" dirty="0" smtClean="0"/>
              <a:t>Broadcom showed that an alternative test signal can be used to test PD</a:t>
            </a:r>
            <a:endParaRPr lang="en-AU" dirty="0"/>
          </a:p>
        </p:txBody>
      </p:sp>
      <p:sp>
        <p:nvSpPr>
          <p:cNvPr id="3" name="Content Placeholder 2"/>
          <p:cNvSpPr>
            <a:spLocks noGrp="1"/>
          </p:cNvSpPr>
          <p:nvPr>
            <p:ph idx="1"/>
          </p:nvPr>
        </p:nvSpPr>
        <p:spPr/>
        <p:txBody>
          <a:bodyPr/>
          <a:lstStyle/>
          <a:p>
            <a:r>
              <a:rPr lang="en-US" b="1" dirty="0" smtClean="0"/>
              <a:t>PD does work with at least one reasonable test signal</a:t>
            </a:r>
          </a:p>
          <a:p>
            <a:pPr lvl="1"/>
            <a:r>
              <a:rPr lang="en-US" dirty="0" smtClean="0"/>
              <a:t>BRAN(19)103035r1 from Qualcomm &amp; Broadcom reported on some testing with APs</a:t>
            </a:r>
          </a:p>
          <a:p>
            <a:pPr lvl="1"/>
            <a:r>
              <a:rPr lang="en-US" dirty="0" smtClean="0"/>
              <a:t>The test method started by removing the UDP load on the APUT in the Ericsson/R&amp;S/Nokia test, to mitigate an issue that the test signal was starting illegally without a backoff</a:t>
            </a:r>
          </a:p>
          <a:p>
            <a:pPr lvl="2"/>
            <a:r>
              <a:rPr lang="en-US" dirty="0" smtClean="0"/>
              <a:t>The </a:t>
            </a:r>
            <a:r>
              <a:rPr lang="en-US" dirty="0"/>
              <a:t>Ericsson/R&amp;S/Nokia </a:t>
            </a:r>
            <a:r>
              <a:rPr lang="en-US" dirty="0" smtClean="0"/>
              <a:t>test signal is also illegal in that it is too long</a:t>
            </a:r>
          </a:p>
          <a:p>
            <a:pPr lvl="1"/>
            <a:r>
              <a:rPr lang="en-US" dirty="0" smtClean="0"/>
              <a:t>The Qualcomm/Broadcom test signal consisted of a preamble, followed by 2 BPSK symbols, followed by 1ms of AWGN</a:t>
            </a:r>
          </a:p>
          <a:p>
            <a:pPr lvl="1"/>
            <a:r>
              <a:rPr lang="en-US" dirty="0" smtClean="0"/>
              <a:t>This test signal, when used to block the channel, gave the expected result; that Wi-Fi gear does actually defer when seeing a preamble</a:t>
            </a:r>
          </a:p>
          <a:p>
            <a:pPr lvl="2"/>
            <a:r>
              <a:rPr lang="en-US" dirty="0" smtClean="0"/>
              <a:t>In the case of the APUT, it stopped sending Beacons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1902371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Qualcomm/Broadcom test signal is more than just the preamble</a:t>
            </a:r>
            <a:endParaRPr lang="en-AU" dirty="0"/>
          </a:p>
        </p:txBody>
      </p:sp>
      <p:sp>
        <p:nvSpPr>
          <p:cNvPr id="3" name="Content Placeholder 2"/>
          <p:cNvSpPr>
            <a:spLocks noGrp="1"/>
          </p:cNvSpPr>
          <p:nvPr>
            <p:ph idx="1"/>
          </p:nvPr>
        </p:nvSpPr>
        <p:spPr/>
        <p:txBody>
          <a:bodyPr/>
          <a:lstStyle/>
          <a:p>
            <a:r>
              <a:rPr lang="en-US" b="1" dirty="0" smtClean="0"/>
              <a:t>The appropriate </a:t>
            </a:r>
            <a:r>
              <a:rPr lang="en-US" b="1" dirty="0"/>
              <a:t>test </a:t>
            </a:r>
            <a:r>
              <a:rPr lang="en-US" b="1" dirty="0" smtClean="0"/>
              <a:t>signal is more than a preamble</a:t>
            </a:r>
            <a:endParaRPr lang="en-US" b="1" dirty="0"/>
          </a:p>
          <a:p>
            <a:pPr lvl="1"/>
            <a:r>
              <a:rPr lang="en-US" dirty="0" smtClean="0"/>
              <a:t>A </a:t>
            </a:r>
            <a:r>
              <a:rPr lang="en-US" dirty="0"/>
              <a:t>key </a:t>
            </a:r>
            <a:r>
              <a:rPr lang="en-US" dirty="0" smtClean="0"/>
              <a:t>observation from the Qualcomm and Broadcom testing </a:t>
            </a:r>
            <a:r>
              <a:rPr lang="en-US" dirty="0"/>
              <a:t>is that just the </a:t>
            </a:r>
            <a:r>
              <a:rPr lang="en-US" dirty="0" smtClean="0"/>
              <a:t>802.11a preamble </a:t>
            </a:r>
            <a:r>
              <a:rPr lang="en-US" dirty="0"/>
              <a:t>is </a:t>
            </a:r>
            <a:r>
              <a:rPr lang="en-US" dirty="0" smtClean="0"/>
              <a:t>insufficient </a:t>
            </a:r>
            <a:r>
              <a:rPr lang="en-US" dirty="0"/>
              <a:t>for most Wi-Fi </a:t>
            </a:r>
            <a:r>
              <a:rPr lang="en-US" dirty="0" smtClean="0"/>
              <a:t>implementations to defer</a:t>
            </a:r>
          </a:p>
          <a:p>
            <a:pPr lvl="2"/>
            <a:r>
              <a:rPr lang="en-US" dirty="0" smtClean="0"/>
              <a:t>Two additional BPSK symbols are required, presumably to give the implementation additional confidence it is a real preamble</a:t>
            </a:r>
          </a:p>
          <a:p>
            <a:pPr lvl="1"/>
            <a:r>
              <a:rPr lang="en-US" dirty="0" smtClean="0"/>
              <a:t>This is contrary to expectations of most people that an 802.11a preamble was enough, but is also not surprising given the constraints of practical implementation</a:t>
            </a:r>
          </a:p>
          <a:p>
            <a:pPr lvl="2"/>
            <a:r>
              <a:rPr lang="en-US" dirty="0" smtClean="0"/>
              <a:t>Does anyone have a different expectation/understanding of PD operation?</a:t>
            </a:r>
          </a:p>
          <a:p>
            <a:pPr lvl="2"/>
            <a:r>
              <a:rPr lang="en-US" dirty="0" smtClean="0"/>
              <a:t>Could everyone with Wi-Fi products (</a:t>
            </a:r>
            <a:r>
              <a:rPr lang="en-US" dirty="0" err="1" smtClean="0"/>
              <a:t>esp</a:t>
            </a:r>
            <a:r>
              <a:rPr lang="en-US" dirty="0" smtClean="0"/>
              <a:t> chip vendors) do some testing to ensure the Qualcomm/Broadcom test signal is </a:t>
            </a:r>
            <a:r>
              <a:rPr lang="en-US" dirty="0" smtClean="0"/>
              <a:t>sufficient?</a:t>
            </a:r>
            <a:endParaRPr lang="en-US"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494809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US" dirty="0"/>
              <a:t>Qualcomm &amp; Broadcom </a:t>
            </a:r>
            <a:r>
              <a:rPr lang="en-US" dirty="0" smtClean="0"/>
              <a:t>results suggest that EN 301 893 needs to be refine</a:t>
            </a:r>
            <a:endParaRPr lang="en-AU" dirty="0"/>
          </a:p>
        </p:txBody>
      </p:sp>
      <p:sp>
        <p:nvSpPr>
          <p:cNvPr id="3" name="Content Placeholder 2"/>
          <p:cNvSpPr>
            <a:spLocks noGrp="1"/>
          </p:cNvSpPr>
          <p:nvPr>
            <p:ph idx="1"/>
          </p:nvPr>
        </p:nvSpPr>
        <p:spPr/>
        <p:txBody>
          <a:bodyPr/>
          <a:lstStyle/>
          <a:p>
            <a:r>
              <a:rPr lang="en-US" dirty="0"/>
              <a:t>EN 301 </a:t>
            </a:r>
            <a:r>
              <a:rPr lang="en-US" dirty="0" smtClean="0"/>
              <a:t>893 needs refinement</a:t>
            </a:r>
          </a:p>
          <a:p>
            <a:pPr lvl="1"/>
            <a:r>
              <a:rPr lang="en-US" dirty="0" smtClean="0"/>
              <a:t>The </a:t>
            </a:r>
            <a:r>
              <a:rPr lang="en-US" dirty="0"/>
              <a:t>next likely step is a tweak to the definition of PD in EN 301 893 to require more than just a </a:t>
            </a:r>
            <a:r>
              <a:rPr lang="en-US" dirty="0" smtClean="0"/>
              <a:t>preamble</a:t>
            </a:r>
          </a:p>
          <a:p>
            <a:pPr lvl="2"/>
            <a:r>
              <a:rPr lang="en-US" dirty="0" smtClean="0"/>
              <a:t>It appears </a:t>
            </a:r>
            <a:r>
              <a:rPr lang="en-US" dirty="0"/>
              <a:t>a</a:t>
            </a:r>
            <a:r>
              <a:rPr lang="en-US" dirty="0" smtClean="0"/>
              <a:t>t least two BPSK symbols need to sent to ensure PD by Wi-Fi devices</a:t>
            </a:r>
          </a:p>
          <a:p>
            <a:pPr lvl="1"/>
            <a:r>
              <a:rPr lang="en-US" dirty="0" smtClean="0"/>
              <a:t>This change </a:t>
            </a:r>
            <a:r>
              <a:rPr lang="en-US" dirty="0"/>
              <a:t>would be a </a:t>
            </a:r>
            <a:r>
              <a:rPr lang="en-US" dirty="0" smtClean="0"/>
              <a:t>significant problem </a:t>
            </a:r>
            <a:r>
              <a:rPr lang="en-US" dirty="0"/>
              <a:t>if any other technology (</a:t>
            </a:r>
            <a:r>
              <a:rPr lang="en-US" dirty="0" err="1"/>
              <a:t>eg</a:t>
            </a:r>
            <a:r>
              <a:rPr lang="en-US" dirty="0"/>
              <a:t> </a:t>
            </a:r>
            <a:r>
              <a:rPr lang="en-US" dirty="0" smtClean="0"/>
              <a:t>NR-U) had </a:t>
            </a:r>
            <a:r>
              <a:rPr lang="en-US" dirty="0"/>
              <a:t>adopted the version of PD </a:t>
            </a:r>
            <a:r>
              <a:rPr lang="en-US" dirty="0" smtClean="0"/>
              <a:t>in EN 301 893 v2.1.1 based on </a:t>
            </a:r>
            <a:r>
              <a:rPr lang="en-US" dirty="0"/>
              <a:t>a preamble </a:t>
            </a:r>
            <a:r>
              <a:rPr lang="en-US" dirty="0" smtClean="0"/>
              <a:t>only… </a:t>
            </a:r>
            <a:r>
              <a:rPr lang="en-US" dirty="0"/>
              <a:t>but they haven’t</a:t>
            </a:r>
          </a:p>
          <a:p>
            <a:pPr lvl="2"/>
            <a:r>
              <a:rPr lang="en-US" dirty="0"/>
              <a:t>3GPP RAN even banned further discussion of </a:t>
            </a:r>
            <a:r>
              <a:rPr lang="en-US" dirty="0" smtClean="0"/>
              <a:t>proposals</a:t>
            </a:r>
            <a:endParaRPr lang="en-US" dirty="0"/>
          </a:p>
          <a:p>
            <a:pPr lvl="1"/>
            <a:r>
              <a:rPr lang="en-US" dirty="0" smtClean="0"/>
              <a:t>There </a:t>
            </a:r>
            <a:r>
              <a:rPr lang="en-US" dirty="0"/>
              <a:t>are claims </a:t>
            </a:r>
            <a:r>
              <a:rPr lang="en-US" dirty="0" smtClean="0"/>
              <a:t>by Ericsson and Nokia that such a change is </a:t>
            </a:r>
            <a:r>
              <a:rPr lang="en-US" dirty="0"/>
              <a:t>not </a:t>
            </a:r>
            <a:r>
              <a:rPr lang="en-US" dirty="0" smtClean="0"/>
              <a:t>“technology neutral” …</a:t>
            </a:r>
          </a:p>
          <a:p>
            <a:pPr lvl="2"/>
            <a:r>
              <a:rPr lang="en-US" dirty="0" smtClean="0"/>
              <a:t>… but </a:t>
            </a:r>
            <a:r>
              <a:rPr lang="en-US" dirty="0"/>
              <a:t>it is not </a:t>
            </a:r>
            <a:r>
              <a:rPr lang="en-US" dirty="0" smtClean="0"/>
              <a:t>any less “technology neutral” </a:t>
            </a:r>
            <a:r>
              <a:rPr lang="en-US" dirty="0"/>
              <a:t>that the </a:t>
            </a:r>
            <a:r>
              <a:rPr lang="en-US" i="1" dirty="0"/>
              <a:t>status </a:t>
            </a:r>
            <a:r>
              <a:rPr lang="en-US" i="1" dirty="0" smtClean="0"/>
              <a:t>quo</a:t>
            </a:r>
          </a:p>
          <a:p>
            <a:pPr lvl="2"/>
            <a:r>
              <a:rPr lang="en-US" dirty="0" smtClean="0"/>
              <a:t>… which </a:t>
            </a:r>
            <a:r>
              <a:rPr lang="en-US" dirty="0"/>
              <a:t>itself was shown to be more technology neutral than just relying on ED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5278166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discuss PD testing</a:t>
            </a:r>
            <a:endParaRPr lang="en-AU" dirty="0"/>
          </a:p>
        </p:txBody>
      </p:sp>
      <p:sp>
        <p:nvSpPr>
          <p:cNvPr id="3" name="Content Placeholder 2"/>
          <p:cNvSpPr>
            <a:spLocks noGrp="1"/>
          </p:cNvSpPr>
          <p:nvPr>
            <p:ph idx="1"/>
          </p:nvPr>
        </p:nvSpPr>
        <p:spPr/>
        <p:txBody>
          <a:bodyPr/>
          <a:lstStyle/>
          <a:p>
            <a:pPr lvl="1"/>
            <a:r>
              <a:rPr lang="en-AU" dirty="0" smtClean="0"/>
              <a:t>It is hoped that Menzo </a:t>
            </a:r>
            <a:r>
              <a:rPr lang="en-AU" dirty="0" smtClean="0"/>
              <a:t>Wentink (Qualcomm) or David Boldy (Broadcom) </a:t>
            </a:r>
            <a:r>
              <a:rPr lang="en-AU" dirty="0" smtClean="0"/>
              <a:t>will provide an update of the PD testing issue</a:t>
            </a:r>
          </a:p>
          <a:p>
            <a:pPr lvl="2"/>
            <a:r>
              <a:rPr lang="en-AU" dirty="0" smtClean="0"/>
              <a:t>See &lt;link&gt;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42857280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Spectral mask</a:t>
            </a:r>
          </a:p>
          <a:p>
            <a:pPr marL="342900" lvl="1" indent="-342900" algn="ctr">
              <a:buNone/>
            </a:pPr>
            <a:r>
              <a:rPr lang="en-AU" sz="2400" b="1" dirty="0" smtClean="0">
                <a:solidFill>
                  <a:srgbClr val="FF0000"/>
                </a:solidFill>
              </a:rPr>
              <a:t>(Thursday PM1)</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818672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(clause 5.2.1.3) specifies that “the standards development process shall not be dominated by any single interest category, individual, or organization”</a:t>
            </a:r>
          </a:p>
          <a:p>
            <a:pPr lvl="2"/>
            <a:r>
              <a:rPr lang="en-US" dirty="0" smtClean="0"/>
              <a:t>This means no participant </a:t>
            </a:r>
            <a:r>
              <a:rPr lang="en-US" i="1" dirty="0" smtClean="0"/>
              <a:t>may</a:t>
            </a:r>
            <a:r>
              <a:rPr lang="en-US" dirty="0" smtClean="0"/>
              <a:t> </a:t>
            </a:r>
            <a:r>
              <a:rPr lang="en-US" i="1" dirty="0" smtClean="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smtClean="0"/>
              <a:t>This rule applies equally to those participating in a standards development project and to that project’s leadership group</a:t>
            </a:r>
          </a:p>
          <a:p>
            <a:pPr lvl="1"/>
            <a:r>
              <a:rPr lang="en-US" dirty="0" smtClean="0"/>
              <a:t>Any person who reasonably suspects that dominance is occurring in a standards development project is encouraged to bring the issue to the attention of the Standards Committee or the project’s IEEE-SA Program Manager</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continues to discuss </a:t>
            </a:r>
            <a:r>
              <a:rPr lang="en-AU" dirty="0"/>
              <a:t>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a:t>in August </a:t>
            </a:r>
            <a:r>
              <a:rPr lang="en-AU" dirty="0" smtClean="0"/>
              <a:t>2019, </a:t>
            </a:r>
            <a:r>
              <a:rPr lang="en-AU" dirty="0"/>
              <a:t>ETSI BRAN </a:t>
            </a:r>
            <a:r>
              <a:rPr lang="en-AU" dirty="0" smtClean="0"/>
              <a:t>did </a:t>
            </a:r>
            <a:r>
              <a:rPr lang="en-AU" dirty="0"/>
              <a:t>not achieve </a:t>
            </a:r>
            <a:r>
              <a:rPr lang="en-AU" dirty="0" smtClean="0"/>
              <a:t>consensus at a </a:t>
            </a:r>
            <a:r>
              <a:rPr lang="en-AU" i="1" dirty="0" smtClean="0"/>
              <a:t>spectral mask ad hoc</a:t>
            </a:r>
          </a:p>
          <a:p>
            <a:pPr lvl="2"/>
            <a:r>
              <a:rPr lang="en-AU" i="1" dirty="0" smtClean="0"/>
              <a:t> </a:t>
            </a:r>
            <a:r>
              <a:rPr lang="en-AU" dirty="0" smtClean="0"/>
              <a:t>… beyond agreeing to send a LS to 3GPP RAN4 stating there was no consensus</a:t>
            </a:r>
          </a:p>
          <a:p>
            <a:pPr lvl="2"/>
            <a:r>
              <a:rPr lang="en-AU" dirty="0" smtClean="0"/>
              <a:t>See </a:t>
            </a:r>
            <a:r>
              <a:rPr lang="en-AU" altLang="en-US" dirty="0" smtClean="0">
                <a:solidFill>
                  <a:srgbClr val="FF0000"/>
                </a:solidFill>
                <a:hlinkClick r:id="rId2"/>
              </a:rPr>
              <a:t>11-19-1672-00</a:t>
            </a:r>
            <a:endParaRPr lang="en-AU" altLang="en-US" dirty="0" smtClean="0">
              <a:solidFill>
                <a:srgbClr val="FF0000"/>
              </a:solidFill>
            </a:endParaRPr>
          </a:p>
          <a:p>
            <a:pPr lvl="1"/>
            <a:r>
              <a:rPr lang="en-AU" dirty="0" smtClean="0"/>
              <a:t>The Coex SC will hear a summary of the recent discussions on the spectral mask issue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2781396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Submissions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25282999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something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646396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2921173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 SC will </a:t>
            </a:r>
            <a:r>
              <a:rPr lang="en-AU" dirty="0" smtClean="0"/>
              <a:t>hear </a:t>
            </a:r>
            <a:r>
              <a:rPr lang="en-AU" dirty="0"/>
              <a:t>a summary of the recent spectral mask </a:t>
            </a:r>
            <a:r>
              <a:rPr lang="en-AU" dirty="0" smtClean="0"/>
              <a:t>discussions in </a:t>
            </a:r>
            <a:r>
              <a:rPr lang="en-AU" dirty="0"/>
              <a:t>ETSI BRAN</a:t>
            </a:r>
          </a:p>
        </p:txBody>
      </p:sp>
      <p:sp>
        <p:nvSpPr>
          <p:cNvPr id="3" name="Content Placeholder 2"/>
          <p:cNvSpPr>
            <a:spLocks noGrp="1"/>
          </p:cNvSpPr>
          <p:nvPr>
            <p:ph idx="1"/>
          </p:nvPr>
        </p:nvSpPr>
        <p:spPr/>
        <p:txBody>
          <a:bodyPr/>
          <a:lstStyle/>
          <a:p>
            <a:pPr lvl="1"/>
            <a:r>
              <a:rPr lang="en-AU" dirty="0" smtClean="0"/>
              <a:t>ETSI BRAN has continued to discuss the spectrum mask issue at</a:t>
            </a:r>
          </a:p>
          <a:p>
            <a:pPr lvl="2"/>
            <a:r>
              <a:rPr lang="en-AU" dirty="0" smtClean="0"/>
              <a:t>BRAN#103</a:t>
            </a:r>
          </a:p>
          <a:p>
            <a:pPr lvl="2"/>
            <a:r>
              <a:rPr lang="en-AU" dirty="0" smtClean="0"/>
              <a:t>A teleconference on 31 Oct</a:t>
            </a:r>
          </a:p>
          <a:p>
            <a:pPr lvl="1"/>
            <a:r>
              <a:rPr lang="en-AU" dirty="0" smtClean="0"/>
              <a:t>David Boldy (Broadcom) will provide an update on the discussions …</a:t>
            </a:r>
          </a:p>
          <a:p>
            <a:pPr lvl="2"/>
            <a:r>
              <a:rPr lang="en-AU" dirty="0" smtClean="0"/>
              <a:t>Early reports are that a compromise was agreed</a:t>
            </a:r>
          </a:p>
          <a:p>
            <a:pPr lvl="2"/>
            <a:r>
              <a:rPr lang="en-AU" dirty="0" smtClean="0"/>
              <a:t>See </a:t>
            </a:r>
            <a:r>
              <a:rPr lang="en-AU" dirty="0" smtClean="0">
                <a:hlinkClick r:id="rId2"/>
              </a:rPr>
              <a:t>11-19-2060-00</a:t>
            </a:r>
            <a:endParaRPr lang="en-AU" dirty="0" smtClean="0"/>
          </a:p>
          <a:p>
            <a:pPr lvl="1"/>
            <a:r>
              <a:rPr lang="en-AU" dirty="0"/>
              <a:t>Dorin Viorel </a:t>
            </a:r>
            <a:r>
              <a:rPr lang="en-AU" dirty="0" smtClean="0"/>
              <a:t>(</a:t>
            </a:r>
            <a:r>
              <a:rPr lang="en-AU" dirty="0" err="1" smtClean="0"/>
              <a:t>Cablelabs</a:t>
            </a:r>
            <a:r>
              <a:rPr lang="en-AU" dirty="0" smtClean="0"/>
              <a:t>) will also lead a discussion on this topic </a:t>
            </a:r>
            <a:r>
              <a:rPr lang="en-AU" dirty="0" smtClean="0">
                <a:solidFill>
                  <a:srgbClr val="FF0000"/>
                </a:solidFill>
              </a:rPr>
              <a:t>(</a:t>
            </a:r>
            <a:r>
              <a:rPr lang="en-AU" dirty="0" smtClean="0">
                <a:solidFill>
                  <a:srgbClr val="FF0000"/>
                </a:solidFill>
              </a:rPr>
              <a:t>requested for </a:t>
            </a:r>
            <a:r>
              <a:rPr lang="en-AU" dirty="0" smtClean="0">
                <a:solidFill>
                  <a:srgbClr val="FF0000"/>
                </a:solidFill>
              </a:rPr>
              <a:t>Thursday)</a:t>
            </a:r>
          </a:p>
          <a:p>
            <a:pPr lvl="2"/>
            <a:r>
              <a:rPr lang="en-US" dirty="0" smtClean="0"/>
              <a:t>A </a:t>
            </a:r>
            <a:r>
              <a:rPr lang="en-US" dirty="0"/>
              <a:t>submission </a:t>
            </a:r>
            <a:r>
              <a:rPr lang="en-US" i="1" dirty="0" smtClean="0"/>
              <a:t>regarding </a:t>
            </a:r>
            <a:r>
              <a:rPr lang="en-US" i="1" dirty="0"/>
              <a:t>the impact of the SEM on punctured channels on legacy 802.11 and provide </a:t>
            </a:r>
            <a:r>
              <a:rPr lang="en-US" i="1" dirty="0" smtClean="0"/>
              <a:t>recommendations</a:t>
            </a:r>
          </a:p>
          <a:p>
            <a:pPr lvl="2"/>
            <a:r>
              <a:rPr lang="en-US" i="1" dirty="0" smtClean="0"/>
              <a:t>See </a:t>
            </a:r>
            <a:r>
              <a:rPr lang="en-AU" dirty="0" smtClean="0">
                <a:solidFill>
                  <a:srgbClr val="FF0000"/>
                </a:solidFill>
                <a:hlinkClick r:id="rId3"/>
              </a:rPr>
              <a:t>11-19-2087-00</a:t>
            </a:r>
            <a:endParaRPr lang="en-AU" dirty="0" smtClean="0">
              <a:solidFill>
                <a:srgbClr val="FF0000"/>
              </a:solidFill>
            </a:endParaRP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18594985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Alternative </a:t>
            </a:r>
            <a:r>
              <a:rPr lang="en-AU" sz="2400" b="1" dirty="0" smtClean="0">
                <a:solidFill>
                  <a:srgbClr val="FF0000"/>
                </a:solidFill>
              </a:rPr>
              <a:t>WI</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6400015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potential issue of multiple WI’s for a 6 GHz WI has now been resolved</a:t>
            </a:r>
            <a:endParaRPr lang="en-AU" dirty="0"/>
          </a:p>
        </p:txBody>
      </p:sp>
      <p:sp>
        <p:nvSpPr>
          <p:cNvPr id="3" name="Content Placeholder 2"/>
          <p:cNvSpPr>
            <a:spLocks noGrp="1"/>
          </p:cNvSpPr>
          <p:nvPr>
            <p:ph idx="1"/>
          </p:nvPr>
        </p:nvSpPr>
        <p:spPr/>
        <p:txBody>
          <a:bodyPr/>
          <a:lstStyle/>
          <a:p>
            <a:pPr lvl="1"/>
            <a:r>
              <a:rPr lang="en-AU" dirty="0" smtClean="0"/>
              <a:t>It was previously reported that there were two WI proposals for a 6 GHz </a:t>
            </a:r>
            <a:r>
              <a:rPr lang="en-AU" dirty="0"/>
              <a:t>Harmonised Standard (EN 303 </a:t>
            </a:r>
            <a:r>
              <a:rPr lang="en-AU" dirty="0" smtClean="0"/>
              <a:t>687)</a:t>
            </a:r>
          </a:p>
          <a:p>
            <a:pPr lvl="1"/>
            <a:r>
              <a:rPr lang="en-AU" dirty="0" smtClean="0"/>
              <a:t>One of the WI proposals (BRAN(19)102016r2) was eventually approved by consensus after BRAN#102</a:t>
            </a:r>
          </a:p>
          <a:p>
            <a:pPr lvl="2"/>
            <a:r>
              <a:rPr lang="en-AU" dirty="0" smtClean="0"/>
              <a:t>Proposed </a:t>
            </a:r>
            <a:r>
              <a:rPr lang="en-AU" dirty="0"/>
              <a:t>by: HPE, Cisco, Microsoft, Broadcom, Intel &amp; Ruckus</a:t>
            </a:r>
          </a:p>
          <a:p>
            <a:pPr lvl="2"/>
            <a:r>
              <a:rPr lang="en-AU" dirty="0"/>
              <a:t>R</a:t>
            </a:r>
            <a:r>
              <a:rPr lang="fr-FR" dirty="0"/>
              <a:t>apporteur: David Boldy (</a:t>
            </a:r>
            <a:r>
              <a:rPr lang="fr-FR" dirty="0" err="1"/>
              <a:t>Broadcom</a:t>
            </a:r>
            <a:r>
              <a:rPr lang="fr-FR" dirty="0"/>
              <a:t>)</a:t>
            </a:r>
            <a:r>
              <a:rPr lang="fr-FR" b="1" dirty="0"/>
              <a:t> </a:t>
            </a:r>
            <a:endParaRPr lang="en-AU" dirty="0"/>
          </a:p>
          <a:p>
            <a:pPr lvl="2"/>
            <a:r>
              <a:rPr lang="en-AU" dirty="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5765272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potential issue of multiple WI’s for a 6 GHz WI has now been resolved</a:t>
            </a:r>
          </a:p>
        </p:txBody>
      </p:sp>
      <p:sp>
        <p:nvSpPr>
          <p:cNvPr id="3" name="Content Placeholder 2"/>
          <p:cNvSpPr>
            <a:spLocks noGrp="1"/>
          </p:cNvSpPr>
          <p:nvPr>
            <p:ph idx="1"/>
          </p:nvPr>
        </p:nvSpPr>
        <p:spPr/>
        <p:txBody>
          <a:bodyPr/>
          <a:lstStyle/>
          <a:p>
            <a:pPr lvl="1"/>
            <a:r>
              <a:rPr lang="en-AU" dirty="0" smtClean="0"/>
              <a:t>…</a:t>
            </a:r>
          </a:p>
          <a:p>
            <a:pPr lvl="1"/>
            <a:r>
              <a:rPr lang="en-AU" dirty="0" smtClean="0"/>
              <a:t>The </a:t>
            </a:r>
            <a:r>
              <a:rPr lang="en-AU" dirty="0"/>
              <a:t>alternative WI proposal (</a:t>
            </a:r>
            <a:r>
              <a:rPr lang="en-US" dirty="0"/>
              <a:t>BRAN(19)102041) was withdrawn at </a:t>
            </a:r>
            <a:r>
              <a:rPr lang="en-US" dirty="0" smtClean="0"/>
              <a:t>BRAN#103</a:t>
            </a:r>
          </a:p>
          <a:p>
            <a:pPr lvl="2"/>
            <a:r>
              <a:rPr lang="en-AU" dirty="0"/>
              <a:t>Proposed by: </a:t>
            </a:r>
            <a:r>
              <a:rPr lang="en-AU" dirty="0" smtClean="0"/>
              <a:t>Nokia, Qualcomm, Ericsson, DT</a:t>
            </a:r>
            <a:endParaRPr lang="en-AU" dirty="0"/>
          </a:p>
          <a:p>
            <a:pPr lvl="2"/>
            <a:r>
              <a:rPr lang="en-AU" dirty="0"/>
              <a:t>R</a:t>
            </a:r>
            <a:r>
              <a:rPr lang="fr-FR" dirty="0"/>
              <a:t>apporteur: </a:t>
            </a:r>
            <a:r>
              <a:rPr lang="fr-FR" dirty="0" smtClean="0"/>
              <a:t>Narendar </a:t>
            </a:r>
            <a:r>
              <a:rPr lang="fr-FR" dirty="0" err="1" smtClean="0"/>
              <a:t>Madhava</a:t>
            </a:r>
            <a:r>
              <a:rPr lang="fr-FR" dirty="0" smtClean="0"/>
              <a:t> (</a:t>
            </a:r>
            <a:r>
              <a:rPr lang="en-AU" dirty="0"/>
              <a:t>Ericsson</a:t>
            </a:r>
            <a:r>
              <a:rPr lang="fr-FR" dirty="0" smtClean="0"/>
              <a:t>)</a:t>
            </a:r>
            <a:r>
              <a:rPr lang="fr-FR" b="1" dirty="0" smtClean="0"/>
              <a:t> </a:t>
            </a:r>
            <a:endParaRPr lang="en-AU" dirty="0"/>
          </a:p>
          <a:p>
            <a:pPr lvl="2"/>
            <a:r>
              <a:rPr lang="en-AU" dirty="0"/>
              <a:t>Adopted scope: </a:t>
            </a:r>
            <a:endParaRPr lang="en-AU" dirty="0" smtClean="0"/>
          </a:p>
          <a:p>
            <a:pPr lvl="3"/>
            <a:r>
              <a:rPr lang="en-GB" i="1" dirty="0" smtClean="0"/>
              <a:t>This </a:t>
            </a:r>
            <a:r>
              <a:rPr lang="en-GB" i="1" dirty="0"/>
              <a:t>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The standard will be developed according to the EC mandate to CEPT (Ares(2017)6222764 - 19/12/2017), for supporting the principles of service and technological neutrality, non-discrimination and proportionality insofar as technically possible.</a:t>
            </a:r>
            <a:endParaRPr lang="en-AU" dirty="0"/>
          </a:p>
          <a:p>
            <a:pPr lvl="1"/>
            <a:r>
              <a:rPr lang="en-AU" dirty="0" smtClean="0"/>
              <a:t>The withdrawal of the alternative WI means a focus on the one output</a:t>
            </a:r>
          </a:p>
          <a:p>
            <a:pPr lvl="2"/>
            <a:r>
              <a:rPr lang="en-AU" dirty="0" smtClean="0"/>
              <a:t>Although the issues defined by differences in the two WI’s scopes will probably resurface during the development </a:t>
            </a:r>
            <a:r>
              <a:rPr lang="en-AU" dirty="0"/>
              <a:t>of EN 303 </a:t>
            </a:r>
            <a:r>
              <a:rPr lang="en-AU" dirty="0" smtClean="0"/>
              <a:t>687</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1343889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6GHz ED threshold in 6GHz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0431634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WI has started with the rapporteur developing an </a:t>
            </a:r>
            <a:r>
              <a:rPr lang="en-AU" dirty="0"/>
              <a:t>initial EN 303 687 draft</a:t>
            </a: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Work started at BRAN#103 on the HS for 6 GHz operation (EN 303 687)</a:t>
            </a:r>
          </a:p>
          <a:p>
            <a:pPr lvl="1"/>
            <a:r>
              <a:rPr lang="en-AU" dirty="0" smtClean="0"/>
              <a:t>The rapporteur (David Boldy) has started work on a draft</a:t>
            </a:r>
          </a:p>
          <a:p>
            <a:pPr lvl="2"/>
            <a:r>
              <a:rPr lang="en-GB" dirty="0" smtClean="0"/>
              <a:t>Clause 5 text for power, power </a:t>
            </a:r>
            <a:r>
              <a:rPr lang="en-GB" dirty="0"/>
              <a:t>d</a:t>
            </a:r>
            <a:r>
              <a:rPr lang="en-GB" dirty="0" smtClean="0"/>
              <a:t>ensity, </a:t>
            </a:r>
            <a:r>
              <a:rPr lang="en-GB" dirty="0" err="1" smtClean="0"/>
              <a:t>rx</a:t>
            </a:r>
            <a:r>
              <a:rPr lang="en-GB" dirty="0" smtClean="0"/>
              <a:t> </a:t>
            </a:r>
            <a:r>
              <a:rPr lang="en-GB" dirty="0"/>
              <a:t>s</a:t>
            </a:r>
            <a:r>
              <a:rPr lang="en-GB" dirty="0" smtClean="0"/>
              <a:t>purious emissions, </a:t>
            </a:r>
            <a:r>
              <a:rPr lang="en-GB" dirty="0" err="1" smtClean="0"/>
              <a:t>rx</a:t>
            </a:r>
            <a:r>
              <a:rPr lang="en-GB" dirty="0" smtClean="0"/>
              <a:t> blocking (with 5GHz levels in brackets) and ACS requirements will be based on EN 301 893</a:t>
            </a:r>
            <a:endParaRPr lang="en-AU" dirty="0" smtClean="0"/>
          </a:p>
          <a:p>
            <a:pPr lvl="2"/>
            <a:r>
              <a:rPr lang="en-GB" dirty="0"/>
              <a:t>Work will start on clause 5.4.1 product information</a:t>
            </a:r>
            <a:endParaRPr lang="en-AU" sz="1800" dirty="0"/>
          </a:p>
          <a:p>
            <a:pPr lvl="2"/>
            <a:r>
              <a:rPr lang="en-GB" dirty="0"/>
              <a:t>MU to be included in Informative Annex.</a:t>
            </a:r>
            <a:endParaRPr lang="en-AU" sz="1800" dirty="0"/>
          </a:p>
          <a:p>
            <a:pPr lvl="2"/>
            <a:r>
              <a:rPr lang="en-GB" dirty="0" smtClean="0"/>
              <a:t>Spectrum </a:t>
            </a:r>
            <a:r>
              <a:rPr lang="en-GB" dirty="0" smtClean="0"/>
              <a:t>mask requirements will be postponed until 5GHz mask discussions are concluded</a:t>
            </a:r>
          </a:p>
          <a:p>
            <a:pPr lvl="1"/>
            <a:r>
              <a:rPr lang="en-GB" dirty="0" smtClean="0"/>
              <a:t>A call was made for contributions for:</a:t>
            </a:r>
          </a:p>
          <a:p>
            <a:pPr lvl="2"/>
            <a:r>
              <a:rPr lang="en-GB" dirty="0"/>
              <a:t>C</a:t>
            </a:r>
            <a:r>
              <a:rPr lang="en-GB" dirty="0" smtClean="0"/>
              <a:t>hannel access mechanisms (aka adaptivity)</a:t>
            </a:r>
          </a:p>
          <a:p>
            <a:pPr lvl="2"/>
            <a:r>
              <a:rPr lang="en-GB" dirty="0" smtClean="0"/>
              <a:t>Channelization/guard-bands</a:t>
            </a:r>
          </a:p>
          <a:p>
            <a:pPr lvl="2"/>
            <a:r>
              <a:rPr lang="en-GB" dirty="0"/>
              <a:t>R</a:t>
            </a:r>
            <a:r>
              <a:rPr lang="en-GB" dirty="0" smtClean="0"/>
              <a:t>eceiver blocking levels</a:t>
            </a:r>
          </a:p>
          <a:p>
            <a:pPr lvl="1"/>
            <a:r>
              <a:rPr lang="en-GB" dirty="0" smtClean="0"/>
              <a:t>In addition, there will be future consideration </a:t>
            </a:r>
            <a:r>
              <a:rPr lang="en-GB" dirty="0"/>
              <a:t>of removing </a:t>
            </a:r>
            <a:r>
              <a:rPr lang="en-GB" dirty="0" smtClean="0"/>
              <a:t>occupied channel bandwidth clause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405520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smtClean="0"/>
              <a:t>By participating in this activity, you agree to comply with the IEEE Code of Ethics, all applicable laws, and all IEEE policies and procedures including, but not limited to, the IEEE SA Copyright Policy. </a:t>
            </a:r>
          </a:p>
          <a:p>
            <a:pPr lvl="2"/>
            <a:r>
              <a:rPr lang="en-US" altLang="en-US" smtClean="0"/>
              <a:t>Previously Published material (copyright assertion indicated) shall not be presented/submitted to the Working Group nor incorporated into a Working Group draft unless permission is granted. </a:t>
            </a:r>
          </a:p>
          <a:p>
            <a:pPr lvl="2"/>
            <a:r>
              <a:rPr lang="en-US" altLang="en-US" smtClean="0"/>
              <a:t>Prior to presentation or submission, you shall notify the Working Group Chair of previously Published material and should assist the Chair in obtaining copyright permission acceptable to IEEE SA.</a:t>
            </a:r>
          </a:p>
          <a:p>
            <a:pPr lvl="2"/>
            <a:r>
              <a:rPr lang="en-US" altLang="en-US" smtClean="0"/>
              <a:t>For material that is not previously Published, IEEE is automatically granted a license to use any material that is presented or submitted.</a:t>
            </a:r>
            <a:endParaRPr lang="en-US" alt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442805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adaptivity clause in </a:t>
            </a:r>
            <a:r>
              <a:rPr lang="en-AU" dirty="0"/>
              <a:t>EN 303 </a:t>
            </a:r>
            <a:r>
              <a:rPr lang="en-AU" dirty="0" smtClean="0"/>
              <a:t>687 is proving to be a point of disagreement, just like EN 301 893 </a:t>
            </a:r>
            <a:endParaRPr lang="en-AU" dirty="0"/>
          </a:p>
        </p:txBody>
      </p:sp>
      <p:sp>
        <p:nvSpPr>
          <p:cNvPr id="3" name="Content Placeholder 2"/>
          <p:cNvSpPr>
            <a:spLocks noGrp="1"/>
          </p:cNvSpPr>
          <p:nvPr>
            <p:ph idx="1"/>
          </p:nvPr>
        </p:nvSpPr>
        <p:spPr/>
        <p:txBody>
          <a:bodyPr/>
          <a:lstStyle/>
          <a:p>
            <a:r>
              <a:rPr lang="en-AU" dirty="0"/>
              <a:t>Submissions related to </a:t>
            </a:r>
            <a:r>
              <a:rPr lang="en-GB" i="1" dirty="0" smtClean="0"/>
              <a:t>adaptivity in 6 GHz</a:t>
            </a:r>
            <a:endParaRPr lang="en-AU" dirty="0"/>
          </a:p>
          <a:p>
            <a:pPr lvl="1"/>
            <a:r>
              <a:rPr lang="en-GB" dirty="0" smtClean="0"/>
              <a:t>BRAN(19)103016: </a:t>
            </a:r>
            <a:r>
              <a:rPr lang="en-GB" i="1" dirty="0"/>
              <a:t>6 GHz channel access simulation </a:t>
            </a:r>
            <a:r>
              <a:rPr lang="en-GB" i="1" dirty="0" smtClean="0"/>
              <a:t>results </a:t>
            </a:r>
            <a:r>
              <a:rPr lang="en-GB" dirty="0" smtClean="0"/>
              <a:t>(Nokia)</a:t>
            </a:r>
          </a:p>
          <a:p>
            <a:pPr lvl="1"/>
            <a:r>
              <a:rPr lang="en-GB" dirty="0" smtClean="0"/>
              <a:t>BRAN(19)103023: </a:t>
            </a:r>
            <a:r>
              <a:rPr lang="en-GB" i="1" dirty="0"/>
              <a:t>Response to </a:t>
            </a:r>
            <a:r>
              <a:rPr lang="en-GB" i="1" dirty="0" smtClean="0"/>
              <a:t>BRAN(19)103016 </a:t>
            </a:r>
            <a:r>
              <a:rPr lang="en-GB" dirty="0" smtClean="0"/>
              <a:t>(Cisco)</a:t>
            </a:r>
            <a:endParaRPr lang="en-AU" dirty="0"/>
          </a:p>
          <a:p>
            <a:r>
              <a:rPr lang="en-AU" dirty="0" smtClean="0"/>
              <a:t> Summary of </a:t>
            </a:r>
            <a:r>
              <a:rPr lang="en-GB" i="1" dirty="0" smtClean="0"/>
              <a:t>adaptivity </a:t>
            </a:r>
            <a:r>
              <a:rPr lang="en-GB" i="1" dirty="0"/>
              <a:t>in 6 </a:t>
            </a:r>
            <a:r>
              <a:rPr lang="en-GB" i="1" dirty="0" smtClean="0"/>
              <a:t>GHz</a:t>
            </a:r>
          </a:p>
          <a:p>
            <a:pPr lvl="1"/>
            <a:r>
              <a:rPr lang="en-AU" dirty="0"/>
              <a:t>Nokia argued that the EDT should be uniformly set to -72 dBm for all technologies in </a:t>
            </a:r>
            <a:r>
              <a:rPr lang="en-AU" dirty="0" smtClean="0"/>
              <a:t>6GHz</a:t>
            </a:r>
          </a:p>
          <a:p>
            <a:pPr lvl="1"/>
            <a:r>
              <a:rPr lang="en-AU" dirty="0"/>
              <a:t>Cisco argued that the EDT for 6 GHz operation should maintain the </a:t>
            </a:r>
            <a:r>
              <a:rPr lang="en-AU" i="1" dirty="0"/>
              <a:t>status quo </a:t>
            </a:r>
            <a:r>
              <a:rPr lang="en-AU" dirty="0"/>
              <a:t>for 5 GHz </a:t>
            </a:r>
            <a:r>
              <a:rPr lang="en-AU" dirty="0" smtClean="0"/>
              <a:t>operation</a:t>
            </a:r>
          </a:p>
          <a:p>
            <a:pPr lvl="1"/>
            <a:r>
              <a:rPr lang="en-AU" dirty="0" smtClean="0"/>
              <a:t>There was no consensus on the issue of an EDT for 6 GHz  in EN 303 687</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2012938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Nokia argued that the EDT should be uniformly set to -72 dBm for all technologies in 6GHz</a:t>
            </a:r>
            <a:endParaRPr lang="en-AU" dirty="0"/>
          </a:p>
        </p:txBody>
      </p:sp>
      <p:sp>
        <p:nvSpPr>
          <p:cNvPr id="3" name="Content Placeholder 2"/>
          <p:cNvSpPr>
            <a:spLocks noGrp="1"/>
          </p:cNvSpPr>
          <p:nvPr>
            <p:ph idx="1"/>
          </p:nvPr>
        </p:nvSpPr>
        <p:spPr/>
        <p:txBody>
          <a:bodyPr/>
          <a:lstStyle/>
          <a:p>
            <a:r>
              <a:rPr lang="en-AU" dirty="0"/>
              <a:t>Summary </a:t>
            </a:r>
            <a:r>
              <a:rPr lang="en-AU" dirty="0" smtClean="0"/>
              <a:t>of Nokia case on </a:t>
            </a:r>
            <a:r>
              <a:rPr lang="en-GB" i="1" dirty="0"/>
              <a:t>adaptivity in 6 GHz</a:t>
            </a:r>
          </a:p>
          <a:p>
            <a:pPr lvl="1"/>
            <a:r>
              <a:rPr lang="en-GB" dirty="0"/>
              <a:t>BRAN(19)103016 from Nokia </a:t>
            </a:r>
            <a:r>
              <a:rPr lang="en-GB" dirty="0" smtClean="0"/>
              <a:t>concluded </a:t>
            </a:r>
            <a:r>
              <a:rPr lang="en-GB" dirty="0"/>
              <a:t>that the EDT in 6GHz should be set to -72 dBm for all technologies</a:t>
            </a:r>
          </a:p>
          <a:p>
            <a:pPr lvl="2"/>
            <a:r>
              <a:rPr lang="en-GB" dirty="0" smtClean="0"/>
              <a:t>Under this proposal, </a:t>
            </a:r>
            <a:r>
              <a:rPr lang="en-GB" dirty="0"/>
              <a:t>802.11 will not be </a:t>
            </a:r>
            <a:r>
              <a:rPr lang="en-GB" dirty="0" smtClean="0"/>
              <a:t>able to use an </a:t>
            </a:r>
            <a:r>
              <a:rPr lang="en-GB" dirty="0"/>
              <a:t>EDT of -62 dBm if it also does PD at -82 dBm</a:t>
            </a:r>
          </a:p>
          <a:p>
            <a:pPr lvl="1"/>
            <a:r>
              <a:rPr lang="en-GB" dirty="0"/>
              <a:t>The Nokia conclusion was based on simulation of an “indoor office” scenario, previously specified by 3GPP RAN1</a:t>
            </a:r>
          </a:p>
          <a:p>
            <a:pPr lvl="2"/>
            <a:r>
              <a:rPr lang="en-GB" dirty="0"/>
              <a:t>An NR-U and a Wi-Fi operator, each with 1 AP or 3 APs, in a </a:t>
            </a:r>
            <a:r>
              <a:rPr lang="en-GB" dirty="0" smtClean="0"/>
              <a:t>grid layout</a:t>
            </a:r>
            <a:endParaRPr lang="en-GB" dirty="0"/>
          </a:p>
          <a:p>
            <a:pPr lvl="1"/>
            <a:r>
              <a:rPr lang="en-GB" dirty="0"/>
              <a:t>The Nokia </a:t>
            </a:r>
            <a:r>
              <a:rPr lang="en-GB" dirty="0" smtClean="0"/>
              <a:t>simulations </a:t>
            </a:r>
            <a:r>
              <a:rPr lang="en-GB" dirty="0"/>
              <a:t>showed that all technologies were better off </a:t>
            </a:r>
            <a:r>
              <a:rPr lang="en-GB" dirty="0" smtClean="0"/>
              <a:t>with a uniform EDT of -72 dBm (with Wi-Fi still using a PD of -82 dBm)</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7448571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a:t>
            </a:r>
            <a:r>
              <a:rPr lang="en-AU" dirty="0"/>
              <a:t>argued that the EDT </a:t>
            </a:r>
            <a:r>
              <a:rPr lang="en-AU" dirty="0" smtClean="0"/>
              <a:t>for 6 GHz operation should maintain the </a:t>
            </a:r>
            <a:r>
              <a:rPr lang="en-AU" i="1" dirty="0" smtClean="0"/>
              <a:t>status quo </a:t>
            </a:r>
            <a:r>
              <a:rPr lang="en-AU" dirty="0" smtClean="0"/>
              <a:t>for 5 GHz operation</a:t>
            </a:r>
            <a:endParaRPr lang="en-AU" dirty="0"/>
          </a:p>
        </p:txBody>
      </p:sp>
      <p:sp>
        <p:nvSpPr>
          <p:cNvPr id="3" name="Content Placeholder 2"/>
          <p:cNvSpPr>
            <a:spLocks noGrp="1"/>
          </p:cNvSpPr>
          <p:nvPr>
            <p:ph idx="1"/>
          </p:nvPr>
        </p:nvSpPr>
        <p:spPr/>
        <p:txBody>
          <a:bodyPr/>
          <a:lstStyle/>
          <a:p>
            <a:r>
              <a:rPr lang="en-AU" dirty="0"/>
              <a:t>Summary of </a:t>
            </a:r>
            <a:r>
              <a:rPr lang="en-AU" dirty="0" smtClean="0"/>
              <a:t>Cisco </a:t>
            </a:r>
            <a:r>
              <a:rPr lang="en-AU" dirty="0"/>
              <a:t>case on </a:t>
            </a:r>
            <a:r>
              <a:rPr lang="en-GB" i="1" dirty="0"/>
              <a:t>adaptivity in 6 GHz</a:t>
            </a:r>
          </a:p>
          <a:p>
            <a:pPr lvl="1"/>
            <a:r>
              <a:rPr lang="en-GB" dirty="0"/>
              <a:t>BRAN(19)103023 </a:t>
            </a:r>
            <a:r>
              <a:rPr lang="en-GB" dirty="0" smtClean="0"/>
              <a:t>from </a:t>
            </a:r>
            <a:r>
              <a:rPr lang="en-AU" dirty="0" smtClean="0"/>
              <a:t>Cisco argued that EN </a:t>
            </a:r>
            <a:r>
              <a:rPr lang="en-AU" dirty="0"/>
              <a:t>303 687 for 6 GHz operation should adopt the </a:t>
            </a:r>
            <a:r>
              <a:rPr lang="en-AU" i="1" dirty="0"/>
              <a:t>status quo </a:t>
            </a:r>
            <a:r>
              <a:rPr lang="en-AU" dirty="0"/>
              <a:t>in the adaptivity clauses from EN 301 893 for 5 GHz operation</a:t>
            </a:r>
            <a:endParaRPr lang="en-AU" dirty="0" smtClean="0"/>
          </a:p>
          <a:p>
            <a:pPr lvl="1"/>
            <a:r>
              <a:rPr lang="en-AU" dirty="0" smtClean="0"/>
              <a:t>Cisco noted there is </a:t>
            </a:r>
            <a:r>
              <a:rPr lang="en-AU" dirty="0"/>
              <a:t>currently insufficient evidence to change the 5 GHz </a:t>
            </a:r>
            <a:r>
              <a:rPr lang="en-AU" i="1" dirty="0"/>
              <a:t>status quo </a:t>
            </a:r>
            <a:r>
              <a:rPr lang="en-AU" dirty="0"/>
              <a:t>for 6 GHz </a:t>
            </a:r>
            <a:r>
              <a:rPr lang="en-AU" dirty="0" smtClean="0"/>
              <a:t>operation</a:t>
            </a:r>
          </a:p>
          <a:p>
            <a:pPr lvl="1"/>
            <a:r>
              <a:rPr lang="en-AU" dirty="0" smtClean="0"/>
              <a:t>Cisco finally noted that even </a:t>
            </a:r>
            <a:r>
              <a:rPr lang="en-AU" dirty="0"/>
              <a:t>acceptance that an ED threshold </a:t>
            </a:r>
            <a:r>
              <a:rPr lang="en-AU" dirty="0" smtClean="0"/>
              <a:t>of</a:t>
            </a:r>
            <a:br>
              <a:rPr lang="en-AU" dirty="0" smtClean="0"/>
            </a:br>
            <a:r>
              <a:rPr lang="en-AU" dirty="0" smtClean="0"/>
              <a:t>-72 </a:t>
            </a:r>
            <a:r>
              <a:rPr lang="en-AU" dirty="0"/>
              <a:t>dBm is better for all doesn’t justify changing the </a:t>
            </a:r>
            <a:r>
              <a:rPr lang="en-AU" i="1" dirty="0"/>
              <a:t>status quo</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7517031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Cisco claimed here is currently insufficient evidence to change the 5 GHz </a:t>
            </a:r>
            <a:r>
              <a:rPr lang="en-AU" i="1" dirty="0" smtClean="0"/>
              <a:t>status quo </a:t>
            </a:r>
            <a:r>
              <a:rPr lang="en-AU" dirty="0" smtClean="0"/>
              <a:t>for 6 GHz operation</a:t>
            </a:r>
            <a:endParaRPr lang="en-AU" dirty="0"/>
          </a:p>
        </p:txBody>
      </p:sp>
      <p:sp>
        <p:nvSpPr>
          <p:cNvPr id="3" name="Content Placeholder 2"/>
          <p:cNvSpPr>
            <a:spLocks noGrp="1"/>
          </p:cNvSpPr>
          <p:nvPr>
            <p:ph idx="1"/>
          </p:nvPr>
        </p:nvSpPr>
        <p:spPr/>
        <p:txBody>
          <a:bodyPr/>
          <a:lstStyle/>
          <a:p>
            <a:pPr lvl="1"/>
            <a:r>
              <a:rPr lang="en-AU" dirty="0" smtClean="0"/>
              <a:t>It is generally accepted that compelling evidence is required to change the long established </a:t>
            </a:r>
            <a:r>
              <a:rPr lang="en-AU" i="1" dirty="0" smtClean="0"/>
              <a:t>status quo</a:t>
            </a:r>
          </a:p>
          <a:p>
            <a:pPr lvl="2"/>
            <a:r>
              <a:rPr lang="en-AU" dirty="0" err="1" smtClean="0"/>
              <a:t>ie</a:t>
            </a:r>
            <a:r>
              <a:rPr lang="en-AU" dirty="0" smtClean="0"/>
              <a:t> the ability to chose between ED-only &amp; PD/ED</a:t>
            </a:r>
          </a:p>
          <a:p>
            <a:pPr lvl="1"/>
            <a:r>
              <a:rPr lang="en-AU" dirty="0" smtClean="0"/>
              <a:t>However, there is currently insufficient evidence to change the </a:t>
            </a:r>
            <a:r>
              <a:rPr lang="en-AU" i="1" dirty="0" smtClean="0"/>
              <a:t>status quo </a:t>
            </a:r>
            <a:r>
              <a:rPr lang="en-AU" dirty="0" smtClean="0"/>
              <a:t>to only allow the ED-only mechanism at -72 dBm for 6 </a:t>
            </a:r>
            <a:r>
              <a:rPr lang="en-AU" dirty="0" err="1" smtClean="0"/>
              <a:t>Ghz</a:t>
            </a:r>
            <a:endParaRPr lang="en-AU" dirty="0" smtClean="0"/>
          </a:p>
          <a:p>
            <a:pPr lvl="2"/>
            <a:r>
              <a:rPr lang="en-AU" dirty="0" smtClean="0"/>
              <a:t>No/limited deployment experience for ED-only, either by itself or with PD/ED (in contrast to 20 years of good deployment experience with ED/PD)</a:t>
            </a:r>
          </a:p>
          <a:p>
            <a:pPr lvl="2"/>
            <a:r>
              <a:rPr lang="en-AU" dirty="0" smtClean="0"/>
              <a:t>Most simulations inappropriately extrapolate very limited use cases to conclusions covering all use cases</a:t>
            </a:r>
          </a:p>
          <a:p>
            <a:pPr lvl="3"/>
            <a:r>
              <a:rPr lang="en-AU" dirty="0"/>
              <a:t>Note: </a:t>
            </a:r>
            <a:r>
              <a:rPr lang="en-AU" dirty="0" smtClean="0"/>
              <a:t>see </a:t>
            </a:r>
            <a:r>
              <a:rPr lang="en-AU" dirty="0"/>
              <a:t>BRAN(18)100008r1 for previous </a:t>
            </a:r>
            <a:r>
              <a:rPr lang="en-AU" dirty="0" smtClean="0"/>
              <a:t>evaluations </a:t>
            </a:r>
            <a:r>
              <a:rPr lang="en-AU" dirty="0"/>
              <a:t>of simulation </a:t>
            </a:r>
            <a:r>
              <a:rPr lang="en-AU" dirty="0" smtClean="0"/>
              <a:t>evidence</a:t>
            </a:r>
          </a:p>
          <a:p>
            <a:pPr lvl="2"/>
            <a:r>
              <a:rPr lang="en-AU" dirty="0" smtClean="0"/>
              <a:t>Some simulations from Ericsson suggest use of PD/ED by LAA/NR-U provides better performance than ED-only in some circumstances</a:t>
            </a:r>
          </a:p>
          <a:p>
            <a:pPr lvl="2"/>
            <a:r>
              <a:rPr lang="en-AU" dirty="0" smtClean="0"/>
              <a:t>Some simulations from Ericsson suggest an ED-only threshold of -77 dBm provides even better performance for all technologies in some circumstances</a:t>
            </a:r>
          </a:p>
          <a:p>
            <a:pPr marL="184150" lvl="2" indent="0">
              <a:buNone/>
            </a:pP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dirty="0"/>
          </a:p>
        </p:txBody>
      </p:sp>
    </p:spTree>
    <p:extLst>
      <p:ext uri="{BB962C8B-B14F-4D97-AF65-F5344CB8AC3E}">
        <p14:creationId xmlns:p14="http://schemas.microsoft.com/office/powerpoint/2010/main" val="7735200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Cisco noted acceptance that an ED threshold of -72 dBm is better for all doesn’t justify changing the </a:t>
            </a:r>
            <a:r>
              <a:rPr lang="en-AU" i="1" dirty="0" smtClean="0"/>
              <a:t>status quo</a:t>
            </a:r>
            <a:endParaRPr lang="en-AU" i="1" dirty="0"/>
          </a:p>
        </p:txBody>
      </p:sp>
      <p:sp>
        <p:nvSpPr>
          <p:cNvPr id="3" name="Content Placeholder 2"/>
          <p:cNvSpPr>
            <a:spLocks noGrp="1"/>
          </p:cNvSpPr>
          <p:nvPr>
            <p:ph idx="1"/>
          </p:nvPr>
        </p:nvSpPr>
        <p:spPr/>
        <p:txBody>
          <a:bodyPr/>
          <a:lstStyle/>
          <a:p>
            <a:pPr lvl="1"/>
            <a:r>
              <a:rPr lang="en-AU" dirty="0" smtClean="0"/>
              <a:t>Consider the Nokia (and Ericsson) simulations asserting an ED threshold of -72 dBm is better for both NR-U &amp; 802.11ax</a:t>
            </a:r>
          </a:p>
          <a:p>
            <a:pPr lvl="2"/>
            <a:r>
              <a:rPr lang="en-AU" dirty="0"/>
              <a:t>BRAN(19)103016 </a:t>
            </a:r>
            <a:r>
              <a:rPr lang="en-AU" dirty="0" smtClean="0"/>
              <a:t>(Nokia) &amp; 3GPP R1-1813947 (Ericsson)</a:t>
            </a:r>
          </a:p>
          <a:p>
            <a:pPr lvl="1"/>
            <a:r>
              <a:rPr lang="en-AU" dirty="0" smtClean="0"/>
              <a:t>Assume these simulations are correctly run and presented</a:t>
            </a:r>
          </a:p>
          <a:p>
            <a:pPr lvl="2"/>
            <a:r>
              <a:rPr lang="en-AU" dirty="0" smtClean="0"/>
              <a:t>Probably true, but would need careful review to confirm</a:t>
            </a:r>
          </a:p>
          <a:p>
            <a:pPr lvl="1"/>
            <a:r>
              <a:rPr lang="en-AU" dirty="0" smtClean="0"/>
              <a:t>Assume it is valid to extrapolate the results based on a limited use case to the general case</a:t>
            </a:r>
          </a:p>
          <a:p>
            <a:pPr lvl="2"/>
            <a:r>
              <a:rPr lang="en-AU" dirty="0" smtClean="0"/>
              <a:t>Not true, but let’s assume it anyway </a:t>
            </a:r>
            <a:r>
              <a:rPr lang="en-AU" dirty="0" smtClean="0">
                <a:sym typeface="Wingdings" panose="05000000000000000000" pitchFamily="2" charset="2"/>
              </a:rPr>
              <a:t></a:t>
            </a:r>
          </a:p>
          <a:p>
            <a:pPr lvl="1"/>
            <a:r>
              <a:rPr lang="en-AU" dirty="0" smtClean="0">
                <a:sym typeface="Wingdings" panose="05000000000000000000" pitchFamily="2" charset="2"/>
              </a:rPr>
              <a:t>Nokia’s (&amp; Ericsson’s) simulation results &amp; assumptions then suggest that 802.11ax (and 802.11be)  should be constrained by an ED threshold of -72 </a:t>
            </a:r>
            <a:r>
              <a:rPr lang="en-AU" dirty="0">
                <a:sym typeface="Wingdings" panose="05000000000000000000" pitchFamily="2" charset="2"/>
              </a:rPr>
              <a:t>dBm in EN 303 687 </a:t>
            </a:r>
            <a:endParaRPr lang="en-AU" dirty="0" smtClean="0">
              <a:sym typeface="Wingdings" panose="05000000000000000000" pitchFamily="2" charset="2"/>
            </a:endParaRPr>
          </a:p>
          <a:p>
            <a:pPr lvl="2"/>
            <a:r>
              <a:rPr lang="en-AU" dirty="0" smtClean="0">
                <a:sym typeface="Wingdings" panose="05000000000000000000" pitchFamily="2" charset="2"/>
              </a:rPr>
              <a:t>Note: 802.11ax/be can then use any ED or PD threshold up to -72 dBm</a:t>
            </a:r>
          </a:p>
          <a:p>
            <a:pPr lvl="1"/>
            <a:r>
              <a:rPr lang="en-AU" dirty="0" smtClean="0">
                <a:sym typeface="Wingdings" panose="05000000000000000000" pitchFamily="2" charset="2"/>
              </a:rPr>
              <a:t>O</a:t>
            </a:r>
            <a:r>
              <a:rPr lang="en-AU" dirty="0" smtClean="0"/>
              <a:t>r do they … ?</a:t>
            </a:r>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dirty="0"/>
          </a:p>
        </p:txBody>
      </p:sp>
    </p:spTree>
    <p:extLst>
      <p:ext uri="{BB962C8B-B14F-4D97-AF65-F5344CB8AC3E}">
        <p14:creationId xmlns:p14="http://schemas.microsoft.com/office/powerpoint/2010/main" val="33233088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Cisco noted acceptance that an ED threshold of -72 dBm is better for all doesn’t justify changing the </a:t>
            </a:r>
            <a:r>
              <a:rPr lang="en-AU" i="1" dirty="0"/>
              <a:t>status quo</a:t>
            </a:r>
            <a:endParaRPr lang="en-AU" dirty="0"/>
          </a:p>
        </p:txBody>
      </p:sp>
      <p:sp>
        <p:nvSpPr>
          <p:cNvPr id="3" name="Content Placeholder 2"/>
          <p:cNvSpPr>
            <a:spLocks noGrp="1"/>
          </p:cNvSpPr>
          <p:nvPr>
            <p:ph idx="1"/>
          </p:nvPr>
        </p:nvSpPr>
        <p:spPr/>
        <p:txBody>
          <a:bodyPr/>
          <a:lstStyle/>
          <a:p>
            <a:pPr lvl="1"/>
            <a:r>
              <a:rPr lang="en-AU" dirty="0" smtClean="0"/>
              <a:t>… no, they don’t!</a:t>
            </a:r>
          </a:p>
          <a:p>
            <a:pPr lvl="1"/>
            <a:r>
              <a:rPr lang="en-AU" dirty="0" smtClean="0"/>
              <a:t>The simulation results indicate that 802.11ax will be better off using an ED threshold of -72 dBm (rather than -62 dBm) </a:t>
            </a:r>
          </a:p>
          <a:p>
            <a:pPr lvl="1"/>
            <a:r>
              <a:rPr lang="en-AU" dirty="0" smtClean="0"/>
              <a:t>If the conclusion is correct … then there is no need for </a:t>
            </a:r>
            <a:r>
              <a:rPr lang="en-AU" dirty="0"/>
              <a:t>EN 303 687 to </a:t>
            </a:r>
            <a:r>
              <a:rPr lang="en-AU" dirty="0" smtClean="0"/>
              <a:t>constrain the ED threshold to -72 dBm because 802.11ax vendors will do it anyway based on their best interest</a:t>
            </a:r>
          </a:p>
          <a:p>
            <a:pPr lvl="2"/>
            <a:r>
              <a:rPr lang="en-AU" dirty="0" smtClean="0"/>
              <a:t>Note that this is exactly same argument used by Ericsson in </a:t>
            </a:r>
            <a:r>
              <a:rPr lang="en-AU" dirty="0"/>
              <a:t>3GPP R1-1813882 </a:t>
            </a:r>
            <a:r>
              <a:rPr lang="en-AU" dirty="0" smtClean="0"/>
              <a:t>to justify not reducing the ED threshold for NR-U to -77 dBm</a:t>
            </a:r>
          </a:p>
          <a:p>
            <a:pPr lvl="1"/>
            <a:r>
              <a:rPr lang="en-AU" dirty="0"/>
              <a:t>If the conclusion is </a:t>
            </a:r>
            <a:r>
              <a:rPr lang="en-AU" dirty="0" smtClean="0"/>
              <a:t>incorrect … then </a:t>
            </a:r>
            <a:r>
              <a:rPr lang="en-AU" dirty="0"/>
              <a:t>there is no </a:t>
            </a:r>
            <a:r>
              <a:rPr lang="en-AU" dirty="0" smtClean="0"/>
              <a:t>justification </a:t>
            </a:r>
            <a:r>
              <a:rPr lang="en-AU" dirty="0"/>
              <a:t>for </a:t>
            </a:r>
            <a:r>
              <a:rPr lang="en-AU" dirty="0"/>
              <a:t>EN 303 687 </a:t>
            </a:r>
            <a:r>
              <a:rPr lang="en-AU" dirty="0"/>
              <a:t>to </a:t>
            </a:r>
            <a:r>
              <a:rPr lang="en-AU" dirty="0" smtClean="0"/>
              <a:t>change </a:t>
            </a:r>
            <a:r>
              <a:rPr lang="en-AU" dirty="0"/>
              <a:t>the </a:t>
            </a:r>
            <a:r>
              <a:rPr lang="en-AU" i="1" dirty="0"/>
              <a:t>status quo </a:t>
            </a:r>
            <a:r>
              <a:rPr lang="en-AU" dirty="0" smtClean="0"/>
              <a:t>by</a:t>
            </a:r>
            <a:r>
              <a:rPr lang="en-AU" i="1" dirty="0" smtClean="0"/>
              <a:t> </a:t>
            </a:r>
            <a:r>
              <a:rPr lang="en-AU" dirty="0" smtClean="0"/>
              <a:t>constraining </a:t>
            </a:r>
            <a:r>
              <a:rPr lang="en-AU" dirty="0"/>
              <a:t>the ED threshold to -72 </a:t>
            </a:r>
            <a:r>
              <a:rPr lang="en-AU" dirty="0" smtClean="0"/>
              <a:t>dBm</a:t>
            </a:r>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dirty="0"/>
          </a:p>
        </p:txBody>
      </p:sp>
    </p:spTree>
    <p:extLst>
      <p:ext uri="{BB962C8B-B14F-4D97-AF65-F5344CB8AC3E}">
        <p14:creationId xmlns:p14="http://schemas.microsoft.com/office/powerpoint/2010/main" val="12368120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the issue of an EDT in EN 303 687</a:t>
            </a:r>
            <a:br>
              <a:rPr lang="en-AU" dirty="0"/>
            </a:br>
            <a:endParaRPr lang="en-AU" dirty="0"/>
          </a:p>
        </p:txBody>
      </p:sp>
      <p:sp>
        <p:nvSpPr>
          <p:cNvPr id="3" name="Content Placeholder 2"/>
          <p:cNvSpPr>
            <a:spLocks noGrp="1"/>
          </p:cNvSpPr>
          <p:nvPr>
            <p:ph idx="1"/>
          </p:nvPr>
        </p:nvSpPr>
        <p:spPr/>
        <p:txBody>
          <a:bodyPr/>
          <a:lstStyle/>
          <a:p>
            <a:pPr lvl="1"/>
            <a:r>
              <a:rPr lang="en-AU" dirty="0" smtClean="0"/>
              <a:t>The minutes of the discussion related to the EDT in </a:t>
            </a:r>
            <a:r>
              <a:rPr lang="en-AU" dirty="0"/>
              <a:t>EN 303 </a:t>
            </a:r>
            <a:r>
              <a:rPr lang="en-AU" dirty="0" smtClean="0"/>
              <a:t>687 stated</a:t>
            </a:r>
          </a:p>
          <a:p>
            <a:pPr lvl="2"/>
            <a:r>
              <a:rPr lang="en-GB" i="1" dirty="0" smtClean="0"/>
              <a:t>No </a:t>
            </a:r>
            <a:r>
              <a:rPr lang="en-GB" i="1" dirty="0"/>
              <a:t>agreements were reached on channel access mechanism during </a:t>
            </a:r>
            <a:r>
              <a:rPr lang="en-GB" i="1" dirty="0" smtClean="0"/>
              <a:t>BRAN#103</a:t>
            </a:r>
          </a:p>
          <a:p>
            <a:pPr lvl="2"/>
            <a:r>
              <a:rPr lang="en-GB" i="1" dirty="0" smtClean="0"/>
              <a:t>It </a:t>
            </a:r>
            <a:r>
              <a:rPr lang="en-GB" i="1" dirty="0"/>
              <a:t>was agreed that for future channel access mechanism discussions face to face meetings were the best option. </a:t>
            </a:r>
            <a:endParaRPr lang="en-GB" i="1" dirty="0" smtClean="0"/>
          </a:p>
          <a:p>
            <a:pPr lvl="2"/>
            <a:r>
              <a:rPr lang="en-GB" i="1" dirty="0" smtClean="0"/>
              <a:t>No </a:t>
            </a:r>
            <a:r>
              <a:rPr lang="en-GB" i="1" dirty="0"/>
              <a:t>GoToMeetings were scheduled for 6GHz</a:t>
            </a:r>
            <a:endParaRPr lang="en-AU" dirty="0" smtClean="0"/>
          </a:p>
          <a:p>
            <a:pPr lvl="1"/>
            <a:r>
              <a:rPr lang="en-AU" dirty="0" smtClean="0"/>
              <a:t>Which probably means a long discussion process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14029584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likely that </a:t>
            </a:r>
            <a:r>
              <a:rPr lang="en-AU" dirty="0" err="1" smtClean="0"/>
              <a:t>TGax</a:t>
            </a:r>
            <a:r>
              <a:rPr lang="en-AU" dirty="0" smtClean="0"/>
              <a:t> will consider &amp; probably reject any proposal to limit the EDT to -72 dBm in 6 GHz  </a:t>
            </a:r>
            <a:endParaRPr lang="en-AU" dirty="0"/>
          </a:p>
        </p:txBody>
      </p:sp>
      <p:sp>
        <p:nvSpPr>
          <p:cNvPr id="3" name="Content Placeholder 2"/>
          <p:cNvSpPr>
            <a:spLocks noGrp="1"/>
          </p:cNvSpPr>
          <p:nvPr>
            <p:ph idx="1"/>
          </p:nvPr>
        </p:nvSpPr>
        <p:spPr/>
        <p:txBody>
          <a:bodyPr/>
          <a:lstStyle/>
          <a:p>
            <a:pPr lvl="1"/>
            <a:r>
              <a:rPr lang="en-AU" dirty="0" smtClean="0"/>
              <a:t>Andrew Myles inserted a comment into the 802.11ax Letter Ballot in relation to limiting the EDT to -72 dBm</a:t>
            </a:r>
          </a:p>
          <a:p>
            <a:pPr lvl="1"/>
            <a:r>
              <a:rPr lang="en-AU" dirty="0" smtClean="0"/>
              <a:t>The comment requests that 802.11ax be modified to introduce this restriction for operation in the 6 GHz band on the basis of assertions it will improve performance</a:t>
            </a:r>
          </a:p>
          <a:p>
            <a:pPr lvl="1"/>
            <a:r>
              <a:rPr lang="en-AU" dirty="0" smtClean="0"/>
              <a:t>It is expected that </a:t>
            </a:r>
            <a:r>
              <a:rPr lang="en-AU" dirty="0" err="1" smtClean="0"/>
              <a:t>TGax</a:t>
            </a:r>
            <a:r>
              <a:rPr lang="en-AU" dirty="0" smtClean="0"/>
              <a:t> will reject this comment, which will provide good guidance on the position of the 802.11 community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22860892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does this mean for the Wi-Fi industry?</a:t>
            </a:r>
            <a:endParaRPr lang="en-AU" dirty="0"/>
          </a:p>
        </p:txBody>
      </p:sp>
      <p:sp>
        <p:nvSpPr>
          <p:cNvPr id="3" name="Content Placeholder 2"/>
          <p:cNvSpPr>
            <a:spLocks noGrp="1"/>
          </p:cNvSpPr>
          <p:nvPr>
            <p:ph idx="1"/>
          </p:nvPr>
        </p:nvSpPr>
        <p:spPr/>
        <p:txBody>
          <a:bodyPr/>
          <a:lstStyle/>
          <a:p>
            <a:r>
              <a:rPr lang="en-AU" dirty="0" smtClean="0"/>
              <a:t>Some discussion points</a:t>
            </a:r>
          </a:p>
          <a:p>
            <a:pPr lvl="1"/>
            <a:r>
              <a:rPr lang="en-AU" dirty="0" smtClean="0"/>
              <a:t>While the full and proper discussion </a:t>
            </a:r>
            <a:r>
              <a:rPr lang="en-AU" dirty="0"/>
              <a:t>of </a:t>
            </a:r>
            <a:r>
              <a:rPr lang="en-GB" dirty="0"/>
              <a:t>adaptivity in 6 </a:t>
            </a:r>
            <a:r>
              <a:rPr lang="en-GB" dirty="0" smtClean="0"/>
              <a:t>GHz is important, the Wi-Fi industry probably wants a timely conclusion to allow selling of 6GHz equipment in </a:t>
            </a:r>
            <a:r>
              <a:rPr lang="en-GB" dirty="0" smtClean="0"/>
              <a:t>mid/late </a:t>
            </a:r>
            <a:r>
              <a:rPr lang="en-GB" dirty="0" smtClean="0"/>
              <a:t>2020</a:t>
            </a:r>
            <a:endParaRPr lang="en-GB" dirty="0"/>
          </a:p>
          <a:p>
            <a:pPr lvl="1"/>
            <a:r>
              <a:rPr lang="en-AU" dirty="0" smtClean="0"/>
              <a:t>The Wi-Fi industry should have an open mind about the 6 GHz adaptivity parameters because 6 GHz is different</a:t>
            </a:r>
          </a:p>
          <a:p>
            <a:pPr lvl="2"/>
            <a:r>
              <a:rPr lang="en-AU" dirty="0" smtClean="0"/>
              <a:t>No legacy systems, </a:t>
            </a:r>
            <a:r>
              <a:rPr lang="en-AU" dirty="0" err="1" smtClean="0"/>
              <a:t>eg</a:t>
            </a:r>
            <a:r>
              <a:rPr lang="en-AU" dirty="0" smtClean="0"/>
              <a:t> 11a/n/ac</a:t>
            </a:r>
          </a:p>
          <a:p>
            <a:pPr lvl="2"/>
            <a:r>
              <a:rPr lang="en-AU" dirty="0" smtClean="0"/>
              <a:t>Less contention, and more scheduling</a:t>
            </a:r>
          </a:p>
          <a:p>
            <a:pPr lvl="1"/>
            <a:r>
              <a:rPr lang="en-AU" dirty="0" smtClean="0"/>
              <a:t>What does the Wi-Fi industry want?</a:t>
            </a:r>
          </a:p>
          <a:p>
            <a:pPr lvl="2"/>
            <a:r>
              <a:rPr lang="en-AU" dirty="0" smtClean="0"/>
              <a:t>Status quo</a:t>
            </a:r>
          </a:p>
          <a:p>
            <a:pPr lvl="2"/>
            <a:r>
              <a:rPr lang="en-AU" dirty="0" smtClean="0"/>
              <a:t>EDT of -72 dBm</a:t>
            </a:r>
          </a:p>
          <a:p>
            <a:pPr lvl="2"/>
            <a:r>
              <a:rPr lang="en-AU" dirty="0" smtClean="0"/>
              <a:t>Something else?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15593593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smtClean="0">
              <a:solidFill>
                <a:srgbClr val="FF0000"/>
              </a:solidFill>
            </a:endParaRPr>
          </a:p>
          <a:p>
            <a:pPr marL="342900" lvl="1" indent="-342900" algn="ctr">
              <a:buNone/>
            </a:pPr>
            <a:r>
              <a:rPr lang="en-AU" sz="2400" b="1" dirty="0" smtClean="0">
                <a:solidFill>
                  <a:srgbClr val="FF0000"/>
                </a:solidFill>
              </a:rPr>
              <a:t>(continued from Wed PM1)</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4010198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smtClean="0"/>
              <a:t>The IEEE SA Copyright Policy is described in the IEEE SA Standards Board Bylaws and IEEE SA Standards Board Operations Manual</a:t>
            </a:r>
          </a:p>
          <a:p>
            <a:pPr lvl="2"/>
            <a:r>
              <a:rPr lang="en-US" smtClean="0"/>
              <a:t>IEEE SA Copyright Policy, see:</a:t>
            </a:r>
          </a:p>
          <a:p>
            <a:pPr lvl="3"/>
            <a:r>
              <a:rPr lang="en-US" smtClean="0">
                <a:hlinkClick r:id="rId2"/>
              </a:rPr>
              <a:t>Clause 7</a:t>
            </a:r>
            <a:r>
              <a:rPr lang="en-US" smtClean="0"/>
              <a:t> of the IEEE SA Standards Board Bylaws</a:t>
            </a:r>
          </a:p>
          <a:p>
            <a:pPr lvl="3"/>
            <a:r>
              <a:rPr lang="en-US" smtClean="0">
                <a:hlinkClick r:id="rId3"/>
              </a:rPr>
              <a:t>Clause 6.1</a:t>
            </a:r>
            <a:r>
              <a:rPr lang="en-US" smtClean="0"/>
              <a:t> of the IEEE SA Standards Board Operations Manual</a:t>
            </a:r>
          </a:p>
          <a:p>
            <a:pPr lvl="1"/>
            <a:r>
              <a:rPr lang="en-US" smtClean="0">
                <a:hlinkClick r:id="rId4"/>
              </a:rPr>
              <a:t>IEEE SA Copyright Permission</a:t>
            </a:r>
            <a:endParaRPr lang="en-US" smtClean="0"/>
          </a:p>
          <a:p>
            <a:pPr lvl="1"/>
            <a:r>
              <a:rPr lang="en-US" smtClean="0">
                <a:hlinkClick r:id="rId5"/>
              </a:rPr>
              <a:t>IEEE SA Copyright FAQs</a:t>
            </a:r>
            <a:endParaRPr lang="en-US" smtClean="0"/>
          </a:p>
          <a:p>
            <a:pPr lvl="1"/>
            <a:r>
              <a:rPr lang="en-US" smtClean="0">
                <a:hlinkClick r:id="rId6"/>
              </a:rPr>
              <a:t>IEEE SA Best Practices for IEEE Standards Development</a:t>
            </a:r>
            <a:r>
              <a:rPr lang="en-US" smtClean="0"/>
              <a:t> </a:t>
            </a:r>
          </a:p>
          <a:p>
            <a:pPr lvl="1"/>
            <a:r>
              <a:rPr lang="en-US" smtClean="0"/>
              <a:t>Distribution of Draft Standards (see </a:t>
            </a:r>
            <a:r>
              <a:rPr lang="en-US" smtClean="0">
                <a:hlinkClick r:id="rId3"/>
              </a:rPr>
              <a:t>Clause 6.1.3</a:t>
            </a:r>
            <a:r>
              <a:rPr lang="en-US" smtClean="0"/>
              <a:t> of the SASB Operations Manual)</a:t>
            </a:r>
            <a:endParaRPr 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4186943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may consider approving a LS reply </a:t>
            </a:r>
            <a:r>
              <a:rPr lang="en-AU" dirty="0"/>
              <a:t>to the LS from ETSI BRAN</a:t>
            </a:r>
          </a:p>
        </p:txBody>
      </p:sp>
      <p:sp>
        <p:nvSpPr>
          <p:cNvPr id="3" name="Content Placeholder 2"/>
          <p:cNvSpPr>
            <a:spLocks noGrp="1"/>
          </p:cNvSpPr>
          <p:nvPr>
            <p:ph idx="1"/>
          </p:nvPr>
        </p:nvSpPr>
        <p:spPr/>
        <p:txBody>
          <a:bodyPr/>
          <a:lstStyle/>
          <a:p>
            <a:r>
              <a:rPr lang="en-AU" dirty="0"/>
              <a:t>Possible </a:t>
            </a:r>
            <a:r>
              <a:rPr lang="en-AU" dirty="0" smtClean="0"/>
              <a:t>motion (for consideration on Thu PM1)</a:t>
            </a:r>
            <a:endParaRPr lang="en-AU" dirty="0"/>
          </a:p>
          <a:p>
            <a:pPr lvl="1"/>
            <a:r>
              <a:rPr lang="en-AU" i="1" dirty="0"/>
              <a:t>The IEEE 802.11 Coex SC recommends to the IEEE 802.11 WG </a:t>
            </a:r>
            <a:r>
              <a:rPr lang="en-AU" i="1" dirty="0" smtClean="0"/>
              <a:t>that the material in </a:t>
            </a:r>
            <a:r>
              <a:rPr lang="en-AU" i="1" dirty="0" smtClean="0">
                <a:hlinkClick r:id="rId2"/>
              </a:rPr>
              <a:t>11-19-2066-00</a:t>
            </a:r>
            <a:r>
              <a:rPr lang="en-AU" i="1" dirty="0" smtClean="0"/>
              <a:t> be sent to ETSI BRAN as a response to its Liaison Statement to the IEEE 802.11 WG in </a:t>
            </a:r>
            <a:r>
              <a:rPr lang="en-AU" i="1" u="sng" dirty="0" smtClean="0">
                <a:hlinkClick r:id="rId3"/>
              </a:rPr>
              <a:t>11-19-1777-00</a:t>
            </a:r>
            <a:endParaRPr lang="en-AU" i="1" dirty="0" smtClean="0"/>
          </a:p>
          <a:p>
            <a:pPr lvl="1"/>
            <a:r>
              <a:rPr lang="en-AU" dirty="0" smtClean="0"/>
              <a:t>Moved:</a:t>
            </a:r>
          </a:p>
          <a:p>
            <a:pPr lvl="1"/>
            <a:r>
              <a:rPr lang="en-AU" dirty="0" smtClean="0"/>
              <a:t>Seconded</a:t>
            </a:r>
            <a:r>
              <a:rPr lang="en-AU" dirty="0"/>
              <a:t>:</a:t>
            </a:r>
          </a:p>
          <a:p>
            <a:pPr lvl="1"/>
            <a:r>
              <a:rPr lang="en-AU" dirty="0"/>
              <a:t>Result</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35133911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Next meetings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13780489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BRAN#104 in December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a:t>#</a:t>
            </a:r>
            <a:r>
              <a:rPr lang="en-GB" dirty="0" smtClean="0"/>
              <a:t>104</a:t>
            </a:r>
            <a:endParaRPr lang="en-GB" dirty="0"/>
          </a:p>
          <a:p>
            <a:pPr lvl="2"/>
            <a:r>
              <a:rPr lang="en-GB" dirty="0" smtClean="0"/>
              <a:t>2-6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23-27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WBA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may consider coexistence in 6GHz are a priority focus area in 2020</a:t>
            </a:r>
            <a:endParaRPr lang="en-AU" dirty="0"/>
          </a:p>
        </p:txBody>
      </p:sp>
      <p:sp>
        <p:nvSpPr>
          <p:cNvPr id="3" name="Content Placeholder 2"/>
          <p:cNvSpPr>
            <a:spLocks noGrp="1"/>
          </p:cNvSpPr>
          <p:nvPr>
            <p:ph idx="1"/>
          </p:nvPr>
        </p:nvSpPr>
        <p:spPr/>
        <p:txBody>
          <a:bodyPr/>
          <a:lstStyle/>
          <a:p>
            <a:pPr lvl="1"/>
            <a:r>
              <a:rPr lang="en-US" dirty="0" smtClean="0"/>
              <a:t>The WBA has a process whereby they define </a:t>
            </a:r>
            <a:r>
              <a:rPr lang="en-US" dirty="0"/>
              <a:t>high priority </a:t>
            </a:r>
            <a:r>
              <a:rPr lang="en-US" dirty="0" smtClean="0"/>
              <a:t>focus for the following year</a:t>
            </a:r>
          </a:p>
          <a:p>
            <a:pPr lvl="1"/>
            <a:r>
              <a:rPr lang="en-US" dirty="0" smtClean="0"/>
              <a:t>“</a:t>
            </a:r>
            <a:r>
              <a:rPr lang="en-US" dirty="0"/>
              <a:t>Fair Coexistence Wi-Fi and Unlicensed 5G (5G-NRU</a:t>
            </a:r>
            <a:r>
              <a:rPr lang="en-US" dirty="0" smtClean="0"/>
              <a:t>)” has been proposed as a priority topic for 2020</a:t>
            </a:r>
            <a:endParaRPr lang="en-AU" dirty="0"/>
          </a:p>
          <a:p>
            <a:pPr lvl="2"/>
            <a:r>
              <a:rPr lang="en-US" i="1" dirty="0" smtClean="0"/>
              <a:t>Define </a:t>
            </a:r>
            <a:r>
              <a:rPr lang="en-US" i="1" dirty="0"/>
              <a:t>the requirements on fair Coexistence of Wi-Fi and Unlicensed 5G on 6 GHz</a:t>
            </a:r>
            <a:endParaRPr lang="en-AU" i="1" dirty="0"/>
          </a:p>
          <a:p>
            <a:pPr lvl="2"/>
            <a:r>
              <a:rPr lang="en-US" i="1" dirty="0"/>
              <a:t>Address opportunity to converge operator requirements to IEEE and subsequently 3GPP</a:t>
            </a:r>
            <a:endParaRPr lang="en-AU" i="1" dirty="0"/>
          </a:p>
          <a:p>
            <a:pPr lvl="2"/>
            <a:r>
              <a:rPr lang="en-US" i="1" dirty="0"/>
              <a:t>Define the architecture, QoS and policy interfaces for RAN Convergence Experience</a:t>
            </a:r>
            <a:endParaRPr lang="en-AU" i="1" dirty="0"/>
          </a:p>
          <a:p>
            <a:pPr lvl="2"/>
            <a:r>
              <a:rPr lang="en-US" i="1" dirty="0"/>
              <a:t>Nominate 1 expert from each operator member to contribute to this effort</a:t>
            </a:r>
            <a:endParaRPr lang="en-AU" i="1" dirty="0"/>
          </a:p>
          <a:p>
            <a:pPr lvl="1"/>
            <a:r>
              <a:rPr lang="en-AU" dirty="0" smtClean="0"/>
              <a:t>It is hoped the WBA will provide more information to the Coex SC before the Hawaii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6919482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is likely to explore coexistence within an </a:t>
            </a:r>
            <a:r>
              <a:rPr lang="en-US" dirty="0"/>
              <a:t>umbrella project focusing Wi-Fi/5G Convergence </a:t>
            </a:r>
            <a:br>
              <a:rPr lang="en-US" dirty="0"/>
            </a:br>
            <a:r>
              <a:rPr lang="en-AU" dirty="0" smtClean="0"/>
              <a:t> </a:t>
            </a:r>
            <a:endParaRPr lang="en-AU" dirty="0"/>
          </a:p>
        </p:txBody>
      </p:sp>
      <p:sp>
        <p:nvSpPr>
          <p:cNvPr id="3" name="Content Placeholder 2"/>
          <p:cNvSpPr>
            <a:spLocks noGrp="1"/>
          </p:cNvSpPr>
          <p:nvPr>
            <p:ph idx="1"/>
          </p:nvPr>
        </p:nvSpPr>
        <p:spPr/>
        <p:txBody>
          <a:bodyPr/>
          <a:lstStyle/>
          <a:p>
            <a:r>
              <a:rPr lang="en-US" dirty="0" smtClean="0"/>
              <a:t>Latest update (from Bruno Tomas)</a:t>
            </a:r>
          </a:p>
          <a:p>
            <a:pPr lvl="1"/>
            <a:r>
              <a:rPr lang="en-US" dirty="0" smtClean="0"/>
              <a:t>The WBA </a:t>
            </a:r>
            <a:r>
              <a:rPr lang="en-US" dirty="0"/>
              <a:t>yearly roadmap </a:t>
            </a:r>
            <a:r>
              <a:rPr lang="en-US" dirty="0" smtClean="0"/>
              <a:t>will include </a:t>
            </a:r>
            <a:r>
              <a:rPr lang="en-US" dirty="0"/>
              <a:t>an umbrella project focusing </a:t>
            </a:r>
            <a:r>
              <a:rPr lang="en-US" dirty="0" smtClean="0"/>
              <a:t>Wi-Fi/5G </a:t>
            </a:r>
            <a:r>
              <a:rPr lang="en-US" dirty="0"/>
              <a:t>Convergence </a:t>
            </a:r>
            <a:endParaRPr lang="en-US" dirty="0" smtClean="0"/>
          </a:p>
          <a:p>
            <a:pPr lvl="2"/>
            <a:r>
              <a:rPr lang="en-US" dirty="0"/>
              <a:t>T</a:t>
            </a:r>
            <a:r>
              <a:rPr lang="en-US" dirty="0" smtClean="0"/>
              <a:t>his was </a:t>
            </a:r>
            <a:r>
              <a:rPr lang="en-US" dirty="0"/>
              <a:t>the </a:t>
            </a:r>
            <a:r>
              <a:rPr lang="en-US" dirty="0" smtClean="0"/>
              <a:t>#1 </a:t>
            </a:r>
            <a:r>
              <a:rPr lang="en-US" dirty="0"/>
              <a:t>priority project voted by </a:t>
            </a:r>
            <a:r>
              <a:rPr lang="en-US" dirty="0" smtClean="0"/>
              <a:t>WBA </a:t>
            </a:r>
            <a:r>
              <a:rPr lang="en-US" dirty="0"/>
              <a:t>members.</a:t>
            </a:r>
            <a:endParaRPr lang="en-AU" dirty="0"/>
          </a:p>
          <a:p>
            <a:pPr lvl="1"/>
            <a:r>
              <a:rPr lang="en-US" dirty="0" smtClean="0"/>
              <a:t>Within this overarching project there are some references to fair </a:t>
            </a:r>
            <a:r>
              <a:rPr lang="en-US" dirty="0"/>
              <a:t>c</a:t>
            </a:r>
            <a:r>
              <a:rPr lang="en-US" dirty="0" smtClean="0"/>
              <a:t>oexistence between Wi-Fi </a:t>
            </a:r>
            <a:r>
              <a:rPr lang="en-US" dirty="0"/>
              <a:t>and </a:t>
            </a:r>
            <a:r>
              <a:rPr lang="en-US" dirty="0" smtClean="0"/>
              <a:t>5G-NRU</a:t>
            </a:r>
            <a:endParaRPr lang="en-US" dirty="0"/>
          </a:p>
          <a:p>
            <a:pPr lvl="1"/>
            <a:r>
              <a:rPr lang="en-US" dirty="0" smtClean="0"/>
              <a:t>The WBA Board supports exploration of coexistence issues </a:t>
            </a:r>
            <a:r>
              <a:rPr lang="en-US" dirty="0"/>
              <a:t>in fast-track </a:t>
            </a:r>
            <a:r>
              <a:rPr lang="en-US" dirty="0" smtClean="0"/>
              <a:t>mode, but need </a:t>
            </a:r>
            <a:r>
              <a:rPr lang="en-US" dirty="0"/>
              <a:t>to find the right persons/contacts within the </a:t>
            </a:r>
            <a:r>
              <a:rPr lang="en-US" dirty="0" smtClean="0"/>
              <a:t>WBA membership </a:t>
            </a:r>
            <a:r>
              <a:rPr lang="en-US" dirty="0"/>
              <a:t>(potentially in parallel to the above master project</a:t>
            </a:r>
            <a:r>
              <a:rPr lang="en-US" dirty="0" smtClean="0"/>
              <a:t>)</a:t>
            </a:r>
            <a:endParaRPr lang="en-AU" dirty="0"/>
          </a:p>
          <a:p>
            <a:pPr lvl="1"/>
            <a:r>
              <a:rPr lang="en-US" dirty="0"/>
              <a:t> </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207093301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are looking for participation in the coexistence activity</a:t>
            </a:r>
            <a:endParaRPr lang="en-AU" dirty="0"/>
          </a:p>
        </p:txBody>
      </p:sp>
      <p:sp>
        <p:nvSpPr>
          <p:cNvPr id="3" name="Content Placeholder 2"/>
          <p:cNvSpPr>
            <a:spLocks noGrp="1"/>
          </p:cNvSpPr>
          <p:nvPr>
            <p:ph idx="1"/>
          </p:nvPr>
        </p:nvSpPr>
        <p:spPr/>
        <p:txBody>
          <a:bodyPr/>
          <a:lstStyle/>
          <a:p>
            <a:r>
              <a:rPr lang="en-US" dirty="0"/>
              <a:t>Latest update (from Bruno Tomas</a:t>
            </a:r>
            <a:r>
              <a:rPr lang="en-US" dirty="0" smtClean="0"/>
              <a:t>)</a:t>
            </a:r>
          </a:p>
          <a:p>
            <a:pPr lvl="1"/>
            <a:r>
              <a:rPr lang="en-US" dirty="0" smtClean="0"/>
              <a:t>The current planned scope of the coexistence activity is: </a:t>
            </a:r>
          </a:p>
          <a:p>
            <a:pPr lvl="2"/>
            <a:r>
              <a:rPr lang="en-US" dirty="0" smtClean="0"/>
              <a:t>Define </a:t>
            </a:r>
            <a:r>
              <a:rPr lang="en-US" dirty="0"/>
              <a:t>the requirements on fair Coexistence of Wi-Fi and Unlicensed 5G on 6 GHz</a:t>
            </a:r>
            <a:endParaRPr lang="en-AU" dirty="0"/>
          </a:p>
          <a:p>
            <a:pPr lvl="2"/>
            <a:r>
              <a:rPr lang="en-US" dirty="0"/>
              <a:t>Address opportunity to converge operator requirements to IEEE and subsequently 3GPP</a:t>
            </a:r>
            <a:endParaRPr lang="en-AU" dirty="0"/>
          </a:p>
          <a:p>
            <a:pPr lvl="2"/>
            <a:r>
              <a:rPr lang="en-US" dirty="0"/>
              <a:t>Define the architecture, QoS and policy interfaces for RAN Convergence Experience</a:t>
            </a:r>
            <a:endParaRPr lang="en-AU" dirty="0"/>
          </a:p>
          <a:p>
            <a:pPr lvl="1"/>
            <a:r>
              <a:rPr lang="en-US" dirty="0" smtClean="0"/>
              <a:t>Bruno Tomas </a:t>
            </a:r>
            <a:r>
              <a:rPr lang="en-US" dirty="0"/>
              <a:t>will be running an initiative to collect </a:t>
            </a:r>
            <a:r>
              <a:rPr lang="en-US" dirty="0" smtClean="0"/>
              <a:t>expressions </a:t>
            </a:r>
            <a:r>
              <a:rPr lang="en-US" dirty="0"/>
              <a:t>of interest to form a project team </a:t>
            </a:r>
            <a:endParaRPr lang="en-US" dirty="0" smtClean="0"/>
          </a:p>
          <a:p>
            <a:pPr lvl="2"/>
            <a:r>
              <a:rPr lang="en-US" dirty="0" smtClean="0"/>
              <a:t>With </a:t>
            </a:r>
            <a:r>
              <a:rPr lang="en-US" dirty="0"/>
              <a:t>1 expert from each operator member to contribute to this effort</a:t>
            </a:r>
            <a:endParaRPr lang="en-AU" dirty="0"/>
          </a:p>
          <a:p>
            <a:pPr lvl="1"/>
            <a:r>
              <a:rPr lang="en-US" dirty="0" smtClean="0"/>
              <a:t>Bruno Tomas’ </a:t>
            </a:r>
            <a:r>
              <a:rPr lang="en-US" dirty="0"/>
              <a:t>expectation </a:t>
            </a:r>
            <a:r>
              <a:rPr lang="en-US" dirty="0" smtClean="0"/>
              <a:t>is to have the group </a:t>
            </a:r>
            <a:r>
              <a:rPr lang="en-US" dirty="0"/>
              <a:t>formed and running before year-end with a formal kick-off at </a:t>
            </a:r>
            <a:r>
              <a:rPr lang="en-US" dirty="0" smtClean="0"/>
              <a:t>the </a:t>
            </a:r>
            <a:r>
              <a:rPr lang="en-US" dirty="0"/>
              <a:t>Q1 F2F Working Sessions in Singapore on Feb-6</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11034412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p>
          <a:p>
            <a:pPr marL="342900" lvl="1" indent="-342900" algn="ctr">
              <a:buNone/>
            </a:pPr>
            <a:r>
              <a:rPr lang="en-AU" sz="2400" b="1" i="1" dirty="0" smtClean="0">
                <a:solidFill>
                  <a:srgbClr val="FF0000"/>
                </a:solidFill>
              </a:rPr>
              <a:t>(Thursday PM1)</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587788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hear a status update from the most recent 3GPP RAN/RAN1 meetings</a:t>
            </a:r>
            <a:endParaRPr lang="en-AU" dirty="0"/>
          </a:p>
        </p:txBody>
      </p:sp>
      <p:sp>
        <p:nvSpPr>
          <p:cNvPr id="3" name="Content Placeholder 2"/>
          <p:cNvSpPr>
            <a:spLocks noGrp="1"/>
          </p:cNvSpPr>
          <p:nvPr>
            <p:ph idx="1"/>
          </p:nvPr>
        </p:nvSpPr>
        <p:spPr/>
        <p:txBody>
          <a:bodyPr/>
          <a:lstStyle/>
          <a:p>
            <a:pPr lvl="1"/>
            <a:r>
              <a:rPr lang="en-US" dirty="0"/>
              <a:t>Sindhu Verma </a:t>
            </a:r>
            <a:r>
              <a:rPr lang="en-US" dirty="0" smtClean="0"/>
              <a:t>(Broadcom) will provide a RAN1 update</a:t>
            </a:r>
          </a:p>
          <a:p>
            <a:pPr lvl="2"/>
            <a:r>
              <a:rPr lang="en-US" dirty="0" smtClean="0"/>
              <a:t>See 11-19-2044-00-coex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12615973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Extension of SC charter</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1029721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10296</Words>
  <Application>Microsoft Office PowerPoint</Application>
  <PresentationFormat>On-screen Show (4:3)</PresentationFormat>
  <Paragraphs>1006</Paragraphs>
  <Slides>107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4" baseType="lpstr">
      <vt:lpstr>Arial</vt:lpstr>
      <vt:lpstr>Courier New</vt:lpstr>
      <vt:lpstr>Montserrat</vt:lpstr>
      <vt:lpstr>Times New Roman</vt:lpstr>
      <vt:lpstr>Wingdings</vt:lpstr>
      <vt:lpstr>802-11-Submission</vt:lpstr>
      <vt:lpstr>Acrobat Document</vt:lpstr>
      <vt:lpstr>Agenda for IEEE 802.11 Coexistence SC meeting in Hawaii in November 2019</vt:lpstr>
      <vt:lpstr>Welcome to the 15th F2F meeting of the Coex SC in Hawaii in November 2019</vt:lpstr>
      <vt:lpstr>The first task for the Coex SC today is not to appoint a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Do we even need to worry about coexistence with 5G?</vt:lpstr>
      <vt:lpstr>The Coex SC will consider a proposed agenda for Hawaii in November 2019</vt:lpstr>
      <vt:lpstr>The Coex SC will consider a proposed agenda for Hawaii in November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Hanoi in Sept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 LS was sent to multiple organisations notifying them of the Coex Workshop results/documents</vt:lpstr>
      <vt:lpstr>PowerPoint Presentation</vt:lpstr>
      <vt:lpstr>The 802.11 WG received a LS from ETSI BRAN related to CW update requirements</vt:lpstr>
      <vt:lpstr>PowerPoint Presentation</vt:lpstr>
      <vt:lpstr>WBA &amp; post workshop surveys will guide the SC on the importance of various coexistence issues</vt:lpstr>
      <vt:lpstr>PowerPoint Presentation</vt:lpstr>
      <vt:lpstr>BRAN#103 elected a new Chair and discussed various 5 &amp; 6 GHz related issues</vt:lpstr>
      <vt:lpstr>PowerPoint Presentation</vt:lpstr>
      <vt:lpstr>ETSI BRAN elected a new Chair … congratulations to Guido Hiertz</vt:lpstr>
      <vt:lpstr>PowerPoint Presentation</vt:lpstr>
      <vt:lpstr>There was no consensus on whether to re-establish status quo with paused COT using EDT of -72 dBm</vt:lpstr>
      <vt:lpstr>There was no consensus on whether to re-establish status quo with paused COT using EDT of -72 dBm</vt:lpstr>
      <vt:lpstr>There was no consensus on whether to re-establish status quo with paused COT using EDT of -72 dBm</vt:lpstr>
      <vt:lpstr>PowerPoint Presentation</vt:lpstr>
      <vt:lpstr>Use of no/short LBT for control signalling has been controversial in ETSI BRAN since late 2018  </vt:lpstr>
      <vt:lpstr>Submissions to the Coex Workshop suggested a compromise restricting no LBT had no downside</vt:lpstr>
      <vt:lpstr>Discussion at Coex SC in Hanoi suggested it might not be in Wi-Fi’s interest to restrict the use of short LBT</vt:lpstr>
      <vt:lpstr>It now appears restricting the use of no/short LBT in EN 301 893 is not in the interest of Wi-Fi industry</vt:lpstr>
      <vt:lpstr>It is now proposed that the 802.11 standards be refined to allow PIFS with Beacons</vt:lpstr>
      <vt:lpstr>PowerPoint Presentation</vt:lpstr>
      <vt:lpstr>There was substantive progress at BRAN#103 on defining CW adjustment requirements</vt:lpstr>
      <vt:lpstr>There was agreement at BRAN#102 that EN 301 893’s CW adjustment requirements needed refinement </vt:lpstr>
      <vt:lpstr>At BRAN#103, a proposal to resolve all of the issues related to CW adjustment was accepted in principle </vt:lpstr>
      <vt:lpstr>Key elements of the CW proposal are that the feedback selection is based on the start of the COT &amp; is unbiased</vt:lpstr>
      <vt:lpstr>It is believed 802.11 can satisfy the CW adjustment requirements but the status of NR-U/LAA is unknown</vt:lpstr>
      <vt:lpstr>ETSI BRAN asked 802.11 WG &amp; 3GPP RAN1 to evaluate the proposed CW adjustment requirements </vt:lpstr>
      <vt:lpstr>The SC will discuss issues related to the LS from ETSI BRAN</vt:lpstr>
      <vt:lpstr>The SC will discuss a discuss a possible reply to the LS from ETSI BRAN</vt:lpstr>
      <vt:lpstr>The Coex SC will discuss a discuss a possible reply to the LS from ETSI BRAN</vt:lpstr>
      <vt:lpstr>The Coex SC may consider approving a LS reply to the LS from ETSI BRAN</vt:lpstr>
      <vt:lpstr>PowerPoint Presentation</vt:lpstr>
      <vt:lpstr>The Coex SC stopped discussing blocking energy some months ago due to a lack of consensus </vt:lpstr>
      <vt:lpstr>A paper at the Coexistence Workshop identified and solved a new problem relating to blocking energy</vt:lpstr>
      <vt:lpstr>The Coex Workshop discussion seemed to inspire new interest in the blocking energy issue</vt:lpstr>
      <vt:lpstr>A proposal to BRAN#103 on CW updates had a side effect of disallowing the use of blocking energy</vt:lpstr>
      <vt:lpstr>The CW update proposal at BRAN#103 essentially bans the use of blocking energy</vt:lpstr>
      <vt:lpstr>It is proposed that the Coex SC not re-address the blocking energy issue at this time</vt:lpstr>
      <vt:lpstr>PowerPoint Presentation</vt:lpstr>
      <vt:lpstr>BRAN#103 started a contentious discussion about PD testing …</vt:lpstr>
      <vt:lpstr>… with the discussion about PD testing not coming to any agreed conclusion</vt:lpstr>
      <vt:lpstr>There was further discussion of PD at an ad hoc teleconference in late Oct 2019</vt:lpstr>
      <vt:lpstr>There was disagreement on whether test signals should be based on legalistic or pragmatic interpretations</vt:lpstr>
      <vt:lpstr>Qualcomm &amp; Broadcom showed that an alternative test signal can be used to test PD</vt:lpstr>
      <vt:lpstr>The Qualcomm/Broadcom test signal is more than just the preamble</vt:lpstr>
      <vt:lpstr>The Qualcomm &amp; Broadcom results suggest that EN 301 893 needs to be refine</vt:lpstr>
      <vt:lpstr>The Coex SC will discuss PD testing</vt:lpstr>
      <vt:lpstr>PowerPoint Presentation</vt:lpstr>
      <vt:lpstr>ETSI BRAN continues to discuss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summary of the recent spectral mask discussions in ETSI BRAN</vt:lpstr>
      <vt:lpstr>PowerPoint Presentation</vt:lpstr>
      <vt:lpstr>The potential issue of multiple WI’s for a 6 GHz WI has now been resolved</vt:lpstr>
      <vt:lpstr>The potential issue of multiple WI’s for a 6 GHz WI has now been resolved</vt:lpstr>
      <vt:lpstr>PowerPoint Presentation</vt:lpstr>
      <vt:lpstr>The 6GHz WI has started with the rapporteur developing an initial EN 303 687 draft </vt:lpstr>
      <vt:lpstr>The adaptivity clause in EN 303 687 is proving to be a point of disagreement, just like EN 301 893 </vt:lpstr>
      <vt:lpstr>Nokia argued that the EDT should be uniformly set to -72 dBm for all technologies in 6GHz</vt:lpstr>
      <vt:lpstr>Cisco argued that the EDT for 6 GHz operation should maintain the status quo for 5 GHz operation</vt:lpstr>
      <vt:lpstr>Cisco claimed here is currently insufficient evidence to change the 5 GHz status quo for 6 GHz operation</vt:lpstr>
      <vt:lpstr>Cisco noted acceptance that an ED threshold of -72 dBm is better for all doesn’t justify changing the status quo</vt:lpstr>
      <vt:lpstr>Cisco noted acceptance that an ED threshold of -72 dBm is better for all doesn’t justify changing the status quo</vt:lpstr>
      <vt:lpstr>There was no consensus on the issue of an EDT in EN 303 687 </vt:lpstr>
      <vt:lpstr>It is likely that TGax will consider &amp; probably reject any proposal to limit the EDT to -72 dBm in 6 GHz  </vt:lpstr>
      <vt:lpstr>What does this mean for the Wi-Fi industry?</vt:lpstr>
      <vt:lpstr>PowerPoint Presentation</vt:lpstr>
      <vt:lpstr>The Coex SC may consider approving a LS reply to the LS from ETSI BRAN</vt:lpstr>
      <vt:lpstr>PowerPoint Presentation</vt:lpstr>
      <vt:lpstr>ETSI BRAN will next meet at BRAN#104 in December 2019</vt:lpstr>
      <vt:lpstr>PowerPoint Presentation</vt:lpstr>
      <vt:lpstr>WBA may consider coexistence in 6GHz are a priority focus area in 2020</vt:lpstr>
      <vt:lpstr>The WBA is likely to explore coexistence within an umbrella project focusing Wi-Fi/5G Convergence   </vt:lpstr>
      <vt:lpstr>The WBA are looking for participation in the coexistence activity</vt:lpstr>
      <vt:lpstr>PowerPoint Presentation</vt:lpstr>
      <vt:lpstr>The Coex SC may hear a status update from the most recent 3GPP RAN/RAN1 meetings</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Jan  2020 in Irvine</vt:lpstr>
      <vt:lpstr>The IEEE 802.11 Coexistence SC meeting in Hawaii in Nov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2019-11-14T23:10:28Z</dcterms:modified>
</cp:coreProperties>
</file>