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98"/>
  </p:notesMasterIdLst>
  <p:handoutMasterIdLst>
    <p:handoutMasterId r:id="rId99"/>
  </p:handoutMasterIdLst>
  <p:sldIdLst>
    <p:sldId id="269" r:id="rId2"/>
    <p:sldId id="302" r:id="rId3"/>
    <p:sldId id="300" r:id="rId4"/>
    <p:sldId id="295" r:id="rId5"/>
    <p:sldId id="298" r:id="rId6"/>
    <p:sldId id="503" r:id="rId7"/>
    <p:sldId id="1706" r:id="rId8"/>
    <p:sldId id="738" r:id="rId9"/>
    <p:sldId id="1508" r:id="rId10"/>
    <p:sldId id="306" r:id="rId11"/>
    <p:sldId id="516" r:id="rId12"/>
    <p:sldId id="515" r:id="rId13"/>
    <p:sldId id="1560" r:id="rId14"/>
    <p:sldId id="1095" r:id="rId15"/>
    <p:sldId id="1096" r:id="rId16"/>
    <p:sldId id="1561" r:id="rId17"/>
    <p:sldId id="1562" r:id="rId18"/>
    <p:sldId id="1596" r:id="rId19"/>
    <p:sldId id="1652" r:id="rId20"/>
    <p:sldId id="1653" r:id="rId21"/>
    <p:sldId id="1654" r:id="rId22"/>
    <p:sldId id="1655" r:id="rId23"/>
    <p:sldId id="1657" r:id="rId24"/>
    <p:sldId id="1506" r:id="rId25"/>
    <p:sldId id="1409" r:id="rId26"/>
    <p:sldId id="1658" r:id="rId27"/>
    <p:sldId id="1659" r:id="rId28"/>
    <p:sldId id="1668" r:id="rId29"/>
    <p:sldId id="1660" r:id="rId30"/>
    <p:sldId id="1669" r:id="rId31"/>
    <p:sldId id="1670" r:id="rId32"/>
    <p:sldId id="1671" r:id="rId33"/>
    <p:sldId id="1661" r:id="rId34"/>
    <p:sldId id="1672" r:id="rId35"/>
    <p:sldId id="1680" r:id="rId36"/>
    <p:sldId id="1681" r:id="rId37"/>
    <p:sldId id="1682" r:id="rId38"/>
    <p:sldId id="1683" r:id="rId39"/>
    <p:sldId id="1662" r:id="rId40"/>
    <p:sldId id="1712" r:id="rId41"/>
    <p:sldId id="1673" r:id="rId42"/>
    <p:sldId id="1707" r:id="rId43"/>
    <p:sldId id="1708" r:id="rId44"/>
    <p:sldId id="1710" r:id="rId45"/>
    <p:sldId id="1709" r:id="rId46"/>
    <p:sldId id="1711" r:id="rId47"/>
    <p:sldId id="1663" r:id="rId48"/>
    <p:sldId id="1674" r:id="rId49"/>
    <p:sldId id="1685" r:id="rId50"/>
    <p:sldId id="1684" r:id="rId51"/>
    <p:sldId id="1686" r:id="rId52"/>
    <p:sldId id="1687" r:id="rId53"/>
    <p:sldId id="1688" r:id="rId54"/>
    <p:sldId id="1664" r:id="rId55"/>
    <p:sldId id="1700" r:id="rId56"/>
    <p:sldId id="1701" r:id="rId57"/>
    <p:sldId id="1702" r:id="rId58"/>
    <p:sldId id="1703" r:id="rId59"/>
    <p:sldId id="1705" r:id="rId60"/>
    <p:sldId id="1665" r:id="rId61"/>
    <p:sldId id="1676" r:id="rId62"/>
    <p:sldId id="1713" r:id="rId63"/>
    <p:sldId id="1714" r:id="rId64"/>
    <p:sldId id="1716" r:id="rId65"/>
    <p:sldId id="1715" r:id="rId66"/>
    <p:sldId id="1717" r:id="rId67"/>
    <p:sldId id="1718" r:id="rId68"/>
    <p:sldId id="1719" r:id="rId69"/>
    <p:sldId id="1666" r:id="rId70"/>
    <p:sldId id="1677" r:id="rId71"/>
    <p:sldId id="1691" r:id="rId72"/>
    <p:sldId id="1667" r:id="rId73"/>
    <p:sldId id="1678" r:id="rId74"/>
    <p:sldId id="1692" r:id="rId75"/>
    <p:sldId id="1693" r:id="rId76"/>
    <p:sldId id="1694" r:id="rId77"/>
    <p:sldId id="1696" r:id="rId78"/>
    <p:sldId id="1697" r:id="rId79"/>
    <p:sldId id="1698" r:id="rId80"/>
    <p:sldId id="1699" r:id="rId81"/>
    <p:sldId id="1695" r:id="rId82"/>
    <p:sldId id="1679" r:id="rId83"/>
    <p:sldId id="1541" r:id="rId84"/>
    <p:sldId id="1465" r:id="rId85"/>
    <p:sldId id="1690" r:id="rId86"/>
    <p:sldId id="1689" r:id="rId87"/>
    <p:sldId id="1634" r:id="rId88"/>
    <p:sldId id="1647" r:id="rId89"/>
    <p:sldId id="1646" r:id="rId90"/>
    <p:sldId id="1649" r:id="rId91"/>
    <p:sldId id="1651" r:id="rId92"/>
    <p:sldId id="1648" r:id="rId93"/>
    <p:sldId id="1650" r:id="rId94"/>
    <p:sldId id="868" r:id="rId95"/>
    <p:sldId id="874" r:id="rId96"/>
    <p:sldId id="305" r:id="rId9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 November2019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61797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277572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a:t>
            </a:r>
            <a:r>
              <a:rPr lang="en-AU" dirty="0" smtClean="0"/>
              <a:t>from 4 out of 6:</a:t>
            </a:r>
            <a:endParaRPr lang="en-AU" dirty="0" smtClean="0"/>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a:t>
            </a:r>
            <a:r>
              <a:rPr lang="en-AU" dirty="0" smtClean="0">
                <a:solidFill>
                  <a:srgbClr val="00B050"/>
                </a:solidFill>
              </a:rPr>
              <a:t>RAN1</a:t>
            </a:r>
          </a:p>
          <a:p>
            <a:pPr lvl="2"/>
            <a:r>
              <a:rPr lang="en-AU" dirty="0" smtClean="0">
                <a:solidFill>
                  <a:srgbClr val="FF0000"/>
                </a:solidFill>
              </a:rPr>
              <a:t>3GPP RAN</a:t>
            </a:r>
          </a:p>
          <a:p>
            <a:pPr lvl="2"/>
            <a:r>
              <a:rPr lang="en-AU" dirty="0" smtClean="0">
                <a:solidFill>
                  <a:srgbClr val="FF0000"/>
                </a:solidFill>
              </a:rPr>
              <a:t>GSMA</a:t>
            </a:r>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055"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a:t>
            </a:r>
            <a:r>
              <a:rPr lang="en-US" dirty="0" err="1" smtClean="0"/>
              <a:t>Coex</a:t>
            </a:r>
            <a:r>
              <a:rPr lang="en-US" dirty="0" smtClean="0"/>
              <a:t> SC will discuss the material later in the agenda, including if and how we want to respond to the 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734306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736304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a:t>
            </a:r>
            <a:r>
              <a:rPr lang="en-AU" dirty="0" smtClean="0"/>
              <a:t>Hiertz!</a:t>
            </a:r>
            <a:endParaRPr lang="en-AU" dirty="0" smtClean="0"/>
          </a:p>
          <a:p>
            <a:pPr lvl="1"/>
            <a:r>
              <a:rPr lang="en-AU" dirty="0" smtClean="0"/>
              <a:t>The election was very close </a:t>
            </a:r>
            <a:r>
              <a:rPr lang="en-AU" dirty="0" smtClean="0"/>
              <a:t>… and </a:t>
            </a:r>
            <a:r>
              <a:rPr lang="en-AU" dirty="0" smtClean="0"/>
              <a:t>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a:t>
            </a:r>
            <a:r>
              <a:rPr lang="en-AU" dirty="0" smtClean="0"/>
              <a:t>influence of the Wi-Fi industry in</a:t>
            </a:r>
            <a:r>
              <a:rPr lang="en-AU" dirty="0" smtClean="0"/>
              <a:t> </a:t>
            </a:r>
            <a:r>
              <a:rPr lang="en-AU" dirty="0" smtClean="0"/>
              <a:t>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a:t>
            </a:r>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968147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US" dirty="0"/>
              <a:t>discuss</a:t>
            </a:r>
            <a:r>
              <a:rPr lang="en-AU" dirty="0"/>
              <a:t> a possible reply to the LS </a:t>
            </a:r>
            <a:r>
              <a:rPr lang="en-GB" dirty="0" smtClean="0"/>
              <a:t>BRAN(19)103006r1</a:t>
            </a:r>
            <a:r>
              <a:rPr lang="en-GB" dirty="0" smtClean="0"/>
              <a:t>: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a:t>
            </a:r>
            <a:r>
              <a:rPr lang="en-GB" dirty="0" smtClean="0"/>
              <a:t>for LAA, but could be used by other </a:t>
            </a:r>
            <a:r>
              <a:rPr lang="en-GB" dirty="0" smtClean="0"/>
              <a:t>technologies</a:t>
            </a:r>
            <a:endParaRPr lang="en-GB" dirty="0" smtClean="0"/>
          </a:p>
          <a:p>
            <a:pPr lvl="2"/>
            <a:r>
              <a:rPr lang="en-GB" dirty="0" smtClean="0"/>
              <a:t>It restarts a COT </a:t>
            </a:r>
            <a:r>
              <a:rPr lang="en-GB" dirty="0" smtClean="0"/>
              <a:t>after a &gt;100µs </a:t>
            </a:r>
            <a:r>
              <a:rPr lang="en-GB" dirty="0" smtClean="0"/>
              <a:t>gap </a:t>
            </a:r>
            <a:r>
              <a:rPr lang="en-GB" dirty="0" smtClean="0"/>
              <a:t>using </a:t>
            </a:r>
            <a:r>
              <a:rPr lang="en-GB" dirty="0" smtClean="0"/>
              <a:t>a </a:t>
            </a:r>
            <a:r>
              <a:rPr lang="en-GB" i="1" dirty="0" smtClean="0"/>
              <a:t>short LBT </a:t>
            </a:r>
            <a:r>
              <a:rPr lang="en-GB" dirty="0" smtClean="0"/>
              <a:t>with an </a:t>
            </a:r>
            <a:r>
              <a:rPr lang="en-GB" dirty="0" smtClean="0"/>
              <a:t>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a:t>
            </a:r>
            <a:r>
              <a:rPr lang="en-GB" dirty="0" smtClean="0"/>
              <a:t>PD, </a:t>
            </a:r>
            <a:r>
              <a:rPr lang="en-GB" dirty="0" smtClean="0"/>
              <a:t>even knowing PD is not possible in a </a:t>
            </a:r>
            <a:r>
              <a:rPr lang="en-GB" i="1" dirty="0" smtClean="0"/>
              <a:t>short LBT</a:t>
            </a:r>
          </a:p>
          <a:p>
            <a:pPr lvl="1"/>
            <a:r>
              <a:rPr lang="en-GB" dirty="0" smtClean="0"/>
              <a:t>Some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2108284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a:t>
            </a:r>
            <a:r>
              <a:rPr lang="en-GB" dirty="0" smtClean="0"/>
              <a:t>forward to the proposal that a restart </a:t>
            </a:r>
            <a:r>
              <a:rPr lang="en-GB" dirty="0" smtClean="0"/>
              <a:t>of a </a:t>
            </a:r>
            <a:r>
              <a:rPr lang="en-GB" i="1" dirty="0" smtClean="0"/>
              <a:t>paused COT </a:t>
            </a:r>
            <a:r>
              <a:rPr lang="en-GB" dirty="0" smtClean="0"/>
              <a:t>always use an ED of -72 dBm </a:t>
            </a:r>
            <a:endParaRPr lang="en-GB" dirty="0" smtClean="0"/>
          </a:p>
          <a:p>
            <a:pPr lvl="2"/>
            <a:r>
              <a:rPr lang="en-GB" dirty="0" smtClean="0"/>
              <a:t>It was asserted an LAA UE would never do this … and yet it was also argued they should have the right to do </a:t>
            </a:r>
            <a:r>
              <a:rPr lang="en-GB" dirty="0" smtClean="0"/>
              <a:t>so, </a:t>
            </a:r>
            <a:r>
              <a:rPr lang="en-GB" dirty="0" smtClean="0"/>
              <a:t>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a:t>
            </a:r>
            <a:r>
              <a:rPr lang="en-GB" dirty="0" smtClean="0"/>
              <a:t>less </a:t>
            </a:r>
            <a:r>
              <a:rPr lang="en-GB" dirty="0" smtClean="0"/>
              <a:t>exceptions </a:t>
            </a:r>
            <a:r>
              <a:rPr lang="en-GB" dirty="0" smtClean="0"/>
              <a:t>are </a:t>
            </a:r>
            <a:r>
              <a:rPr lang="en-GB" dirty="0" smtClean="0"/>
              <a:t>better  … which is a </a:t>
            </a:r>
            <a:r>
              <a:rPr lang="en-GB" dirty="0" smtClean="0"/>
              <a:t>reasonable argument, </a:t>
            </a:r>
            <a:r>
              <a:rPr lang="en-GB" dirty="0" smtClean="0"/>
              <a:t>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955586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a:t>
            </a:r>
            <a:r>
              <a:rPr lang="en-GB" dirty="0"/>
              <a:t>compromise was proposed </a:t>
            </a:r>
            <a:r>
              <a:rPr lang="en-GB" dirty="0" smtClean="0"/>
              <a:t>by Cisco whereby </a:t>
            </a:r>
            <a:r>
              <a:rPr lang="en-GB" dirty="0"/>
              <a:t>any UE using PD/ED for </a:t>
            </a:r>
            <a:r>
              <a:rPr lang="en-GB" i="1" dirty="0"/>
              <a:t>paused COT </a:t>
            </a:r>
            <a:r>
              <a:rPr lang="en-GB" dirty="0"/>
              <a:t>should be awake at least a max COT time </a:t>
            </a:r>
            <a:r>
              <a:rPr lang="en-GB" dirty="0" smtClean="0"/>
              <a:t>before the restart of the COT to allow PD to </a:t>
            </a:r>
            <a:r>
              <a:rPr lang="en-GB" dirty="0" smtClean="0"/>
              <a:t>operate</a:t>
            </a:r>
            <a:endParaRPr lang="en-GB" dirty="0"/>
          </a:p>
          <a:p>
            <a:pPr lvl="2"/>
            <a:r>
              <a:rPr lang="en-GB" dirty="0" smtClean="0"/>
              <a:t>This was rejected by </a:t>
            </a:r>
            <a:r>
              <a:rPr lang="en-GB" dirty="0" smtClean="0"/>
              <a:t>Ericsson </a:t>
            </a:r>
            <a:r>
              <a:rPr lang="en-GB" dirty="0" smtClean="0"/>
              <a:t>on the basis that Wi-Fi does not do that in multi-channel</a:t>
            </a:r>
          </a:p>
          <a:p>
            <a:pPr lvl="2"/>
            <a:r>
              <a:rPr lang="en-GB" dirty="0" smtClean="0"/>
              <a:t>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a:t>
            </a:r>
            <a:r>
              <a:rPr lang="en-GB" dirty="0" smtClean="0"/>
              <a:t>situation caused by the introduction of an “exception” for LAA</a:t>
            </a:r>
            <a:endParaRPr lang="en-GB" dirty="0" smtClean="0"/>
          </a:p>
          <a:p>
            <a:r>
              <a:rPr lang="en-GB" dirty="0"/>
              <a:t>Result of discussion</a:t>
            </a:r>
          </a:p>
          <a:p>
            <a:pPr lvl="1"/>
            <a:r>
              <a:rPr lang="en-GB" dirty="0" smtClean="0"/>
              <a:t>BRAN ended in impasse, with no agreement, and further discussion put off until the December </a:t>
            </a:r>
            <a:r>
              <a:rPr lang="en-GB" dirty="0" smtClean="0"/>
              <a:t>meeting</a:t>
            </a:r>
          </a:p>
          <a:p>
            <a:pPr lvl="1"/>
            <a:r>
              <a:rPr lang="en-GB" dirty="0" smtClean="0"/>
              <a:t>It is expected that Cisco will make a refined proposal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435453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2"/>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a:p>
            <a:pPr lvl="1"/>
            <a:endParaRPr lang="en-GB" dirty="0"/>
          </a:p>
          <a:p>
            <a:pPr lvl="1"/>
            <a:endParaRPr lang="en-GB" dirty="0" smtClean="0"/>
          </a:p>
          <a:p>
            <a:pPr lvl="1"/>
            <a:r>
              <a:rPr lang="en-GB" dirty="0" err="1" smtClean="0"/>
              <a:t>ontains</a:t>
            </a:r>
            <a:r>
              <a:rPr lang="en-GB" dirty="0" smtClean="0"/>
              <a:t> a paused COT feature with EDT of -72 dBm</a:t>
            </a:r>
          </a:p>
          <a:p>
            <a:pPr lvl="2"/>
            <a:r>
              <a:rPr lang="en-GB" dirty="0" smtClean="0"/>
              <a:t>Included for LAA, but could be used by other technologies (it is not so far)</a:t>
            </a:r>
          </a:p>
          <a:p>
            <a:pPr lvl="2"/>
            <a:r>
              <a:rPr lang="en-GB" dirty="0" smtClean="0"/>
              <a:t>It restarts a COT after a &gt;100µs gap using a short LBT with an EDT of -72 dBm</a:t>
            </a:r>
          </a:p>
          <a:p>
            <a:pPr lvl="1"/>
            <a:r>
              <a:rPr lang="en-GB" dirty="0" smtClean="0"/>
              <a:t>Latest EN 301 893 allows EDT of -62 dBm for paused COT as an unintended result of allowing any technology to use ED-only or PD/ED</a:t>
            </a:r>
          </a:p>
          <a:p>
            <a:pPr lvl="2"/>
            <a:r>
              <a:rPr lang="en-GB" dirty="0" smtClean="0"/>
              <a:t>An LAA UE can use EDT of -62 dBm (with an expansion of its access) by asserting it can do PD, even knowing PD is not possible in a short LBT</a:t>
            </a:r>
          </a:p>
          <a:p>
            <a:pPr lvl="1"/>
            <a:r>
              <a:rPr lang="en-GB" dirty="0" smtClean="0"/>
              <a:t>Some want to return paused COT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spTree>
    <p:extLst>
      <p:ext uri="{BB962C8B-B14F-4D97-AF65-F5344CB8AC3E}">
        <p14:creationId xmlns:p14="http://schemas.microsoft.com/office/powerpoint/2010/main" val="682432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a:t>
            </a:r>
            <a:r>
              <a:rPr lang="en-AU" dirty="0" err="1" smtClean="0"/>
              <a:t>mpromise</a:t>
            </a:r>
            <a:r>
              <a:rPr lang="en-AU" dirty="0" smtClean="0"/>
              <a:t>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2289124"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No 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And particularly to any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0444261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Wi-Fi industries’ best interest</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895636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proposing a restriction on the use of </a:t>
            </a:r>
            <a:r>
              <a:rPr lang="en-AU" i="1" dirty="0" smtClean="0"/>
              <a:t>no/short LBT </a:t>
            </a:r>
            <a:r>
              <a:rPr lang="en-AU" dirty="0" smtClean="0"/>
              <a:t>in EN 301 893, given it would cause many Wi-Fi implementations to be 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default 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allowing the use of PIFS for Beacons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8217690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dirty="0"/>
              <a:t>Delayed CW updating </a:t>
            </a:r>
            <a:r>
              <a:rPr lang="en-GB" dirty="0" smtClean="0"/>
              <a:t>procedure (Qualcomm, Nokia, Ericsson)</a:t>
            </a:r>
          </a:p>
          <a:p>
            <a:pPr lvl="1"/>
            <a:r>
              <a:rPr lang="en-GB" dirty="0" smtClean="0"/>
              <a:t>BRAN(19)103022: </a:t>
            </a:r>
            <a:r>
              <a:rPr lang="en-GB" dirty="0"/>
              <a:t>CW update response to </a:t>
            </a:r>
            <a:r>
              <a:rPr lang="en-GB" dirty="0" smtClean="0"/>
              <a:t>BRAN(19)103017 (Cisco)</a:t>
            </a:r>
          </a:p>
          <a:p>
            <a:pPr lvl="1"/>
            <a:r>
              <a:rPr lang="en-GB" dirty="0" smtClean="0"/>
              <a:t>BRAN(19)103033: </a:t>
            </a:r>
            <a:r>
              <a:rPr lang="en-GB" dirty="0"/>
              <a:t>Draft LS to 3GPP and IEEE on CW </a:t>
            </a:r>
            <a:r>
              <a:rPr lang="en-GB" dirty="0" smtClean="0"/>
              <a:t>updates (</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a:t>BRAN asked 802.11 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1754350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a:t>
            </a:r>
            <a:r>
              <a:rPr lang="en-AU" dirty="0" smtClean="0"/>
              <a:t>t </a:t>
            </a:r>
            <a:r>
              <a:rPr lang="en-AU" dirty="0" smtClean="0"/>
              <a:t>CW adjustment requirements in EN 301 893 v2.1.1 are unsatisfactory:</a:t>
            </a:r>
          </a:p>
          <a:p>
            <a:pPr lvl="2"/>
            <a:r>
              <a:rPr lang="en-AU" dirty="0" smtClean="0"/>
              <a:t>They do not explicitly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endParaRPr lang="en-AU" dirty="0" smtClean="0"/>
          </a:p>
          <a:p>
            <a:pPr lvl="1"/>
            <a:r>
              <a:rPr lang="en-AU" dirty="0" smtClean="0"/>
              <a:t>Fortunately, there was also some </a:t>
            </a:r>
            <a:r>
              <a:rPr lang="en-AU" dirty="0"/>
              <a:t>agreement during BRAN#102 on </a:t>
            </a:r>
            <a:r>
              <a:rPr lang="en-AU" dirty="0" smtClean="0"/>
              <a:t>how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agreed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2209878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p>
          <a:p>
            <a:pPr lvl="1"/>
            <a:endParaRPr lang="en-AU" dirty="0"/>
          </a:p>
          <a:p>
            <a:pPr lvl="1"/>
            <a:r>
              <a:rPr lang="en-AU" dirty="0"/>
              <a:t>Menzo Wentink may present accepted proposal</a:t>
            </a:r>
          </a:p>
          <a:p>
            <a:pPr lvl="1"/>
            <a:r>
              <a:rPr lang="en-AU" dirty="0"/>
              <a:t>SC will address LS from BRAN, particularly </a:t>
            </a:r>
          </a:p>
          <a:p>
            <a:pPr lvl="1"/>
            <a:r>
              <a:rPr lang="en-AU" dirty="0"/>
              <a:t>submitted BRAN(19)103017 based on the agreement as a proposal to resolve all of the issues related to CW </a:t>
            </a:r>
            <a:r>
              <a:rPr lang="en-AU" dirty="0" err="1"/>
              <a:t>adjustemnt</a:t>
            </a:r>
            <a:endParaRPr lang="en-AU" dirty="0"/>
          </a:p>
          <a:p>
            <a:pPr lvl="1"/>
            <a:r>
              <a:rPr lang="en-AU" dirty="0"/>
              <a:t>Menzo Wentink may present accepted proposal</a:t>
            </a:r>
          </a:p>
          <a:p>
            <a:pPr lvl="1"/>
            <a:r>
              <a:rPr lang="en-AU" dirty="0"/>
              <a:t>SC will address LS from BRAN, particularly in relation to no bias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is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random/unbiased</a:t>
            </a:r>
          </a:p>
          <a:p>
            <a:pPr lvl="2"/>
            <a:r>
              <a:rPr lang="en-AU" dirty="0" smtClean="0"/>
              <a:t>The feedback is based on the success of the start of the COT</a:t>
            </a:r>
          </a:p>
          <a:p>
            <a:pPr lvl="1"/>
            <a:r>
              <a:rPr lang="en-AU" dirty="0" smtClean="0"/>
              <a:t>There is a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a:p>
            <a:pPr lvl="2"/>
            <a:endParaRPr lang="en-AU" baseline="-25000"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8726539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a:t>acked</a:t>
            </a:r>
            <a:endParaRPr lang="en-AU" dirty="0"/>
          </a:p>
          <a:p>
            <a:pPr lvl="2"/>
            <a:r>
              <a:rPr lang="en-AU" dirty="0"/>
              <a:t>This means there is a way to satisfy the proposed CW adjustment rules in </a:t>
            </a:r>
          </a:p>
          <a:p>
            <a:pPr lvl="1"/>
            <a:r>
              <a:rPr lang="en-AU" dirty="0" smtClean="0"/>
              <a:t>It is not known if NR-U and LAA satisfy </a:t>
            </a:r>
            <a:r>
              <a:rPr lang="en-AU" dirty="0"/>
              <a:t>the proposed requirements</a:t>
            </a:r>
          </a:p>
          <a:p>
            <a:pPr lvl="2"/>
            <a:r>
              <a:rPr lang="en-AU" dirty="0" smtClean="0"/>
              <a:t>The bias properties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683965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 to ask IEEE 802.11 WG and 3GPP RAN1 to evaluate them</a:t>
            </a:r>
          </a:p>
          <a:p>
            <a:pPr lvl="1"/>
            <a:r>
              <a:rPr lang="en-AU" dirty="0" smtClean="0"/>
              <a:t>In particular a LS fro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153468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a </a:t>
            </a:r>
            <a:r>
              <a:rPr lang="en-US" dirty="0"/>
              <a:t>discuss</a:t>
            </a:r>
            <a:r>
              <a:rPr lang="en-AU" dirty="0"/>
              <a:t> a possible reply to the </a:t>
            </a:r>
            <a:r>
              <a:rPr lang="en-AU" dirty="0" smtClean="0"/>
              <a:t>LS from ETSI BRAN</a:t>
            </a:r>
            <a:endParaRPr lang="en-AU" dirty="0"/>
          </a:p>
        </p:txBody>
      </p:sp>
      <p:sp>
        <p:nvSpPr>
          <p:cNvPr id="3" name="Content Placeholder 2"/>
          <p:cNvSpPr>
            <a:spLocks noGrp="1"/>
          </p:cNvSpPr>
          <p:nvPr>
            <p:ph idx="1"/>
          </p:nvPr>
        </p:nvSpPr>
        <p:spPr>
          <a:xfrm>
            <a:off x="685800" y="1600200"/>
            <a:ext cx="7772400" cy="4114800"/>
          </a:xfrm>
        </p:spPr>
        <p:txBody>
          <a:bodyPr/>
          <a:lstStyle/>
          <a:p>
            <a:pPr lvl="1"/>
            <a:r>
              <a:rPr lang="en-US" dirty="0"/>
              <a:t>The Coex SC will discuss</a:t>
            </a:r>
            <a:r>
              <a:rPr lang="en-AU" dirty="0"/>
              <a:t> a possible reply to the LS</a:t>
            </a:r>
          </a:p>
          <a:p>
            <a:pPr lvl="2"/>
            <a:r>
              <a:rPr lang="en-AU" dirty="0"/>
              <a:t>Does the SC have any objections to the CW adjustment requirements, noting they seem to be aligned with the 802.11 standard?</a:t>
            </a:r>
          </a:p>
          <a:p>
            <a:pPr lvl="2"/>
            <a:r>
              <a:rPr lang="en-AU" dirty="0"/>
              <a:t>Is the SC aware of any cases (beyond the one case already noted) where the CW adjustment process is not driven by the success (or otherwise) at the start of the COT?</a:t>
            </a:r>
          </a:p>
          <a:p>
            <a:pPr lvl="2"/>
            <a:r>
              <a:rPr lang="en-AU" dirty="0"/>
              <a:t>Is the SC aware of any bias in 802.11 in its selection of feedback</a:t>
            </a:r>
          </a:p>
          <a:p>
            <a:pPr lvl="1"/>
            <a:r>
              <a:rPr lang="en-AU" dirty="0" smtClean="0"/>
              <a:t>Would anyone like to volunteer to draft a reply to ETSI BRAN for consideration on Thursday (based on the following rough outline?)? </a:t>
            </a:r>
          </a:p>
          <a:p>
            <a:pPr lvl="2"/>
            <a:r>
              <a:rPr lang="en-AU" dirty="0" smtClean="0"/>
              <a:t>Thank you for the LS</a:t>
            </a:r>
          </a:p>
          <a:p>
            <a:pPr lvl="2"/>
            <a:r>
              <a:rPr lang="en-AU" dirty="0" smtClean="0"/>
              <a:t>802.11 generally satisfies the proposed CW adjustment requirements in your LS because it generally uses immediate feedback based on the success (or otherwise) of the start of all TXOPs (</a:t>
            </a:r>
            <a:r>
              <a:rPr lang="en-AU" dirty="0" err="1" smtClean="0"/>
              <a:t>ie</a:t>
            </a:r>
            <a:r>
              <a:rPr lang="en-AU" dirty="0" smtClean="0"/>
              <a:t> no bias) to drive </a:t>
            </a:r>
            <a:r>
              <a:rPr lang="en-AU" dirty="0"/>
              <a:t>CW adjustment </a:t>
            </a:r>
            <a:endParaRPr lang="en-AU" dirty="0" smtClean="0"/>
          </a:p>
          <a:p>
            <a:pPr lvl="2"/>
            <a:r>
              <a:rPr lang="en-AU" dirty="0" smtClean="0"/>
              <a:t>We are aware of a number of circumstances where this might not be the case, but the use of alternate mechanisms is explicitly recommended in the 802.11 standard</a:t>
            </a:r>
          </a:p>
          <a:p>
            <a:pPr lvl="2"/>
            <a:r>
              <a:rPr lang="en-AU" dirty="0" smtClean="0"/>
              <a:t>IEEE 802.11 WG supports the proposed </a:t>
            </a:r>
            <a:r>
              <a:rPr lang="en-AU" dirty="0"/>
              <a:t>CW adjustment </a:t>
            </a:r>
            <a:r>
              <a:rPr lang="en-AU" dirty="0" smtClean="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1574283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a:t>
            </a:r>
            <a:r>
              <a:rPr lang="en-AU" dirty="0" smtClean="0"/>
              <a:t>e </a:t>
            </a:r>
            <a:r>
              <a:rPr lang="en-AU" dirty="0"/>
              <a:t>Coex SC </a:t>
            </a:r>
            <a:r>
              <a:rPr lang="en-AU" dirty="0" smtClean="0"/>
              <a:t>stopped discussing </a:t>
            </a:r>
            <a:r>
              <a:rPr lang="en-AU" i="1" dirty="0" smtClean="0"/>
              <a:t>blocking </a:t>
            </a:r>
            <a:r>
              <a:rPr lang="en-AU" i="1" dirty="0" smtClean="0"/>
              <a:t>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The Coex SC has previously discussed the use of</a:t>
            </a:r>
            <a:r>
              <a:rPr lang="en-AU" dirty="0" smtClean="0"/>
              <a:t>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a:t>
            </a:r>
            <a:r>
              <a:rPr lang="en-AU" dirty="0" smtClean="0"/>
              <a:t>r long periods is inappropriate for shared channels</a:t>
            </a:r>
          </a:p>
          <a:p>
            <a:pPr lvl="2"/>
            <a:r>
              <a:rPr lang="en-AU" dirty="0" smtClean="0"/>
              <a:t>It has also been the position of the 802.11 WG that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a:t>
            </a:r>
            <a:r>
              <a:rPr lang="en-AU" dirty="0" smtClean="0"/>
              <a:t>e was also clearly no consensus in ETSI BRAN discussions …</a:t>
            </a:r>
          </a:p>
          <a:p>
            <a:pPr lvl="2"/>
            <a:r>
              <a:rPr lang="en-AU" dirty="0" smtClean="0"/>
              <a:t>… and 3GPP RAN1 </a:t>
            </a:r>
            <a:r>
              <a:rPr lang="en-AU" dirty="0" smtClean="0"/>
              <a:t>r</a:t>
            </a:r>
            <a:r>
              <a:rPr lang="en-AU" dirty="0" smtClean="0"/>
              <a:t>efused to discuss it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24841665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3422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196718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unicast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007651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089447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a:t>
            </a:r>
            <a:r>
              <a:rPr lang="en-AU" i="1" dirty="0" smtClean="0"/>
              <a:t>mask ad </a:t>
            </a:r>
            <a:r>
              <a:rPr lang="en-AU" i="1" dirty="0" smtClean="0"/>
              <a:t>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001821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a:t>
            </a:r>
            <a:r>
              <a:rPr lang="en-AU" dirty="0" smtClean="0"/>
              <a:t>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a:t>
            </a:r>
            <a:r>
              <a:rPr lang="en-AU" dirty="0" smtClean="0"/>
              <a:t>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8797682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t>
            </a:r>
            <a:r>
              <a:rPr lang="en-AU" sz="1800" dirty="0" smtClean="0">
                <a:solidFill>
                  <a:srgbClr val="00B0F0"/>
                </a:solidFill>
                <a:latin typeface="+mj-lt"/>
              </a:rPr>
              <a:t>something for </a:t>
            </a:r>
            <a:r>
              <a:rPr lang="en-AU" sz="1800" dirty="0" smtClean="0">
                <a:solidFill>
                  <a:srgbClr val="00B0F0"/>
                </a:solidFill>
                <a:latin typeface="+mj-lt"/>
              </a:rPr>
              <a:t>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875326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624930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endParaRPr lang="en-AU" dirty="0"/>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It is hoped that David Boldy (Broadcom) will provide an update on the discussions …</a:t>
            </a:r>
          </a:p>
          <a:p>
            <a:pPr lvl="2"/>
            <a:r>
              <a:rPr lang="en-AU" dirty="0" smtClean="0"/>
              <a:t>Early reports are that a compromise was agreed</a:t>
            </a:r>
          </a:p>
          <a:p>
            <a:pPr lvl="2"/>
            <a:r>
              <a:rPr lang="en-AU" dirty="0" smtClean="0"/>
              <a:t>See </a:t>
            </a:r>
            <a:r>
              <a:rPr lang="en-AU" dirty="0" smtClean="0">
                <a:solidFill>
                  <a:srgbClr val="FF0000"/>
                </a:solidFill>
              </a:rPr>
              <a:t>11-19-xxxx-00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508659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508981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is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6176888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5069872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consensus that whatever was agreed/understood about PD, it needs to be written down to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921362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1902371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preamble is not enough 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that 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sufficient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94809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proposals</a:t>
            </a:r>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278166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42857280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the</a:t>
            </a:r>
            <a:br>
              <a:rPr lang="en-AU" dirty="0" smtClean="0"/>
            </a:br>
            <a:r>
              <a:rPr lang="en-AU" dirty="0" smtClean="0"/>
              <a:t>cellular world is afflicted with a similar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802.11 and 5G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a:t>
            </a:r>
            <a:r>
              <a:rPr lang="en-AU" dirty="0" smtClean="0"/>
              <a:t>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35765272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31343889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a:t>
            </a:r>
            <a:r>
              <a:rPr lang="en-AU" dirty="0" smtClean="0"/>
              <a:t>EN 303 687)</a:t>
            </a:r>
          </a:p>
          <a:p>
            <a:pPr lvl="1"/>
            <a:r>
              <a:rPr lang="en-AU" dirty="0" smtClean="0"/>
              <a:t>The rapporteur (David Boldy) has started work on a draft</a:t>
            </a:r>
          </a:p>
          <a:p>
            <a:pPr lvl="2"/>
            <a:r>
              <a:rPr lang="en-GB" dirty="0" smtClean="0"/>
              <a:t>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smtClean="0"/>
              <a:t>5.4.1 text for product information will be developed based on EN 301 893</a:t>
            </a:r>
          </a:p>
          <a:p>
            <a:pPr lvl="2"/>
            <a:r>
              <a:rPr lang="en-GB" dirty="0" smtClean="0"/>
              <a:t>Spectrum 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a:t>C</a:t>
            </a:r>
            <a:r>
              <a:rPr lang="en-GB" dirty="0" smtClean="0"/>
              <a:t>hannelization/</a:t>
            </a:r>
            <a:r>
              <a:rPr lang="en-GB" dirty="0" err="1" smtClean="0"/>
              <a:t>guardbands</a:t>
            </a:r>
            <a:endParaRPr lang="en-GB" dirty="0" smtClean="0"/>
          </a:p>
          <a:p>
            <a:pPr lvl="2"/>
            <a:r>
              <a:rPr lang="en-GB" dirty="0"/>
              <a:t>R</a:t>
            </a:r>
            <a:r>
              <a:rPr lang="en-GB" dirty="0" smtClean="0"/>
              <a:t>eceiver blocking levels</a:t>
            </a:r>
          </a:p>
          <a:p>
            <a:pPr lvl="1"/>
            <a:r>
              <a:rPr lang="en-GB" dirty="0" smtClean="0"/>
              <a:t>In addition, there wil</a:t>
            </a:r>
            <a:r>
              <a:rPr lang="en-GB" dirty="0" smtClean="0"/>
              <a:t>l be future consideration </a:t>
            </a:r>
            <a:r>
              <a:rPr lang="en-GB" dirty="0"/>
              <a:t>of removing </a:t>
            </a:r>
            <a:r>
              <a:rPr lang="en-GB" dirty="0" smtClean="0"/>
              <a:t>occupied channel </a:t>
            </a:r>
            <a:r>
              <a:rPr lang="en-GB" dirty="0" err="1" smtClean="0"/>
              <a:t>andwidth</a:t>
            </a:r>
            <a:r>
              <a:rPr lang="en-GB" dirty="0" smtClean="0"/>
              <a:t>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40552058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2012938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err="1"/>
              <a:t>ie</a:t>
            </a:r>
            <a:r>
              <a:rPr lang="en-GB" dirty="0"/>
              <a:t> 802.11 will not be able to an 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grid</a:t>
            </a:r>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7448571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7517031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a:t>
            </a:r>
            <a:r>
              <a:rPr lang="en-AU" dirty="0" smtClean="0"/>
              <a:t>here </a:t>
            </a:r>
            <a:r>
              <a:rPr lang="en-AU" dirty="0" smtClean="0"/>
              <a:t>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a:t>
            </a:r>
            <a:r>
              <a:rPr lang="en-AU" i="1" dirty="0" smtClean="0"/>
              <a:t>status quo, </a:t>
            </a:r>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a:t>
            </a:r>
            <a:r>
              <a:rPr lang="en-AU" dirty="0" smtClean="0"/>
              <a:t>from Ericsson suggest </a:t>
            </a:r>
            <a:r>
              <a:rPr lang="en-AU" dirty="0" smtClean="0"/>
              <a:t>use of PD/ED by LAA/NR-U provides better performance than ED-only in some circumstances</a:t>
            </a:r>
          </a:p>
          <a:p>
            <a:pPr lvl="2"/>
            <a:r>
              <a:rPr lang="en-AU" dirty="0" smtClean="0"/>
              <a:t>Some simulations </a:t>
            </a:r>
            <a:r>
              <a:rPr lang="en-AU" dirty="0" smtClean="0"/>
              <a:t>from Ericsson </a:t>
            </a:r>
            <a:r>
              <a:rPr lang="en-AU" dirty="0" smtClean="0"/>
              <a:t>suggest </a:t>
            </a:r>
            <a:r>
              <a:rPr lang="en-AU" dirty="0" smtClean="0"/>
              <a:t>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t>
            </a:r>
            <a:r>
              <a:rPr lang="en-AU" dirty="0" smtClean="0"/>
              <a:t>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a:t>
            </a:r>
            <a:r>
              <a:rPr lang="en-AU" dirty="0" smtClean="0"/>
              <a:t>Nokia (and Ericsson) simulations </a:t>
            </a:r>
            <a:r>
              <a:rPr lang="en-AU" dirty="0" smtClean="0"/>
              <a:t>asserting an ED threshold of -72 dBm is better for both NR-U &amp; 802.11ax</a:t>
            </a:r>
          </a:p>
          <a:p>
            <a:pPr lvl="2"/>
            <a:r>
              <a:rPr lang="en-AU" dirty="0"/>
              <a:t>BRAN(19)103016 </a:t>
            </a:r>
            <a:r>
              <a:rPr lang="en-AU" dirty="0" smtClean="0"/>
              <a:t>&amp; 3GPP R1-1813947</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The simulation results &amp; assumptions then suggest that 802.11ax should be constrained by an ED threshold of -72 dBm</a:t>
            </a:r>
          </a:p>
          <a:p>
            <a:pPr lvl="2"/>
            <a:r>
              <a:rPr lang="en-AU" dirty="0" smtClean="0">
                <a:sym typeface="Wingdings" panose="05000000000000000000" pitchFamily="2" charset="2"/>
              </a:rPr>
              <a:t>Note: 802.11ax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then there is no need for ETSI BRAN to constrain the ED threshold to -72 dBm because 802.11ax vendors will do it anyway based on their best interest</a:t>
            </a:r>
          </a:p>
          <a:p>
            <a:pPr lvl="2"/>
            <a:r>
              <a:rPr lang="en-AU" dirty="0" smtClean="0"/>
              <a:t>This is exactly same argument used </a:t>
            </a:r>
            <a:r>
              <a:rPr lang="en-AU" dirty="0" smtClean="0"/>
              <a:t>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a:t>
            </a:r>
            <a:r>
              <a:rPr lang="en-AU" dirty="0"/>
              <a:t>then there is no </a:t>
            </a:r>
            <a:r>
              <a:rPr lang="en-AU" dirty="0" smtClean="0"/>
              <a:t>justification </a:t>
            </a:r>
            <a:r>
              <a:rPr lang="en-AU" dirty="0"/>
              <a:t>for ETSI BRAN 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endParaRPr lang="en-AU" dirty="0" smtClean="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a:t>
            </a:r>
            <a:r>
              <a:rPr lang="en-AU" dirty="0" smtClean="0"/>
              <a:t>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4029584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 conclusion to allow selling of 6GHz equipment in late 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15593593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a:t>
            </a:r>
            <a:r>
              <a:rPr lang="en-AU" dirty="0" err="1" smtClean="0"/>
              <a:t>coex</a:t>
            </a:r>
            <a:r>
              <a:rPr lang="en-AU" dirty="0" smtClean="0"/>
              <a:t>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a:t>
            </a:r>
            <a:r>
              <a:rPr lang="en-US" dirty="0"/>
              <a:t>topic.</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9194828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1261597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Wed PM1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mask</a:t>
            </a: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400800" y="2133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Wed PM1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2020</a:t>
            </a:r>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7887278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26069173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the that 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4255376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24619790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9197</Words>
  <Application>Microsoft Office PowerPoint</Application>
  <PresentationFormat>On-screen Show (4:3)</PresentationFormat>
  <Paragraphs>901</Paragraphs>
  <Slides>96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3"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identified the relative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is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a discuss a possible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What does this mean for the Wi-Fi industry?</vt:lpstr>
      <vt:lpstr>PowerPoint Presentation</vt:lpstr>
      <vt:lpstr>ETSI BRAN will next meet at BRAN#104 in December 2019</vt:lpstr>
      <vt:lpstr>PowerPoint Presentation</vt:lpstr>
      <vt:lpstr>WBA may consider coex in 6GHz are a priority focus area in 2020</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2019-11-01T06:05:09Z</dcterms:modified>
</cp:coreProperties>
</file>