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9"/>
  </p:notesMasterIdLst>
  <p:handoutMasterIdLst>
    <p:handoutMasterId r:id="rId20"/>
  </p:handoutMasterIdLst>
  <p:sldIdLst>
    <p:sldId id="256" r:id="rId2"/>
    <p:sldId id="257" r:id="rId3"/>
    <p:sldId id="285" r:id="rId4"/>
    <p:sldId id="274" r:id="rId5"/>
    <p:sldId id="277" r:id="rId6"/>
    <p:sldId id="275" r:id="rId7"/>
    <p:sldId id="292" r:id="rId8"/>
    <p:sldId id="287" r:id="rId9"/>
    <p:sldId id="288" r:id="rId10"/>
    <p:sldId id="289" r:id="rId11"/>
    <p:sldId id="290" r:id="rId12"/>
    <p:sldId id="291" r:id="rId13"/>
    <p:sldId id="293" r:id="rId14"/>
    <p:sldId id="286" r:id="rId15"/>
    <p:sldId id="284" r:id="rId16"/>
    <p:sldId id="283"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A9C0CE-31D1-4B98-8772-043F6E3DEEFB}" v="1" dt="2019-11-12T06:57:35.1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8" autoAdjust="0"/>
    <p:restoredTop sz="86353" autoAdjust="0"/>
  </p:normalViewPr>
  <p:slideViewPr>
    <p:cSldViewPr>
      <p:cViewPr varScale="1">
        <p:scale>
          <a:sx n="49" d="100"/>
          <a:sy n="49" d="100"/>
        </p:scale>
        <p:origin x="786" y="48"/>
      </p:cViewPr>
      <p:guideLst>
        <p:guide orient="horz" pos="2160"/>
        <p:guide pos="3840"/>
      </p:guideLst>
    </p:cSldViewPr>
  </p:slideViewPr>
  <p:outlineViewPr>
    <p:cViewPr varScale="1">
      <p:scale>
        <a:sx n="33" d="100"/>
        <a:sy n="33" d="100"/>
      </p:scale>
      <p:origin x="0" y="-4836"/>
    </p:cViewPr>
  </p:outlineViewPr>
  <p:notesTextViewPr>
    <p:cViewPr>
      <p:scale>
        <a:sx n="100" d="100"/>
        <a:sy n="100" d="100"/>
      </p:scale>
      <p:origin x="0" y="0"/>
    </p:cViewPr>
  </p:notesTextViewPr>
  <p:notesViewPr>
    <p:cSldViewPr>
      <p:cViewPr varScale="1">
        <p:scale>
          <a:sx n="43" d="100"/>
          <a:sy n="43" d="100"/>
        </p:scale>
        <p:origin x="2100"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1805D20-2F55-485A-AE7B-46A02A8F707E}"/>
    <pc:docChg chg="modMainMaster">
      <pc:chgData name="Jon Rosdahl" userId="2820f357-2dd4-4127-8713-e0bfde0fd756" providerId="ADAL" clId="{D1805D20-2F55-485A-AE7B-46A02A8F707E}" dt="2019-11-12T06:55:21.530" v="2" actId="14100"/>
      <pc:docMkLst>
        <pc:docMk/>
      </pc:docMkLst>
      <pc:sldMasterChg chg="modSp">
        <pc:chgData name="Jon Rosdahl" userId="2820f357-2dd4-4127-8713-e0bfde0fd756" providerId="ADAL" clId="{D1805D20-2F55-485A-AE7B-46A02A8F707E}" dt="2019-11-12T06:55:21.530" v="2" actId="14100"/>
        <pc:sldMasterMkLst>
          <pc:docMk/>
          <pc:sldMasterMk cId="350243259" sldId="2147483738"/>
        </pc:sldMasterMkLst>
        <pc:spChg chg="mod">
          <ac:chgData name="Jon Rosdahl" userId="2820f357-2dd4-4127-8713-e0bfde0fd756" providerId="ADAL" clId="{D1805D20-2F55-485A-AE7B-46A02A8F707E}" dt="2019-11-12T06:55:21.530" v="2" actId="14100"/>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802-11-19-1761/r1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802-11-19-1761/r1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802-11-19-1761/r1</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802-11-19-1761/r1</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802-11-19-1761/r1</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802-11-19-1761/r1</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802-11-19-1761/r1</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2019</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7248128" y="357188"/>
            <a:ext cx="4023124" cy="247649"/>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11-19-1761r1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6/ec-16-0215-00-ACSD-802-1cs.pdf" TargetMode="External"/><Relationship Id="rId2" Type="http://schemas.openxmlformats.org/officeDocument/2006/relationships/hyperlink" Target="http://www.ieee802.org/1/files/public/docs2019/cs-PAR-modification-draft-0919-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9/ec-19-0147-00-00EC-ieee-p802-3ct-draft-csd.pdf" TargetMode="External"/><Relationship Id="rId2" Type="http://schemas.openxmlformats.org/officeDocument/2006/relationships/hyperlink" Target="https://mentor.ieee.org/802-ec/dcn/19/ec-19-0149-00-00EC-ieee-p802-3ct-draft-par-respons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9/ec-19-0148-00-00EC-ieee-p802-3cw-draft-csd.pdf" TargetMode="External"/><Relationship Id="rId2" Type="http://schemas.openxmlformats.org/officeDocument/2006/relationships/hyperlink" Target="https://mentor.ieee.org/802-ec/dcn/19/ec-19-0150-00-00EC-ieee-p802-3cw-draft-par-respons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1272-00-0PAR-minutes-july-2019-session.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ec/dcn/19/ec-19-0149-00-00EC-ieee-p802-3ct-draft-par-response.pdf" TargetMode="External"/><Relationship Id="rId13" Type="http://schemas.openxmlformats.org/officeDocument/2006/relationships/hyperlink" Target="https://mentor.ieee.org/802-ec/dcn/19/ec-19-0161-00-00EC-ieee-p802-3cx-draft-csd-response.pdf" TargetMode="External"/><Relationship Id="rId3" Type="http://schemas.openxmlformats.org/officeDocument/2006/relationships/hyperlink" Target="http://www.ieee802.org/1/files/public/docs2019/802f-draft-CSD-0919-v01.pdf" TargetMode="External"/><Relationship Id="rId7" Type="http://schemas.openxmlformats.org/officeDocument/2006/relationships/hyperlink" Target="https://mentor.ieee.org/802-ec/dcn/16/ec-16-0215-00-ACSD-802-1cs.pdf" TargetMode="External"/><Relationship Id="rId12" Type="http://schemas.openxmlformats.org/officeDocument/2006/relationships/hyperlink" Target="https://mentor.ieee.org/802-ec/dcn/19/ec-19-0160-00-00EC-ieee-p802-3cx-draft-par-response.pdf" TargetMode="External"/><Relationship Id="rId17" Type="http://schemas.openxmlformats.org/officeDocument/2006/relationships/hyperlink" Target="https://mentor.ieee.org/802.24/dcn/19/24-19-0030-00-0000-licensed-narrowband-amendment-csd.docx" TargetMode="External"/><Relationship Id="rId2" Type="http://schemas.openxmlformats.org/officeDocument/2006/relationships/hyperlink" Target="http://www.ieee802.org/1/files/public/docs2019/802f-draft-PAR-0919-v01.pdf" TargetMode="External"/><Relationship Id="rId16"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s-PAR-modification-draft-0919-v01.pdf" TargetMode="External"/><Relationship Id="rId11" Type="http://schemas.openxmlformats.org/officeDocument/2006/relationships/hyperlink" Target="https://mentor.ieee.org/802-ec/dcn/19/ec-19-0148-00-00EC-ieee-p802-3cw-draft-csd.pdf" TargetMode="External"/><Relationship Id="rId5" Type="http://schemas.openxmlformats.org/officeDocument/2006/relationships/hyperlink" Target="http://www.ieee802.org/1/files/public/docs2019/dk-security-mac-privacy-CSD-0919-v00.pdf" TargetMode="External"/><Relationship Id="rId15" Type="http://schemas.openxmlformats.org/officeDocument/2006/relationships/hyperlink" Target="https://mentor.ieee.org/802.15/dcn/19/15-19-0297-02-0vat-csd-for-high-rate-occ-task-group.docx" TargetMode="External"/><Relationship Id="rId10" Type="http://schemas.openxmlformats.org/officeDocument/2006/relationships/hyperlink" Target="https://mentor.ieee.org/802-ec/dcn/19/ec-19-0150-00-00EC-ieee-p802-3cw-draft-par-response.pdf" TargetMode="External"/><Relationship Id="rId4" Type="http://schemas.openxmlformats.org/officeDocument/2006/relationships/hyperlink" Target="http://www.ieee802.org/1/files/public/docs2019/dk-security-mac-privacy-PAR-0919-v02.pdf" TargetMode="External"/><Relationship Id="rId9" Type="http://schemas.openxmlformats.org/officeDocument/2006/relationships/hyperlink" Target="https://mentor.ieee.org/802-ec/dcn/19/ec-19-0147-00-00EC-ieee-p802-3ct-draft-csd.pdf" TargetMode="External"/><Relationship Id="rId14" Type="http://schemas.openxmlformats.org/officeDocument/2006/relationships/hyperlink" Target="https://mentor.ieee.org/802.15/dcn/19/15-19-0296-02-0vat-par-for-high-rate-occ-task-group.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1272-00-0PAR-minutes-july-2019-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9/ec-19-0161-00-00EC-ieee-p802-3cx-draft-csd-response.pdf" TargetMode="External"/><Relationship Id="rId2" Type="http://schemas.openxmlformats.org/officeDocument/2006/relationships/hyperlink" Target="https://mentor.ieee.org/802-ec/dcn/19/ec-19-0160-00-00EC-ieee-p802-3cx-draft-par-respons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9/802f-draft-CSD-0919-v01.pdf" TargetMode="External"/><Relationship Id="rId2" Type="http://schemas.openxmlformats.org/officeDocument/2006/relationships/hyperlink" Target="http://www.ieee802.org/1/files/public/docs2019/802f-draft-PAR-0919-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9/dk-security-mac-privacy-CSD-0919-v00.pdf" TargetMode="External"/><Relationship Id="rId2" Type="http://schemas.openxmlformats.org/officeDocument/2006/relationships/hyperlink" Target="http://www.ieee802.org/1/files/public/docs2019/dk-security-mac-privacy-PAR-0919-v0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Nov 2019 - Waikoloa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2019-11-11</a:t>
            </a:r>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D492E-F02A-4D6D-9668-17AB523F6675}"/>
              </a:ext>
            </a:extLst>
          </p:cNvPr>
          <p:cNvSpPr>
            <a:spLocks noGrp="1"/>
          </p:cNvSpPr>
          <p:nvPr>
            <p:ph type="title"/>
          </p:nvPr>
        </p:nvSpPr>
        <p:spPr/>
        <p:txBody>
          <a:bodyPr/>
          <a:lstStyle/>
          <a:p>
            <a:r>
              <a:rPr lang="en-US" sz="2400" dirty="0"/>
              <a:t>802.1CS Standard - Link-local Registration Protocol, </a:t>
            </a:r>
            <a:r>
              <a:rPr lang="en-US" sz="2400" dirty="0">
                <a:hlinkClick r:id="rId2"/>
              </a:rPr>
              <a:t>PAR modification</a:t>
            </a:r>
            <a:r>
              <a:rPr lang="en-US" sz="2400" dirty="0"/>
              <a:t> and </a:t>
            </a:r>
            <a:r>
              <a:rPr lang="en-US" sz="2400" dirty="0">
                <a:hlinkClick r:id="rId3"/>
              </a:rPr>
              <a:t>CSD modification</a:t>
            </a:r>
            <a:endParaRPr lang="en-US" sz="4000" dirty="0"/>
          </a:p>
        </p:txBody>
      </p:sp>
      <p:sp>
        <p:nvSpPr>
          <p:cNvPr id="3" name="Content Placeholder 2">
            <a:extLst>
              <a:ext uri="{FF2B5EF4-FFF2-40B4-BE49-F238E27FC236}">
                <a16:creationId xmlns:a16="http://schemas.microsoft.com/office/drawing/2014/main" id="{2CDA150D-EA79-40D1-9956-666EE30AC121}"/>
              </a:ext>
            </a:extLst>
          </p:cNvPr>
          <p:cNvSpPr>
            <a:spLocks noGrp="1"/>
          </p:cNvSpPr>
          <p:nvPr>
            <p:ph idx="1"/>
          </p:nvPr>
        </p:nvSpPr>
        <p:spPr/>
        <p:txBody>
          <a:bodyPr/>
          <a:lstStyle/>
          <a:p>
            <a:pPr lvl="0"/>
            <a:r>
              <a:rPr lang="en-US" dirty="0"/>
              <a:t>5.2 – Scope – the new sentence is missing a space before the start.</a:t>
            </a:r>
          </a:p>
          <a:p>
            <a:pPr lvl="0"/>
            <a:r>
              <a:rPr lang="en-US" dirty="0"/>
              <a:t>8.1  need to add the clause number for the change explanation. Add “5.2” prior to the sentence in 8.1.</a:t>
            </a:r>
          </a:p>
        </p:txBody>
      </p:sp>
      <p:sp>
        <p:nvSpPr>
          <p:cNvPr id="4" name="Date Placeholder 3">
            <a:extLst>
              <a:ext uri="{FF2B5EF4-FFF2-40B4-BE49-F238E27FC236}">
                <a16:creationId xmlns:a16="http://schemas.microsoft.com/office/drawing/2014/main" id="{26279FA8-B1AC-410A-9584-1365FC749123}"/>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BF4A5545-C20C-4140-A564-999D70A3E6A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AE4BF7B-A0F4-4809-A981-D63D87B1270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31987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C484D-C39E-46D6-9216-9C5A3DC3EE70}"/>
              </a:ext>
            </a:extLst>
          </p:cNvPr>
          <p:cNvSpPr>
            <a:spLocks noGrp="1"/>
          </p:cNvSpPr>
          <p:nvPr>
            <p:ph type="title"/>
          </p:nvPr>
        </p:nvSpPr>
        <p:spPr/>
        <p:txBody>
          <a:bodyPr/>
          <a:lstStyle/>
          <a:p>
            <a:r>
              <a:rPr lang="en-US" sz="2400" dirty="0"/>
              <a:t>802.3ct -Amendment - 100 Gb/s Operation over DWDM systems,  </a:t>
            </a:r>
            <a:r>
              <a:rPr lang="en-US" sz="2400" dirty="0">
                <a:hlinkClick r:id="rId2"/>
              </a:rPr>
              <a:t>PAR modification</a:t>
            </a:r>
            <a:r>
              <a:rPr lang="en-US" sz="2400" dirty="0"/>
              <a:t> and </a:t>
            </a:r>
            <a:r>
              <a:rPr lang="en-US" sz="2400" dirty="0">
                <a:hlinkClick r:id="rId3"/>
              </a:rPr>
              <a:t>CSD modification</a:t>
            </a:r>
            <a:endParaRPr lang="en-US" sz="4000" dirty="0"/>
          </a:p>
        </p:txBody>
      </p:sp>
      <p:sp>
        <p:nvSpPr>
          <p:cNvPr id="3" name="Content Placeholder 2">
            <a:extLst>
              <a:ext uri="{FF2B5EF4-FFF2-40B4-BE49-F238E27FC236}">
                <a16:creationId xmlns:a16="http://schemas.microsoft.com/office/drawing/2014/main" id="{8DCCEEE2-7452-48B9-A228-75AD7FF895AD}"/>
              </a:ext>
            </a:extLst>
          </p:cNvPr>
          <p:cNvSpPr>
            <a:spLocks noGrp="1"/>
          </p:cNvSpPr>
          <p:nvPr>
            <p:ph idx="1"/>
          </p:nvPr>
        </p:nvSpPr>
        <p:spPr/>
        <p:txBody>
          <a:bodyPr/>
          <a:lstStyle/>
          <a:p>
            <a:pPr lvl="0"/>
            <a:r>
              <a:rPr lang="en-US" dirty="0"/>
              <a:t>8.1 – Clause number is missing for explanation of changes.</a:t>
            </a:r>
          </a:p>
        </p:txBody>
      </p:sp>
      <p:sp>
        <p:nvSpPr>
          <p:cNvPr id="4" name="Date Placeholder 3">
            <a:extLst>
              <a:ext uri="{FF2B5EF4-FFF2-40B4-BE49-F238E27FC236}">
                <a16:creationId xmlns:a16="http://schemas.microsoft.com/office/drawing/2014/main" id="{1C35B18A-A89E-4E0F-A033-4CFBE0E84B8E}"/>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C2D40D46-CE44-42C0-8C3D-7009AAA547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1079C71-6BD8-43E6-A9B5-61910ABDD01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5785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4CED-7D13-403E-B323-D47F2B38669C}"/>
              </a:ext>
            </a:extLst>
          </p:cNvPr>
          <p:cNvSpPr>
            <a:spLocks noGrp="1"/>
          </p:cNvSpPr>
          <p:nvPr>
            <p:ph type="title"/>
          </p:nvPr>
        </p:nvSpPr>
        <p:spPr/>
        <p:txBody>
          <a:bodyPr/>
          <a:lstStyle/>
          <a:p>
            <a:pPr lvl="0"/>
            <a:r>
              <a:rPr lang="en-US" sz="2400" dirty="0"/>
              <a:t>802.3cw - Amendment - 400 Gb/s Operation over DWDM systems, </a:t>
            </a:r>
            <a:r>
              <a:rPr lang="en-US" sz="2400" dirty="0">
                <a:hlinkClick r:id="rId2"/>
              </a:rPr>
              <a:t>PAR</a:t>
            </a:r>
            <a:r>
              <a:rPr lang="en-US" sz="2400" dirty="0"/>
              <a:t> and </a:t>
            </a:r>
            <a:r>
              <a:rPr lang="en-US" sz="2400" dirty="0">
                <a:hlinkClick r:id="rId3"/>
              </a:rPr>
              <a:t>CSD</a:t>
            </a:r>
            <a:r>
              <a:rPr lang="en-US" sz="2400" dirty="0"/>
              <a:t> </a:t>
            </a:r>
            <a:endParaRPr lang="en-US" sz="4000" dirty="0"/>
          </a:p>
        </p:txBody>
      </p:sp>
      <p:sp>
        <p:nvSpPr>
          <p:cNvPr id="3" name="Content Placeholder 2">
            <a:extLst>
              <a:ext uri="{FF2B5EF4-FFF2-40B4-BE49-F238E27FC236}">
                <a16:creationId xmlns:a16="http://schemas.microsoft.com/office/drawing/2014/main" id="{A0DBBA99-1627-476F-AFFD-D1934A226B99}"/>
              </a:ext>
            </a:extLst>
          </p:cNvPr>
          <p:cNvSpPr>
            <a:spLocks noGrp="1"/>
          </p:cNvSpPr>
          <p:nvPr>
            <p:ph idx="1"/>
          </p:nvPr>
        </p:nvSpPr>
        <p:spPr/>
        <p:txBody>
          <a:bodyPr/>
          <a:lstStyle/>
          <a:p>
            <a:pPr lvl="0"/>
            <a:r>
              <a:rPr lang="en-US" sz="2800" dirty="0"/>
              <a:t>No Comment</a:t>
            </a:r>
          </a:p>
        </p:txBody>
      </p:sp>
      <p:sp>
        <p:nvSpPr>
          <p:cNvPr id="4" name="Date Placeholder 3">
            <a:extLst>
              <a:ext uri="{FF2B5EF4-FFF2-40B4-BE49-F238E27FC236}">
                <a16:creationId xmlns:a16="http://schemas.microsoft.com/office/drawing/2014/main" id="{584189DE-2FE9-4A3A-B93B-D1133E0C258C}"/>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BF71E2C8-A93C-4F48-A729-4E756E21F66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8818C60-15E5-4201-81CA-FC0332FCA0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31473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7002-F4DF-4C23-9EF4-1F7980760AE6}"/>
              </a:ext>
            </a:extLst>
          </p:cNvPr>
          <p:cNvSpPr>
            <a:spLocks noGrp="1"/>
          </p:cNvSpPr>
          <p:nvPr>
            <p:ph type="title"/>
          </p:nvPr>
        </p:nvSpPr>
        <p:spPr/>
        <p:txBody>
          <a:bodyPr/>
          <a:lstStyle/>
          <a:p>
            <a:pPr lvl="0"/>
            <a:r>
              <a:rPr lang="en-US" sz="2400" dirty="0"/>
              <a:t>802.16t - Amendment - Fixed and Mobile Wireless Access in Narrowband Channels,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a:extLst>
              <a:ext uri="{FF2B5EF4-FFF2-40B4-BE49-F238E27FC236}">
                <a16:creationId xmlns:a16="http://schemas.microsoft.com/office/drawing/2014/main" id="{25FB2972-632B-4616-AB43-A839A400F9E4}"/>
              </a:ext>
            </a:extLst>
          </p:cNvPr>
          <p:cNvSpPr>
            <a:spLocks noGrp="1"/>
          </p:cNvSpPr>
          <p:nvPr>
            <p:ph idx="1"/>
          </p:nvPr>
        </p:nvSpPr>
        <p:spPr>
          <a:xfrm>
            <a:off x="914402" y="1751017"/>
            <a:ext cx="10361084" cy="4724400"/>
          </a:xfrm>
        </p:spPr>
        <p:txBody>
          <a:bodyPr/>
          <a:lstStyle/>
          <a:p>
            <a:r>
              <a:rPr lang="en-US" sz="2000" dirty="0"/>
              <a:t>3.1 WG 802.16 is listed as the WG and WG Chair doing the work.  This is not our understanding. We understand that 802.24 is authoring the PAR, and 802.15 WG may be assigned to the work.  While this may sound like nice way to try to get around the normal method of amending a document, strictly speaking, if there is a true need to make this amendment, then 802.16 should have enough interest in making the amendment to come out of hibernation.  Otherwise there is not enough interest to do the work to start with.</a:t>
            </a:r>
          </a:p>
          <a:p>
            <a:endParaRPr lang="en-US" sz="2000" dirty="0"/>
          </a:p>
          <a:p>
            <a:r>
              <a:rPr lang="en-US" sz="2000" dirty="0"/>
              <a:t>5.2.a. The changes to the scope does not seem meaningful and should not be made.</a:t>
            </a:r>
          </a:p>
          <a:p>
            <a:endParaRPr lang="en-US" sz="2000" dirty="0"/>
          </a:p>
          <a:p>
            <a:r>
              <a:rPr lang="en-US" sz="2000" dirty="0"/>
              <a:t>5.4 – Why add a purpose clause? What is the rationale to add the purpose to an existing specification?</a:t>
            </a:r>
          </a:p>
          <a:p>
            <a:endParaRPr lang="en-US" sz="2000" dirty="0"/>
          </a:p>
        </p:txBody>
      </p:sp>
      <p:sp>
        <p:nvSpPr>
          <p:cNvPr id="4" name="Date Placeholder 3">
            <a:extLst>
              <a:ext uri="{FF2B5EF4-FFF2-40B4-BE49-F238E27FC236}">
                <a16:creationId xmlns:a16="http://schemas.microsoft.com/office/drawing/2014/main" id="{A17DC212-CFDA-4741-89F9-0A5AB898EBFD}"/>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D6856C57-7FB9-4CD7-AF90-BE14511BF0B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7B41E6C-4BA9-47BB-921F-D0D0C652878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66972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3C19121-EBAE-47A3-B917-233CC14ECD8C}"/>
              </a:ext>
            </a:extLst>
          </p:cNvPr>
          <p:cNvSpPr>
            <a:spLocks noGrp="1"/>
          </p:cNvSpPr>
          <p:nvPr>
            <p:ph type="dt" idx="10"/>
          </p:nvPr>
        </p:nvSpPr>
        <p:spPr/>
        <p:txBody>
          <a:bodyPr/>
          <a:lstStyle/>
          <a:p>
            <a:pPr>
              <a:defRPr/>
            </a:pPr>
            <a:r>
              <a:rPr lang="en-US">
                <a:solidFill>
                  <a:srgbClr val="000000"/>
                </a:solidFill>
              </a:rPr>
              <a:t>November 2019</a:t>
            </a:r>
            <a:endParaRPr lang="en-US" dirty="0">
              <a:solidFill>
                <a:srgbClr val="000000"/>
              </a:solidFill>
            </a:endParaRPr>
          </a:p>
        </p:txBody>
      </p:sp>
      <p:sp>
        <p:nvSpPr>
          <p:cNvPr id="5" name="Footer Placeholder 4">
            <a:extLst>
              <a:ext uri="{FF2B5EF4-FFF2-40B4-BE49-F238E27FC236}">
                <a16:creationId xmlns:a16="http://schemas.microsoft.com/office/drawing/2014/main" id="{F1BF3BB7-A6B0-4812-AF2A-485129F4D19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14</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388337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11-19/1761rX as the report from PAR Review SC for the November 2019 plenary.</a:t>
            </a:r>
          </a:p>
          <a:p>
            <a:endParaRPr lang="en-US" dirty="0"/>
          </a:p>
          <a:p>
            <a:r>
              <a:rPr lang="en-US" dirty="0"/>
              <a:t>Moved:</a:t>
            </a:r>
          </a:p>
          <a:p>
            <a:r>
              <a:rPr lang="en-US" dirty="0"/>
              <a:t>2</a:t>
            </a:r>
            <a:r>
              <a:rPr lang="en-US" baseline="30000" dirty="0"/>
              <a:t>nd</a:t>
            </a:r>
            <a:r>
              <a:rPr lang="en-US" dirty="0"/>
              <a:t>: </a:t>
            </a:r>
          </a:p>
          <a:p>
            <a:r>
              <a:rPr lang="en-US" dirty="0"/>
              <a:t>Results: </a:t>
            </a:r>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11-19/1272r0:</a:t>
            </a:r>
          </a:p>
          <a:p>
            <a:pPr lvl="2"/>
            <a:r>
              <a:rPr lang="en-US" dirty="0">
                <a:hlinkClick r:id="rId4"/>
              </a:rPr>
              <a:t>https://mentor.ieee.org/802.11/dcn/19/11-19-1272-00-0PAR-minutes-july-2019-session.docx</a:t>
            </a:r>
            <a:endParaRPr lang="en-US" dirty="0"/>
          </a:p>
          <a:p>
            <a:pPr lvl="2"/>
            <a:endParaRPr lang="en-US" dirty="0"/>
          </a:p>
          <a:p>
            <a:pPr lvl="1"/>
            <a:r>
              <a:rPr lang="en-US" sz="2400" b="1" dirty="0"/>
              <a:t>Current Meeting:  11-19/</a:t>
            </a:r>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11 October 2019 (for Nov 2019 Plenary) </a:t>
            </a:r>
          </a:p>
          <a:p>
            <a:pPr marL="1371600" lvl="3" indent="0"/>
            <a:r>
              <a:rPr lang="en-US" dirty="0"/>
              <a:t>						    </a:t>
            </a:r>
            <a:r>
              <a:rPr lang="en-US" sz="2000" dirty="0"/>
              <a:t>14 Feb 2020 for March Plenary</a:t>
            </a:r>
          </a:p>
          <a:p>
            <a:pPr lvl="1">
              <a:buFont typeface="Arial" panose="020B0604020202020204" pitchFamily="34" charset="0"/>
              <a:buChar char="•"/>
            </a:pPr>
            <a:r>
              <a:rPr lang="en-US" dirty="0"/>
              <a:t>WG PAR Submission to </a:t>
            </a:r>
            <a:r>
              <a:rPr lang="en-US" dirty="0" err="1"/>
              <a:t>NesCom</a:t>
            </a:r>
            <a:r>
              <a:rPr lang="en-US" dirty="0"/>
              <a:t>: 3 Dec 2019 </a:t>
            </a:r>
            <a:r>
              <a:rPr lang="en-US" sz="1600" dirty="0"/>
              <a:t>(for </a:t>
            </a:r>
            <a:r>
              <a:rPr lang="en-US" sz="1600" dirty="0" err="1"/>
              <a:t>NesCom</a:t>
            </a:r>
            <a:r>
              <a:rPr lang="en-US" sz="1600" dirty="0"/>
              <a:t> January 21, 2020 telecon)</a:t>
            </a:r>
          </a:p>
          <a:p>
            <a:pPr marL="3657600" lvl="8" indent="0"/>
            <a:r>
              <a:rPr lang="en-US" altLang="en-US" sz="1200" dirty="0"/>
              <a:t>	     </a:t>
            </a:r>
            <a:r>
              <a:rPr lang="en-US" altLang="en-US" sz="2000" dirty="0"/>
              <a:t>24 January for March 2020 </a:t>
            </a:r>
          </a:p>
          <a:p>
            <a:pPr marL="3657600" lvl="8" indent="0"/>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sz="2000" dirty="0"/>
              <a:t>And listed on the next slide.</a:t>
            </a:r>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Tuesday AM1 and AM2,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November 10-15, 2019, Waikoloa, HI, USA</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23786" y="2060848"/>
            <a:ext cx="11342316" cy="4198542"/>
          </a:xfrm>
        </p:spPr>
        <p:txBody>
          <a:bodyPr/>
          <a:lstStyle/>
          <a:p>
            <a:pPr>
              <a:buFont typeface="+mj-lt"/>
              <a:buAutoNum type="arabicPeriod"/>
            </a:pPr>
            <a:r>
              <a:rPr lang="en-US" sz="1800" dirty="0"/>
              <a:t>802f Amendment : YANG Data Model for </a:t>
            </a:r>
            <a:r>
              <a:rPr lang="en-US" sz="1800" dirty="0" err="1"/>
              <a:t>EtherTypes</a:t>
            </a:r>
            <a:r>
              <a:rPr lang="en-US" sz="1800" dirty="0"/>
              <a:t>, </a:t>
            </a:r>
            <a:r>
              <a:rPr lang="en-US" sz="1800" dirty="0">
                <a:hlinkClick r:id="rId2"/>
              </a:rPr>
              <a:t>PAR</a:t>
            </a:r>
            <a:r>
              <a:rPr lang="en-US" sz="1800" dirty="0"/>
              <a:t> and </a:t>
            </a:r>
            <a:r>
              <a:rPr lang="en-US" sz="1800" dirty="0">
                <a:hlinkClick r:id="rId3"/>
              </a:rPr>
              <a:t>CSD</a:t>
            </a:r>
            <a:endParaRPr lang="en-US" sz="1800" dirty="0"/>
          </a:p>
          <a:p>
            <a:pPr>
              <a:buFont typeface="+mj-lt"/>
              <a:buAutoNum type="arabicPeriod"/>
            </a:pPr>
            <a:r>
              <a:rPr lang="en-US" sz="1800" dirty="0"/>
              <a:t>802.1AEdk Amendment: MAC Privacy protection, </a:t>
            </a:r>
            <a:r>
              <a:rPr lang="en-US" sz="1800" dirty="0">
                <a:hlinkClick r:id="rId4"/>
              </a:rPr>
              <a:t>PAR</a:t>
            </a:r>
            <a:r>
              <a:rPr lang="en-US" sz="1800" dirty="0"/>
              <a:t> and </a:t>
            </a:r>
            <a:r>
              <a:rPr lang="en-US" sz="1800" dirty="0">
                <a:hlinkClick r:id="rId5"/>
              </a:rPr>
              <a:t>CSD</a:t>
            </a:r>
            <a:endParaRPr lang="en-US" sz="1800" dirty="0"/>
          </a:p>
          <a:p>
            <a:pPr>
              <a:buFont typeface="+mj-lt"/>
              <a:buAutoNum type="arabicPeriod"/>
            </a:pPr>
            <a:r>
              <a:rPr lang="en-US" sz="1800" dirty="0"/>
              <a:t>802.1CS Standard - Link-local Registration Protocol, </a:t>
            </a:r>
            <a:r>
              <a:rPr lang="en-US" sz="1800" dirty="0">
                <a:hlinkClick r:id="rId6"/>
              </a:rPr>
              <a:t>PAR modification</a:t>
            </a:r>
            <a:r>
              <a:rPr lang="en-US" sz="1800" dirty="0"/>
              <a:t> and </a:t>
            </a:r>
            <a:r>
              <a:rPr lang="en-US" sz="1800" dirty="0">
                <a:hlinkClick r:id="rId7"/>
              </a:rPr>
              <a:t>CSD modification</a:t>
            </a:r>
            <a:endParaRPr lang="en-US" sz="1800" dirty="0"/>
          </a:p>
          <a:p>
            <a:pPr>
              <a:buFont typeface="+mj-lt"/>
              <a:buAutoNum type="arabicPeriod"/>
            </a:pPr>
            <a:r>
              <a:rPr lang="en-US" sz="1800" dirty="0"/>
              <a:t>802.3ct -Amendment - 100 Gb/s Operation over DWDM systems,  </a:t>
            </a:r>
            <a:r>
              <a:rPr lang="en-US" sz="1800" dirty="0">
                <a:hlinkClick r:id="rId8"/>
              </a:rPr>
              <a:t>PAR modification</a:t>
            </a:r>
            <a:r>
              <a:rPr lang="en-US" sz="1800" dirty="0"/>
              <a:t> and </a:t>
            </a:r>
            <a:r>
              <a:rPr lang="en-US" sz="1800" dirty="0">
                <a:hlinkClick r:id="rId9"/>
              </a:rPr>
              <a:t>CSD modification</a:t>
            </a:r>
            <a:endParaRPr lang="en-US" sz="1800" dirty="0"/>
          </a:p>
          <a:p>
            <a:pPr>
              <a:buFont typeface="+mj-lt"/>
              <a:buAutoNum type="arabicPeriod"/>
            </a:pPr>
            <a:r>
              <a:rPr lang="en-US" sz="1800" dirty="0"/>
              <a:t>802.3cw - Amendment - 400 Gb/s Operation over DWDM systems, </a:t>
            </a:r>
            <a:r>
              <a:rPr lang="en-US" sz="1800" dirty="0">
                <a:hlinkClick r:id="rId10"/>
              </a:rPr>
              <a:t>PAR</a:t>
            </a:r>
            <a:r>
              <a:rPr lang="en-US" sz="1800" dirty="0"/>
              <a:t> and </a:t>
            </a:r>
            <a:r>
              <a:rPr lang="en-US" sz="1800" dirty="0">
                <a:hlinkClick r:id="rId11"/>
              </a:rPr>
              <a:t>CSD</a:t>
            </a:r>
            <a:r>
              <a:rPr lang="en-US" sz="1800" dirty="0"/>
              <a:t> </a:t>
            </a:r>
          </a:p>
          <a:p>
            <a:pPr>
              <a:buFont typeface="+mj-lt"/>
              <a:buAutoNum type="arabicPeriod"/>
            </a:pPr>
            <a:r>
              <a:rPr lang="en-US" sz="1800" dirty="0"/>
              <a:t>802.3cx - Amendment - Improved Precision Time Protocol (PTP) timestamping accuracy, </a:t>
            </a:r>
            <a:r>
              <a:rPr lang="en-US" sz="1800" dirty="0">
                <a:hlinkClick r:id="rId12"/>
              </a:rPr>
              <a:t>PAR</a:t>
            </a:r>
            <a:r>
              <a:rPr lang="en-US" sz="1800" dirty="0"/>
              <a:t> and </a:t>
            </a:r>
            <a:r>
              <a:rPr lang="en-US" sz="1800" dirty="0">
                <a:hlinkClick r:id="rId13"/>
              </a:rPr>
              <a:t>CSD</a:t>
            </a:r>
            <a:r>
              <a:rPr lang="en-US" sz="1800" dirty="0"/>
              <a:t> </a:t>
            </a:r>
          </a:p>
          <a:p>
            <a:pPr>
              <a:buFont typeface="+mj-lt"/>
              <a:buAutoNum type="arabicPeriod"/>
            </a:pPr>
            <a:r>
              <a:rPr lang="en-US" sz="1800" strike="sngStrike" dirty="0"/>
              <a:t>802.15.7a - Amendment - Defining High Data Rate Optical Camera Communications (OCC), </a:t>
            </a:r>
            <a:r>
              <a:rPr lang="en-US" sz="1800" strike="sngStrike" dirty="0">
                <a:hlinkClick r:id="rId14"/>
              </a:rPr>
              <a:t>PAR</a:t>
            </a:r>
            <a:r>
              <a:rPr lang="en-US" sz="1800" strike="sngStrike" dirty="0"/>
              <a:t> and </a:t>
            </a:r>
            <a:r>
              <a:rPr lang="en-US" sz="1800" strike="sngStrike" dirty="0">
                <a:hlinkClick r:id="rId15"/>
              </a:rPr>
              <a:t>CSD</a:t>
            </a:r>
            <a:endParaRPr lang="en-US" sz="1800" strike="sngStrike" dirty="0"/>
          </a:p>
          <a:p>
            <a:pPr>
              <a:buFont typeface="+mj-lt"/>
              <a:buAutoNum type="arabicPeriod"/>
            </a:pPr>
            <a:r>
              <a:rPr lang="en-US" sz="1800" dirty="0"/>
              <a:t>802.16t - Amendment - Fixed and Mobile Wireless Access in Narrowband Channels, </a:t>
            </a:r>
            <a:r>
              <a:rPr lang="en-US" sz="1800" dirty="0">
                <a:hlinkClick r:id="rId16"/>
              </a:rPr>
              <a:t>PAR</a:t>
            </a:r>
            <a:r>
              <a:rPr lang="en-US" sz="1800" dirty="0"/>
              <a:t> and </a:t>
            </a:r>
            <a:r>
              <a:rPr lang="en-US" sz="1800" dirty="0">
                <a:hlinkClick r:id="rId17"/>
              </a:rPr>
              <a:t>CSD</a:t>
            </a:r>
            <a:endParaRPr lang="en-US" sz="1800" dirty="0"/>
          </a:p>
          <a:p>
            <a:endParaRPr lang="en-US"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a:t>
            </a:r>
            <a:r>
              <a:rPr lang="en-US" dirty="0"/>
              <a:t>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July Meeting minutes: 11-19/1272r0:</a:t>
            </a:r>
          </a:p>
          <a:p>
            <a:pPr lvl="2"/>
            <a:r>
              <a:rPr lang="en-US" dirty="0">
                <a:hlinkClick r:id="rId2"/>
              </a:rPr>
              <a:t>https://mentor.ieee.org/802.11/dcn/19/11-19-1272-00-0PAR-minutes-july-2019-session.docx</a:t>
            </a:r>
            <a:r>
              <a:rPr lang="en-US" dirty="0"/>
              <a:t> </a:t>
            </a:r>
            <a:r>
              <a:rPr lang="en-US" sz="2400" dirty="0"/>
              <a:t>as the minutes for PAR Review SC from July 2019 meetings in Vienna, Austria.</a:t>
            </a:r>
          </a:p>
          <a:p>
            <a:endParaRPr lang="en-US" dirty="0"/>
          </a:p>
          <a:p>
            <a:r>
              <a:rPr lang="en-US" dirty="0"/>
              <a:t>Moved: Joseph LEVY</a:t>
            </a:r>
          </a:p>
          <a:p>
            <a:r>
              <a:rPr lang="en-US" dirty="0"/>
              <a:t>2</a:t>
            </a:r>
            <a:r>
              <a:rPr lang="en-US" baseline="30000" dirty="0"/>
              <a:t>nd</a:t>
            </a:r>
            <a:r>
              <a:rPr lang="en-US" dirty="0"/>
              <a:t>:  Michael MONTEMURRO</a:t>
            </a:r>
          </a:p>
          <a:p>
            <a:r>
              <a:rPr lang="en-US" dirty="0"/>
              <a:t>Results: Unanimous, motion passes</a:t>
            </a:r>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FEBF-AC9D-4D92-B30F-FE5E0F553057}"/>
              </a:ext>
            </a:extLst>
          </p:cNvPr>
          <p:cNvSpPr>
            <a:spLocks noGrp="1"/>
          </p:cNvSpPr>
          <p:nvPr>
            <p:ph type="title"/>
          </p:nvPr>
        </p:nvSpPr>
        <p:spPr/>
        <p:txBody>
          <a:bodyPr/>
          <a:lstStyle/>
          <a:p>
            <a:pPr lvl="0"/>
            <a:r>
              <a:rPr lang="en-US" sz="2400" dirty="0"/>
              <a:t>802.3cx - Amendment - Improved Precision Time Protocol (PTP) timestamping accuracy, </a:t>
            </a:r>
            <a:r>
              <a:rPr lang="en-US" sz="2400" dirty="0">
                <a:hlinkClick r:id="rId2"/>
              </a:rPr>
              <a:t>PAR</a:t>
            </a:r>
            <a:r>
              <a:rPr lang="en-US" sz="2400" dirty="0"/>
              <a:t> and </a:t>
            </a:r>
            <a:r>
              <a:rPr lang="en-US" sz="2400" dirty="0">
                <a:hlinkClick r:id="rId3"/>
              </a:rPr>
              <a:t>CSD</a:t>
            </a:r>
            <a:r>
              <a:rPr lang="en-US" sz="2400" dirty="0"/>
              <a:t> </a:t>
            </a:r>
            <a:endParaRPr lang="en-US" sz="4000" dirty="0"/>
          </a:p>
        </p:txBody>
      </p:sp>
      <p:sp>
        <p:nvSpPr>
          <p:cNvPr id="3" name="Content Placeholder 2">
            <a:extLst>
              <a:ext uri="{FF2B5EF4-FFF2-40B4-BE49-F238E27FC236}">
                <a16:creationId xmlns:a16="http://schemas.microsoft.com/office/drawing/2014/main" id="{26D0659D-F067-423A-A6CB-3B4302FD0699}"/>
              </a:ext>
            </a:extLst>
          </p:cNvPr>
          <p:cNvSpPr>
            <a:spLocks noGrp="1"/>
          </p:cNvSpPr>
          <p:nvPr>
            <p:ph idx="1"/>
          </p:nvPr>
        </p:nvSpPr>
        <p:spPr/>
        <p:txBody>
          <a:bodyPr/>
          <a:lstStyle/>
          <a:p>
            <a:pPr lvl="0"/>
            <a:r>
              <a:rPr lang="en-US" dirty="0"/>
              <a:t>Minor Nit: in Section 8.1 change “5.2B” to “5.2.b”</a:t>
            </a:r>
          </a:p>
        </p:txBody>
      </p:sp>
      <p:sp>
        <p:nvSpPr>
          <p:cNvPr id="4" name="Date Placeholder 3">
            <a:extLst>
              <a:ext uri="{FF2B5EF4-FFF2-40B4-BE49-F238E27FC236}">
                <a16:creationId xmlns:a16="http://schemas.microsoft.com/office/drawing/2014/main" id="{CA97F3DA-14A1-46E5-8A4C-EE3E4456DBE1}"/>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02FC0C67-11B2-441F-BD70-898F6C00A6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9EB6BA8-E69B-4C72-8DA2-13D261E1736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05973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C76139F-5BE9-4CB6-AF84-839215D94417}"/>
              </a:ext>
            </a:extLst>
          </p:cNvPr>
          <p:cNvSpPr>
            <a:spLocks noGrp="1"/>
          </p:cNvSpPr>
          <p:nvPr>
            <p:ph type="title"/>
          </p:nvPr>
        </p:nvSpPr>
        <p:spPr/>
        <p:txBody>
          <a:bodyPr/>
          <a:lstStyle/>
          <a:p>
            <a:r>
              <a:rPr lang="en-US" sz="2400" dirty="0"/>
              <a:t>802f Amendment : YANG Data Model for </a:t>
            </a:r>
            <a:r>
              <a:rPr lang="en-US" sz="2400" dirty="0" err="1"/>
              <a:t>EtherTypes</a:t>
            </a:r>
            <a:r>
              <a:rPr lang="en-US" sz="2400" dirty="0"/>
              <a:t>, </a:t>
            </a:r>
            <a:r>
              <a:rPr lang="en-US" sz="2400" dirty="0">
                <a:hlinkClick r:id="rId2"/>
              </a:rPr>
              <a:t>PAR</a:t>
            </a:r>
            <a:r>
              <a:rPr lang="en-US" sz="2400" dirty="0"/>
              <a:t> and </a:t>
            </a:r>
            <a:r>
              <a:rPr lang="en-US" sz="2400" dirty="0">
                <a:hlinkClick r:id="rId3"/>
              </a:rPr>
              <a:t>CSD</a:t>
            </a:r>
            <a:endParaRPr lang="en-US" sz="4000" dirty="0"/>
          </a:p>
        </p:txBody>
      </p:sp>
      <p:sp>
        <p:nvSpPr>
          <p:cNvPr id="8" name="Content Placeholder 7">
            <a:extLst>
              <a:ext uri="{FF2B5EF4-FFF2-40B4-BE49-F238E27FC236}">
                <a16:creationId xmlns:a16="http://schemas.microsoft.com/office/drawing/2014/main" id="{6F4457AC-77FB-4264-ABBE-3A7408B96148}"/>
              </a:ext>
            </a:extLst>
          </p:cNvPr>
          <p:cNvSpPr>
            <a:spLocks noGrp="1"/>
          </p:cNvSpPr>
          <p:nvPr>
            <p:ph idx="1"/>
          </p:nvPr>
        </p:nvSpPr>
        <p:spPr/>
        <p:txBody>
          <a:bodyPr/>
          <a:lstStyle/>
          <a:p>
            <a:pPr lvl="0"/>
            <a:r>
              <a:rPr lang="en-US" dirty="0"/>
              <a:t>5.5 need to expand first use of acronym “RFC”. We Recognize that “YANG” is not spelled out for reasonable reasons.</a:t>
            </a:r>
          </a:p>
          <a:p>
            <a:pPr lvl="0"/>
            <a:r>
              <a:rPr lang="en-US" dirty="0"/>
              <a:t>6.1.b “Registration Authority URN tutorial and IEEE Std 802d. “</a:t>
            </a:r>
          </a:p>
          <a:p>
            <a:pPr lvl="1"/>
            <a:r>
              <a:rPr lang="en-US" dirty="0"/>
              <a:t>Need to provide a pointer to the tutorial in Section 8.1</a:t>
            </a:r>
          </a:p>
          <a:p>
            <a:pPr lvl="1"/>
            <a:r>
              <a:rPr lang="en-US" dirty="0"/>
              <a:t>Need to spell out the full standard name in Section 8.1</a:t>
            </a:r>
          </a:p>
          <a:p>
            <a:r>
              <a:rPr lang="en-US" dirty="0"/>
              <a:t>6.1.b “MAC” spell out first use of Acronym.</a:t>
            </a:r>
          </a:p>
          <a:p>
            <a:r>
              <a:rPr lang="en-US" dirty="0"/>
              <a:t>7.1 Change “IEEE module once completed”  to “IEEE </a:t>
            </a:r>
            <a:r>
              <a:rPr lang="en-US" dirty="0">
                <a:highlight>
                  <a:srgbClr val="FFFF00"/>
                </a:highlight>
              </a:rPr>
              <a:t>YANG</a:t>
            </a:r>
            <a:r>
              <a:rPr lang="en-US" dirty="0"/>
              <a:t> module once completed”</a:t>
            </a:r>
          </a:p>
          <a:p>
            <a:r>
              <a:rPr lang="en-US" dirty="0"/>
              <a:t>7.1 Change “and deprecate the </a:t>
            </a:r>
            <a:r>
              <a:rPr lang="en-US" dirty="0" err="1"/>
              <a:t>EtherTypes</a:t>
            </a:r>
            <a:r>
              <a:rPr lang="en-US" dirty="0"/>
              <a:t> Modules they have written” to “and deprecate </a:t>
            </a:r>
            <a:r>
              <a:rPr lang="en-US" dirty="0">
                <a:highlight>
                  <a:srgbClr val="FFFF00"/>
                </a:highlight>
              </a:rPr>
              <a:t>other</a:t>
            </a:r>
            <a:r>
              <a:rPr lang="en-US" dirty="0"/>
              <a:t> </a:t>
            </a:r>
            <a:r>
              <a:rPr lang="en-US" dirty="0" err="1"/>
              <a:t>EtherTypes</a:t>
            </a:r>
            <a:r>
              <a:rPr lang="en-US" dirty="0"/>
              <a:t> Modules they have written”</a:t>
            </a:r>
          </a:p>
        </p:txBody>
      </p:sp>
      <p:sp>
        <p:nvSpPr>
          <p:cNvPr id="4" name="Date Placeholder 3">
            <a:extLst>
              <a:ext uri="{FF2B5EF4-FFF2-40B4-BE49-F238E27FC236}">
                <a16:creationId xmlns:a16="http://schemas.microsoft.com/office/drawing/2014/main" id="{94AE0A39-4318-4062-98C1-809B4FBAFA38}"/>
              </a:ext>
            </a:extLst>
          </p:cNvPr>
          <p:cNvSpPr>
            <a:spLocks noGrp="1"/>
          </p:cNvSpPr>
          <p:nvPr>
            <p:ph type="dt" idx="10"/>
          </p:nvPr>
        </p:nvSpPr>
        <p:spPr/>
        <p:txBody>
          <a:bodyPr/>
          <a:lstStyle/>
          <a:p>
            <a:pPr>
              <a:defRPr/>
            </a:pPr>
            <a:r>
              <a:rPr lang="en-US">
                <a:solidFill>
                  <a:srgbClr val="000000"/>
                </a:solidFill>
              </a:rPr>
              <a:t>November 2019</a:t>
            </a:r>
            <a:endParaRPr lang="en-US" dirty="0">
              <a:solidFill>
                <a:srgbClr val="000000"/>
              </a:solidFill>
            </a:endParaRPr>
          </a:p>
        </p:txBody>
      </p:sp>
      <p:sp>
        <p:nvSpPr>
          <p:cNvPr id="5" name="Footer Placeholder 4">
            <a:extLst>
              <a:ext uri="{FF2B5EF4-FFF2-40B4-BE49-F238E27FC236}">
                <a16:creationId xmlns:a16="http://schemas.microsoft.com/office/drawing/2014/main" id="{7EEFE145-2607-421D-A34A-07B61A6B080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3917D45-A5E8-43DB-ADAF-BA04307FB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162756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337B-D280-4269-99BB-4C09AE0ACFB6}"/>
              </a:ext>
            </a:extLst>
          </p:cNvPr>
          <p:cNvSpPr>
            <a:spLocks noGrp="1"/>
          </p:cNvSpPr>
          <p:nvPr>
            <p:ph type="title"/>
          </p:nvPr>
        </p:nvSpPr>
        <p:spPr/>
        <p:txBody>
          <a:bodyPr/>
          <a:lstStyle/>
          <a:p>
            <a:r>
              <a:rPr lang="en-US" sz="2800" dirty="0"/>
              <a:t>802.1AEdk Amendment: MAC Privacy protection, </a:t>
            </a:r>
            <a:r>
              <a:rPr lang="en-US" sz="2800" dirty="0">
                <a:hlinkClick r:id="rId2"/>
              </a:rPr>
              <a:t>PAR</a:t>
            </a:r>
            <a:r>
              <a:rPr lang="en-US" sz="2800" dirty="0"/>
              <a:t> and </a:t>
            </a:r>
            <a:r>
              <a:rPr lang="en-US" sz="2800" dirty="0">
                <a:hlinkClick r:id="rId3"/>
              </a:rPr>
              <a:t>CSD</a:t>
            </a:r>
            <a:endParaRPr lang="en-US" sz="4400" dirty="0"/>
          </a:p>
        </p:txBody>
      </p:sp>
      <p:sp>
        <p:nvSpPr>
          <p:cNvPr id="3" name="Content Placeholder 2">
            <a:extLst>
              <a:ext uri="{FF2B5EF4-FFF2-40B4-BE49-F238E27FC236}">
                <a16:creationId xmlns:a16="http://schemas.microsoft.com/office/drawing/2014/main" id="{91625497-3CED-4D74-A983-193D26F275E1}"/>
              </a:ext>
            </a:extLst>
          </p:cNvPr>
          <p:cNvSpPr>
            <a:spLocks noGrp="1"/>
          </p:cNvSpPr>
          <p:nvPr>
            <p:ph idx="1"/>
          </p:nvPr>
        </p:nvSpPr>
        <p:spPr/>
        <p:txBody>
          <a:bodyPr/>
          <a:lstStyle/>
          <a:p>
            <a:pPr lvl="0"/>
            <a:r>
              <a:rPr lang="en-US" sz="2000" dirty="0"/>
              <a:t>4.3 – The instructions note that typically 6 months is the minimum.  Unless there is a justification, this date should be at least 6 months out from 4.2. (5/2023) (Justification could be put in 8.1).</a:t>
            </a:r>
          </a:p>
          <a:p>
            <a:pPr lvl="0"/>
            <a:endParaRPr lang="en-US" sz="2000" dirty="0"/>
          </a:p>
          <a:p>
            <a:pPr lvl="0"/>
            <a:r>
              <a:rPr lang="en-US" sz="2000" dirty="0"/>
              <a:t>6.1.b: Expand acronym on first use “RAC “</a:t>
            </a:r>
          </a:p>
          <a:p>
            <a:pPr lvl="0"/>
            <a:endParaRPr lang="en-US" sz="2000" dirty="0"/>
          </a:p>
          <a:p>
            <a:pPr lvl="0"/>
            <a:r>
              <a:rPr lang="en-US" sz="2000" dirty="0"/>
              <a:t>7.3 is not shown in the pdf submitted. (the note in 8.1 indicates that there is a 7.3).  The Note does not stand alone and should be included in the 7.3 itself, or revised to explain what it is referred to.</a:t>
            </a:r>
          </a:p>
          <a:p>
            <a:pPr lvl="0"/>
            <a:r>
              <a:rPr lang="en-US" sz="2000" dirty="0"/>
              <a:t>	Suggest just delete it.</a:t>
            </a:r>
          </a:p>
        </p:txBody>
      </p:sp>
      <p:sp>
        <p:nvSpPr>
          <p:cNvPr id="4" name="Date Placeholder 3">
            <a:extLst>
              <a:ext uri="{FF2B5EF4-FFF2-40B4-BE49-F238E27FC236}">
                <a16:creationId xmlns:a16="http://schemas.microsoft.com/office/drawing/2014/main" id="{F7568906-326F-45C8-80DF-BE36C35A1365}"/>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5A67AA0C-793E-4100-8548-D94E49A33F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021C87-BDA1-4CF0-AE06-7F69DA084A7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29711137"/>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37665</TotalTime>
  <Words>1008</Words>
  <Application>Microsoft Office PowerPoint</Application>
  <PresentationFormat>Widescreen</PresentationFormat>
  <Paragraphs>166</Paragraphs>
  <Slides>17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Times New Roman</vt:lpstr>
      <vt:lpstr>802-11 Theme</vt:lpstr>
      <vt:lpstr>Document</vt:lpstr>
      <vt:lpstr>PAR Review SC - Meeting Agenda and Comment slides - Nov 2019 - Waikoloa</vt:lpstr>
      <vt:lpstr>Abstract-PAR Review SC PARs under consideration</vt:lpstr>
      <vt:lpstr>IEEE 802 PARs &amp; ICAIDs under consideration November 10-15, 2019, Waikoloa, HI, USA</vt:lpstr>
      <vt:lpstr>PAR Review SC –  November 2019 Chair: Jon Rosdahl</vt:lpstr>
      <vt:lpstr>Motion to Approve Previous Minutes</vt:lpstr>
      <vt:lpstr>Par Review Comments</vt:lpstr>
      <vt:lpstr>802.3cx - Amendment - Improved Precision Time Protocol (PTP) timestamping accuracy, PAR and CSD </vt:lpstr>
      <vt:lpstr>802f Amendment : YANG Data Model for EtherTypes, PAR and CSD</vt:lpstr>
      <vt:lpstr>802.1AEdk Amendment: MAC Privacy protection, PAR and CSD</vt:lpstr>
      <vt:lpstr>802.1CS Standard - Link-local Registration Protocol, PAR modification and CSD modification</vt:lpstr>
      <vt:lpstr>802.3ct -Amendment - 100 Gb/s Operation over DWDM systems,  PAR modification and CSD modification</vt:lpstr>
      <vt:lpstr>802.3cw - Amendment - 400 Gb/s Operation over DWDM systems, PAR and CSD </vt:lpstr>
      <vt:lpstr>802.16t - Amendment - Fixed and Mobile Wireless Access in Narrowband Channels, PAR and CSD</vt:lpstr>
      <vt:lpstr>Responses from 802 Working Groups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 2019 - Waikoloa</dc:title>
  <dc:subject>Novemer 2019</dc:subject>
  <dc:creator>Jon Rosdahl</dc:creator>
  <cp:keywords>Agenda and Meeting Slides</cp:keywords>
  <dc:description>Jon Rosdahl (Qualcomm)</dc:description>
  <cp:lastModifiedBy>Jon Rosdahl</cp:lastModifiedBy>
  <cp:revision>264</cp:revision>
  <cp:lastPrinted>1601-01-01T00:00:00Z</cp:lastPrinted>
  <dcterms:created xsi:type="dcterms:W3CDTF">2014-04-14T10:59:07Z</dcterms:created>
  <dcterms:modified xsi:type="dcterms:W3CDTF">2019-11-12T06:57:44Z</dcterms:modified>
  <cp:category>Agenda, Report</cp:category>
</cp:coreProperties>
</file>