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4"/>
  </p:sldMasterIdLst>
  <p:notesMasterIdLst>
    <p:notesMasterId r:id="rId36"/>
  </p:notesMasterIdLst>
  <p:handoutMasterIdLst>
    <p:handoutMasterId r:id="rId37"/>
  </p:handoutMasterIdLst>
  <p:sldIdLst>
    <p:sldId id="256" r:id="rId5"/>
    <p:sldId id="257" r:id="rId6"/>
    <p:sldId id="289" r:id="rId7"/>
    <p:sldId id="300" r:id="rId8"/>
    <p:sldId id="438" r:id="rId9"/>
    <p:sldId id="439" r:id="rId10"/>
    <p:sldId id="258" r:id="rId11"/>
    <p:sldId id="262" r:id="rId12"/>
    <p:sldId id="260" r:id="rId13"/>
    <p:sldId id="498" r:id="rId14"/>
    <p:sldId id="266" r:id="rId15"/>
    <p:sldId id="268" r:id="rId16"/>
    <p:sldId id="506" r:id="rId17"/>
    <p:sldId id="507" r:id="rId18"/>
    <p:sldId id="265" r:id="rId19"/>
    <p:sldId id="483" r:id="rId20"/>
    <p:sldId id="273" r:id="rId21"/>
    <p:sldId id="315" r:id="rId22"/>
    <p:sldId id="275" r:id="rId23"/>
    <p:sldId id="290" r:id="rId24"/>
    <p:sldId id="274" r:id="rId25"/>
    <p:sldId id="281" r:id="rId26"/>
    <p:sldId id="508" r:id="rId27"/>
    <p:sldId id="280" r:id="rId28"/>
    <p:sldId id="283" r:id="rId29"/>
    <p:sldId id="509" r:id="rId30"/>
    <p:sldId id="510" r:id="rId31"/>
    <p:sldId id="284" r:id="rId32"/>
    <p:sldId id="291" r:id="rId33"/>
    <p:sldId id="511" r:id="rId34"/>
    <p:sldId id="26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300"/>
            <p14:sldId id="438"/>
            <p14:sldId id="439"/>
            <p14:sldId id="258"/>
            <p14:sldId id="262"/>
            <p14:sldId id="260"/>
            <p14:sldId id="498"/>
            <p14:sldId id="266"/>
            <p14:sldId id="268"/>
            <p14:sldId id="506"/>
            <p14:sldId id="507"/>
            <p14:sldId id="265"/>
            <p14:sldId id="483"/>
            <p14:sldId id="273"/>
            <p14:sldId id="315"/>
            <p14:sldId id="275"/>
            <p14:sldId id="290"/>
            <p14:sldId id="274"/>
          </p14:sldIdLst>
        </p14:section>
        <p14:section name="Wednessday" id="{F21A492A-BA32-4758-8679-031504230AE7}">
          <p14:sldIdLst>
            <p14:sldId id="281"/>
            <p14:sldId id="508"/>
            <p14:sldId id="280"/>
          </p14:sldIdLst>
        </p14:section>
        <p14:section name="Friday" id="{4BE27709-667B-4290-8292-4F4C0A5CE0BA}">
          <p14:sldIdLst>
            <p14:sldId id="283"/>
            <p14:sldId id="509"/>
            <p14:sldId id="510"/>
            <p14:sldId id="284"/>
            <p14:sldId id="291"/>
            <p14:sldId id="51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BACCD-894D-4DD1-A6A2-FC99987AD732}" v="22" dt="2019-11-15T18:31:07.2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81" autoAdjust="0"/>
    <p:restoredTop sz="80603" autoAdjust="0"/>
  </p:normalViewPr>
  <p:slideViewPr>
    <p:cSldViewPr>
      <p:cViewPr varScale="1">
        <p:scale>
          <a:sx n="53" d="100"/>
          <a:sy n="53" d="100"/>
        </p:scale>
        <p:origin x="150" y="7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7D5D56B-F8FB-44BF-86E2-66DEF2ADDAA1}"/>
    <pc:docChg chg="custSel modSld modMainMaster">
      <pc:chgData name="Jon Rosdahl" userId="2820f357-2dd4-4127-8713-e0bfde0fd756" providerId="ADAL" clId="{67D5D56B-F8FB-44BF-86E2-66DEF2ADDAA1}" dt="2019-11-13T21:09:50.792" v="232" actId="6549"/>
      <pc:docMkLst>
        <pc:docMk/>
      </pc:docMkLst>
      <pc:sldChg chg="addSp delSp modSp">
        <pc:chgData name="Jon Rosdahl" userId="2820f357-2dd4-4127-8713-e0bfde0fd756" providerId="ADAL" clId="{67D5D56B-F8FB-44BF-86E2-66DEF2ADDAA1}" dt="2019-11-13T21:07:44.208" v="173" actId="14100"/>
        <pc:sldMkLst>
          <pc:docMk/>
          <pc:sldMk cId="615737267" sldId="280"/>
        </pc:sldMkLst>
        <pc:spChg chg="mod">
          <ac:chgData name="Jon Rosdahl" userId="2820f357-2dd4-4127-8713-e0bfde0fd756" providerId="ADAL" clId="{67D5D56B-F8FB-44BF-86E2-66DEF2ADDAA1}" dt="2019-11-13T20:58:39.008" v="169" actId="20577"/>
          <ac:spMkLst>
            <pc:docMk/>
            <pc:sldMk cId="615737267" sldId="280"/>
            <ac:spMk id="3" creationId="{00000000-0000-0000-0000-000000000000}"/>
          </ac:spMkLst>
        </pc:spChg>
        <pc:picChg chg="add del mod">
          <ac:chgData name="Jon Rosdahl" userId="2820f357-2dd4-4127-8713-e0bfde0fd756" providerId="ADAL" clId="{67D5D56B-F8FB-44BF-86E2-66DEF2ADDAA1}" dt="2019-11-13T20:53:39.120" v="138" actId="478"/>
          <ac:picMkLst>
            <pc:docMk/>
            <pc:sldMk cId="615737267" sldId="280"/>
            <ac:picMk id="4" creationId="{0716D7D7-DC24-4C8D-9C3D-931C05EF43EC}"/>
          </ac:picMkLst>
        </pc:picChg>
        <pc:picChg chg="add del mod">
          <ac:chgData name="Jon Rosdahl" userId="2820f357-2dd4-4127-8713-e0bfde0fd756" providerId="ADAL" clId="{67D5D56B-F8FB-44BF-86E2-66DEF2ADDAA1}" dt="2019-11-13T20:57:54.896" v="145" actId="478"/>
          <ac:picMkLst>
            <pc:docMk/>
            <pc:sldMk cId="615737267" sldId="280"/>
            <ac:picMk id="7" creationId="{CB98790B-7296-490B-85C0-CC7DE76213F1}"/>
          </ac:picMkLst>
        </pc:picChg>
        <pc:picChg chg="add mod">
          <ac:chgData name="Jon Rosdahl" userId="2820f357-2dd4-4127-8713-e0bfde0fd756" providerId="ADAL" clId="{67D5D56B-F8FB-44BF-86E2-66DEF2ADDAA1}" dt="2019-11-13T21:07:44.208" v="173" actId="14100"/>
          <ac:picMkLst>
            <pc:docMk/>
            <pc:sldMk cId="615737267" sldId="280"/>
            <ac:picMk id="8" creationId="{5A7CBB27-1637-4E93-A096-EA0C585157A3}"/>
          </ac:picMkLst>
        </pc:picChg>
      </pc:sldChg>
      <pc:sldChg chg="modSp modNotesTx">
        <pc:chgData name="Jon Rosdahl" userId="2820f357-2dd4-4127-8713-e0bfde0fd756" providerId="ADAL" clId="{67D5D56B-F8FB-44BF-86E2-66DEF2ADDAA1}" dt="2019-11-13T21:09:50.792" v="232" actId="6549"/>
        <pc:sldMkLst>
          <pc:docMk/>
          <pc:sldMk cId="1521422317" sldId="508"/>
        </pc:sldMkLst>
        <pc:spChg chg="mod">
          <ac:chgData name="Jon Rosdahl" userId="2820f357-2dd4-4127-8713-e0bfde0fd756" providerId="ADAL" clId="{67D5D56B-F8FB-44BF-86E2-66DEF2ADDAA1}" dt="2019-11-13T21:09:50.792" v="232" actId="6549"/>
          <ac:spMkLst>
            <pc:docMk/>
            <pc:sldMk cId="1521422317" sldId="508"/>
            <ac:spMk id="4" creationId="{AD7AC867-84A8-4382-83A6-68F0834BEA68}"/>
          </ac:spMkLst>
        </pc:spChg>
      </pc:sldChg>
      <pc:sldMasterChg chg="modSp">
        <pc:chgData name="Jon Rosdahl" userId="2820f357-2dd4-4127-8713-e0bfde0fd756" providerId="ADAL" clId="{67D5D56B-F8FB-44BF-86E2-66DEF2ADDAA1}" dt="2019-11-13T21:09:12.375" v="175" actId="6549"/>
        <pc:sldMasterMkLst>
          <pc:docMk/>
          <pc:sldMasterMk cId="2114929073" sldId="2147483837"/>
        </pc:sldMasterMkLst>
        <pc:spChg chg="mod">
          <ac:chgData name="Jon Rosdahl" userId="2820f357-2dd4-4127-8713-e0bfde0fd756" providerId="ADAL" clId="{67D5D56B-F8FB-44BF-86E2-66DEF2ADDAA1}" dt="2019-11-13T21:09:12.375" v="175" actId="6549"/>
          <ac:spMkLst>
            <pc:docMk/>
            <pc:sldMasterMk cId="2114929073" sldId="2147483837"/>
            <ac:spMk id="11" creationId="{00000000-0000-0000-0000-000000000000}"/>
          </ac:spMkLst>
        </pc:spChg>
      </pc:sldMasterChg>
    </pc:docChg>
  </pc:docChgLst>
  <pc:docChgLst>
    <pc:chgData name="Jon Rosdahl" userId="2820f357-2dd4-4127-8713-e0bfde0fd756" providerId="ADAL" clId="{152BACCD-894D-4DD1-A6A2-FC99987AD732}"/>
    <pc:docChg chg="custSel addSld modSld">
      <pc:chgData name="Jon Rosdahl" userId="2820f357-2dd4-4127-8713-e0bfde0fd756" providerId="ADAL" clId="{152BACCD-894D-4DD1-A6A2-FC99987AD732}" dt="2019-11-15T18:30:35.040" v="913"/>
      <pc:docMkLst>
        <pc:docMk/>
      </pc:docMkLst>
      <pc:sldChg chg="modSp">
        <pc:chgData name="Jon Rosdahl" userId="2820f357-2dd4-4127-8713-e0bfde0fd756" providerId="ADAL" clId="{152BACCD-894D-4DD1-A6A2-FC99987AD732}" dt="2019-11-15T18:21:25.750" v="910" actId="20577"/>
        <pc:sldMkLst>
          <pc:docMk/>
          <pc:sldMk cId="2698022459" sldId="284"/>
        </pc:sldMkLst>
        <pc:spChg chg="mod">
          <ac:chgData name="Jon Rosdahl" userId="2820f357-2dd4-4127-8713-e0bfde0fd756" providerId="ADAL" clId="{152BACCD-894D-4DD1-A6A2-FC99987AD732}" dt="2019-11-15T18:21:25.750" v="910" actId="20577"/>
          <ac:spMkLst>
            <pc:docMk/>
            <pc:sldMk cId="2698022459" sldId="284"/>
            <ac:spMk id="8" creationId="{00000000-0000-0000-0000-000000000000}"/>
          </ac:spMkLst>
        </pc:spChg>
      </pc:sldChg>
      <pc:sldChg chg="addSp delSp modSp">
        <pc:chgData name="Jon Rosdahl" userId="2820f357-2dd4-4127-8713-e0bfde0fd756" providerId="ADAL" clId="{152BACCD-894D-4DD1-A6A2-FC99987AD732}" dt="2019-11-15T18:30:35.040" v="913"/>
        <pc:sldMkLst>
          <pc:docMk/>
          <pc:sldMk cId="1197996505" sldId="483"/>
        </pc:sldMkLst>
        <pc:spChg chg="add del mod">
          <ac:chgData name="Jon Rosdahl" userId="2820f357-2dd4-4127-8713-e0bfde0fd756" providerId="ADAL" clId="{152BACCD-894D-4DD1-A6A2-FC99987AD732}" dt="2019-11-15T18:30:25.202" v="912"/>
          <ac:spMkLst>
            <pc:docMk/>
            <pc:sldMk cId="1197996505" sldId="483"/>
            <ac:spMk id="3" creationId="{63AC064B-618C-4F56-8058-6C3249556660}"/>
          </ac:spMkLst>
        </pc:spChg>
        <pc:spChg chg="add del mod">
          <ac:chgData name="Jon Rosdahl" userId="2820f357-2dd4-4127-8713-e0bfde0fd756" providerId="ADAL" clId="{152BACCD-894D-4DD1-A6A2-FC99987AD732}" dt="2019-11-15T18:30:25.202" v="912"/>
          <ac:spMkLst>
            <pc:docMk/>
            <pc:sldMk cId="1197996505" sldId="483"/>
            <ac:spMk id="5" creationId="{B68CD46B-2C49-4806-82DA-9C7307A197BB}"/>
          </ac:spMkLst>
        </pc:spChg>
        <pc:spChg chg="add del mod">
          <ac:chgData name="Jon Rosdahl" userId="2820f357-2dd4-4127-8713-e0bfde0fd756" providerId="ADAL" clId="{152BACCD-894D-4DD1-A6A2-FC99987AD732}" dt="2019-11-15T18:30:25.202" v="912"/>
          <ac:spMkLst>
            <pc:docMk/>
            <pc:sldMk cId="1197996505" sldId="483"/>
            <ac:spMk id="6" creationId="{968E64CA-D2F4-492F-B720-A19F1B2BDBFC}"/>
          </ac:spMkLst>
        </pc:spChg>
        <pc:spChg chg="add del mod">
          <ac:chgData name="Jon Rosdahl" userId="2820f357-2dd4-4127-8713-e0bfde0fd756" providerId="ADAL" clId="{152BACCD-894D-4DD1-A6A2-FC99987AD732}" dt="2019-11-15T18:30:25.202" v="912"/>
          <ac:spMkLst>
            <pc:docMk/>
            <pc:sldMk cId="1197996505" sldId="483"/>
            <ac:spMk id="7" creationId="{8C8AA273-DE13-43E7-A151-EFB4F283B829}"/>
          </ac:spMkLst>
        </pc:spChg>
        <pc:spChg chg="add del mod">
          <ac:chgData name="Jon Rosdahl" userId="2820f357-2dd4-4127-8713-e0bfde0fd756" providerId="ADAL" clId="{152BACCD-894D-4DD1-A6A2-FC99987AD732}" dt="2019-11-15T18:30:25.202" v="912"/>
          <ac:spMkLst>
            <pc:docMk/>
            <pc:sldMk cId="1197996505" sldId="483"/>
            <ac:spMk id="8" creationId="{4CF86DC8-FD8C-426F-8CEA-9FF6DC77A0D0}"/>
          </ac:spMkLst>
        </pc:spChg>
        <pc:spChg chg="add del mod">
          <ac:chgData name="Jon Rosdahl" userId="2820f357-2dd4-4127-8713-e0bfde0fd756" providerId="ADAL" clId="{152BACCD-894D-4DD1-A6A2-FC99987AD732}" dt="2019-11-15T18:30:25.202" v="912"/>
          <ac:spMkLst>
            <pc:docMk/>
            <pc:sldMk cId="1197996505" sldId="483"/>
            <ac:spMk id="9" creationId="{C616A48B-80C8-41EF-B8F2-C1803137F7D0}"/>
          </ac:spMkLst>
        </pc:spChg>
        <pc:spChg chg="add del mod">
          <ac:chgData name="Jon Rosdahl" userId="2820f357-2dd4-4127-8713-e0bfde0fd756" providerId="ADAL" clId="{152BACCD-894D-4DD1-A6A2-FC99987AD732}" dt="2019-11-15T18:30:25.202" v="912"/>
          <ac:spMkLst>
            <pc:docMk/>
            <pc:sldMk cId="1197996505" sldId="483"/>
            <ac:spMk id="10" creationId="{D69A0AFF-9CAF-495D-B335-F2855899FCC3}"/>
          </ac:spMkLst>
        </pc:spChg>
        <pc:spChg chg="add del mod">
          <ac:chgData name="Jon Rosdahl" userId="2820f357-2dd4-4127-8713-e0bfde0fd756" providerId="ADAL" clId="{152BACCD-894D-4DD1-A6A2-FC99987AD732}" dt="2019-11-15T18:30:35.040" v="913"/>
          <ac:spMkLst>
            <pc:docMk/>
            <pc:sldMk cId="1197996505" sldId="483"/>
            <ac:spMk id="11" creationId="{489FB2F2-6C0E-4369-954F-A57F3C33CAB3}"/>
          </ac:spMkLst>
        </pc:spChg>
        <pc:spChg chg="add del mod">
          <ac:chgData name="Jon Rosdahl" userId="2820f357-2dd4-4127-8713-e0bfde0fd756" providerId="ADAL" clId="{152BACCD-894D-4DD1-A6A2-FC99987AD732}" dt="2019-11-15T18:30:35.040" v="913"/>
          <ac:spMkLst>
            <pc:docMk/>
            <pc:sldMk cId="1197996505" sldId="483"/>
            <ac:spMk id="12" creationId="{AD64F296-9D2D-4531-81C3-04FE817ED49E}"/>
          </ac:spMkLst>
        </pc:spChg>
        <pc:spChg chg="add del mod">
          <ac:chgData name="Jon Rosdahl" userId="2820f357-2dd4-4127-8713-e0bfde0fd756" providerId="ADAL" clId="{152BACCD-894D-4DD1-A6A2-FC99987AD732}" dt="2019-11-15T18:30:35.040" v="913"/>
          <ac:spMkLst>
            <pc:docMk/>
            <pc:sldMk cId="1197996505" sldId="483"/>
            <ac:spMk id="13" creationId="{2B935DA0-833C-4F9C-9AA4-08532618C41C}"/>
          </ac:spMkLst>
        </pc:spChg>
        <pc:spChg chg="add del mod">
          <ac:chgData name="Jon Rosdahl" userId="2820f357-2dd4-4127-8713-e0bfde0fd756" providerId="ADAL" clId="{152BACCD-894D-4DD1-A6A2-FC99987AD732}" dt="2019-11-15T18:30:35.040" v="913"/>
          <ac:spMkLst>
            <pc:docMk/>
            <pc:sldMk cId="1197996505" sldId="483"/>
            <ac:spMk id="14" creationId="{EC968A32-939F-49C8-8720-7FE8A941EA2A}"/>
          </ac:spMkLst>
        </pc:spChg>
      </pc:sldChg>
      <pc:sldChg chg="addSp delSp modSp add">
        <pc:chgData name="Jon Rosdahl" userId="2820f357-2dd4-4127-8713-e0bfde0fd756" providerId="ADAL" clId="{152BACCD-894D-4DD1-A6A2-FC99987AD732}" dt="2019-11-15T17:57:50.333" v="61" actId="20577"/>
        <pc:sldMkLst>
          <pc:docMk/>
          <pc:sldMk cId="3123057279" sldId="509"/>
        </pc:sldMkLst>
        <pc:spChg chg="del">
          <ac:chgData name="Jon Rosdahl" userId="2820f357-2dd4-4127-8713-e0bfde0fd756" providerId="ADAL" clId="{152BACCD-894D-4DD1-A6A2-FC99987AD732}" dt="2019-11-15T17:57:02.520" v="1"/>
          <ac:spMkLst>
            <pc:docMk/>
            <pc:sldMk cId="3123057279" sldId="509"/>
            <ac:spMk id="2" creationId="{53422954-EBD0-4BE5-8230-F54C1AB1D4B7}"/>
          </ac:spMkLst>
        </pc:spChg>
        <pc:spChg chg="del">
          <ac:chgData name="Jon Rosdahl" userId="2820f357-2dd4-4127-8713-e0bfde0fd756" providerId="ADAL" clId="{152BACCD-894D-4DD1-A6A2-FC99987AD732}" dt="2019-11-15T17:57:02.520" v="1"/>
          <ac:spMkLst>
            <pc:docMk/>
            <pc:sldMk cId="3123057279" sldId="509"/>
            <ac:spMk id="3" creationId="{DFB49C4E-E324-4C42-9980-BFC769F4A0A7}"/>
          </ac:spMkLst>
        </pc:spChg>
        <pc:spChg chg="add mod">
          <ac:chgData name="Jon Rosdahl" userId="2820f357-2dd4-4127-8713-e0bfde0fd756" providerId="ADAL" clId="{152BACCD-894D-4DD1-A6A2-FC99987AD732}" dt="2019-11-15T17:57:21.479" v="38" actId="20577"/>
          <ac:spMkLst>
            <pc:docMk/>
            <pc:sldMk cId="3123057279" sldId="509"/>
            <ac:spMk id="5" creationId="{E5B9E9B8-4191-40CB-9857-787DF94DDC60}"/>
          </ac:spMkLst>
        </pc:spChg>
        <pc:spChg chg="add mod">
          <ac:chgData name="Jon Rosdahl" userId="2820f357-2dd4-4127-8713-e0bfde0fd756" providerId="ADAL" clId="{152BACCD-894D-4DD1-A6A2-FC99987AD732}" dt="2019-11-15T17:57:50.333" v="61" actId="20577"/>
          <ac:spMkLst>
            <pc:docMk/>
            <pc:sldMk cId="3123057279" sldId="509"/>
            <ac:spMk id="6" creationId="{425236C4-2170-4080-A724-0F07A2ECD38E}"/>
          </ac:spMkLst>
        </pc:spChg>
      </pc:sldChg>
      <pc:sldChg chg="modSp add">
        <pc:chgData name="Jon Rosdahl" userId="2820f357-2dd4-4127-8713-e0bfde0fd756" providerId="ADAL" clId="{152BACCD-894D-4DD1-A6A2-FC99987AD732}" dt="2019-11-15T18:03:58.693" v="897" actId="14100"/>
        <pc:sldMkLst>
          <pc:docMk/>
          <pc:sldMk cId="1929322105" sldId="510"/>
        </pc:sldMkLst>
        <pc:spChg chg="mod">
          <ac:chgData name="Jon Rosdahl" userId="2820f357-2dd4-4127-8713-e0bfde0fd756" providerId="ADAL" clId="{152BACCD-894D-4DD1-A6A2-FC99987AD732}" dt="2019-11-15T17:59:54.644" v="119" actId="20577"/>
          <ac:spMkLst>
            <pc:docMk/>
            <pc:sldMk cId="1929322105" sldId="510"/>
            <ac:spMk id="2" creationId="{507B238D-87D2-4260-B8D0-F555B463E64C}"/>
          </ac:spMkLst>
        </pc:spChg>
        <pc:spChg chg="mod">
          <ac:chgData name="Jon Rosdahl" userId="2820f357-2dd4-4127-8713-e0bfde0fd756" providerId="ADAL" clId="{152BACCD-894D-4DD1-A6A2-FC99987AD732}" dt="2019-11-15T18:03:58.693" v="897" actId="14100"/>
          <ac:spMkLst>
            <pc:docMk/>
            <pc:sldMk cId="1929322105" sldId="510"/>
            <ac:spMk id="3" creationId="{43DA9EE9-6EE2-41FC-9CBD-E6C0E8B638E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802-11-19/1750r1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802-11-19/1750r1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802-11-19/1750r1</a:t>
            </a:r>
            <a:endParaRPr lang="en-US" dirty="0"/>
          </a:p>
        </p:txBody>
      </p:sp>
      <p:sp>
        <p:nvSpPr>
          <p:cNvPr id="5" name="Rectangle 3"/>
          <p:cNvSpPr>
            <a:spLocks noGrp="1" noChangeArrowheads="1"/>
          </p:cNvSpPr>
          <p:nvPr>
            <p:ph type="dt"/>
          </p:nvPr>
        </p:nvSpPr>
        <p:spPr>
          <a:ln/>
        </p:spPr>
        <p:txBody>
          <a:bodyPr/>
          <a:lstStyle/>
          <a:p>
            <a:r>
              <a:rPr lang="en-US"/>
              <a:t>November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802-11-19/1750r1</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fontAlgn="base"/>
            <a:endParaRPr lang="en-US" dirty="0">
              <a:effectLst/>
            </a:endParaRPr>
          </a:p>
        </p:txBody>
      </p:sp>
      <p:sp>
        <p:nvSpPr>
          <p:cNvPr id="4" name="Header Placeholder 3"/>
          <p:cNvSpPr>
            <a:spLocks noGrp="1"/>
          </p:cNvSpPr>
          <p:nvPr>
            <p:ph type="hdr" idx="10"/>
          </p:nvPr>
        </p:nvSpPr>
        <p:spPr/>
        <p:txBody>
          <a:bodyPr/>
          <a:lstStyle/>
          <a:p>
            <a:r>
              <a:rPr lang="en-US"/>
              <a:t>doc.: IEEE 802-11-19/1750r1</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802-11-19/1750r1</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802-11-19/1750r1</a:t>
            </a:r>
            <a:endParaRPr lang="en-US" dirty="0"/>
          </a:p>
        </p:txBody>
      </p:sp>
      <p:sp>
        <p:nvSpPr>
          <p:cNvPr id="5" name="Rectangle 3"/>
          <p:cNvSpPr>
            <a:spLocks noGrp="1" noChangeArrowheads="1"/>
          </p:cNvSpPr>
          <p:nvPr>
            <p:ph type="dt"/>
          </p:nvPr>
        </p:nvSpPr>
        <p:spPr>
          <a:ln/>
        </p:spPr>
        <p:txBody>
          <a:bodyPr/>
          <a:lstStyle/>
          <a:p>
            <a:r>
              <a:rPr lang="en-US"/>
              <a:t>November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802-11-19/1750r1</a:t>
            </a:r>
            <a:endParaRPr lang="en-US" dirty="0"/>
          </a:p>
        </p:txBody>
      </p:sp>
      <p:sp>
        <p:nvSpPr>
          <p:cNvPr id="5" name="Date Placeholder 4"/>
          <p:cNvSpPr>
            <a:spLocks noGrp="1"/>
          </p:cNvSpPr>
          <p:nvPr>
            <p:ph type="dt" idx="11"/>
          </p:nvPr>
        </p:nvSpPr>
        <p:spPr/>
        <p:txBody>
          <a:bodyPr/>
          <a:lstStyle/>
          <a:p>
            <a:r>
              <a:rPr lang="en-US"/>
              <a:t>November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will be at lunch Friday – 802.11 and 802.1 would you please ask?</a:t>
            </a:r>
          </a:p>
          <a:p>
            <a:r>
              <a:rPr lang="en-US" dirty="0"/>
              <a:t>Of Those in the audience that will not be reporting your presence in 802.11 or 802.1, how many will be for lunch on Friday?</a:t>
            </a:r>
          </a:p>
        </p:txBody>
      </p:sp>
      <p:sp>
        <p:nvSpPr>
          <p:cNvPr id="4" name="Header Placeholder 3"/>
          <p:cNvSpPr>
            <a:spLocks noGrp="1"/>
          </p:cNvSpPr>
          <p:nvPr>
            <p:ph type="hdr" sz="quarter"/>
          </p:nvPr>
        </p:nvSpPr>
        <p:spPr/>
        <p:txBody>
          <a:bodyPr/>
          <a:lstStyle/>
          <a:p>
            <a:pPr>
              <a:defRPr/>
            </a:pPr>
            <a:r>
              <a:rPr lang="en-US"/>
              <a:t>doc.: IEEE 802-11-19/1750r1</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9</a:t>
            </a:fld>
            <a:endParaRPr lang="en-US"/>
          </a:p>
        </p:txBody>
      </p:sp>
    </p:spTree>
    <p:extLst>
      <p:ext uri="{BB962C8B-B14F-4D97-AF65-F5344CB8AC3E}">
        <p14:creationId xmlns:p14="http://schemas.microsoft.com/office/powerpoint/2010/main" val="2885836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Pickup Wrist Band starting after Lunch on Tuesday. – Must have wrist band to enter.</a:t>
            </a:r>
          </a:p>
          <a:p>
            <a:endParaRPr lang="en-US" dirty="0"/>
          </a:p>
        </p:txBody>
      </p:sp>
      <p:sp>
        <p:nvSpPr>
          <p:cNvPr id="4" name="Header Placeholder 3"/>
          <p:cNvSpPr>
            <a:spLocks noGrp="1"/>
          </p:cNvSpPr>
          <p:nvPr>
            <p:ph type="hdr" sz="quarter"/>
          </p:nvPr>
        </p:nvSpPr>
        <p:spPr/>
        <p:txBody>
          <a:bodyPr/>
          <a:lstStyle/>
          <a:p>
            <a:pPr>
              <a:defRPr/>
            </a:pPr>
            <a:r>
              <a:rPr lang="en-US"/>
              <a:t>doc.: IEEE 802-11-19/1750r1</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13</a:t>
            </a:fld>
            <a:endParaRPr lang="en-US"/>
          </a:p>
        </p:txBody>
      </p:sp>
    </p:spTree>
    <p:extLst>
      <p:ext uri="{BB962C8B-B14F-4D97-AF65-F5344CB8AC3E}">
        <p14:creationId xmlns:p14="http://schemas.microsoft.com/office/powerpoint/2010/main" val="2982869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802-11-19/1750r1</a:t>
            </a:r>
            <a:endParaRPr lang="en-US" dirty="0"/>
          </a:p>
        </p:txBody>
      </p:sp>
      <p:sp>
        <p:nvSpPr>
          <p:cNvPr id="5" name="Date Placeholder 4"/>
          <p:cNvSpPr>
            <a:spLocks noGrp="1"/>
          </p:cNvSpPr>
          <p:nvPr>
            <p:ph type="dt" idx="11"/>
          </p:nvPr>
        </p:nvSpPr>
        <p:spPr/>
        <p:txBody>
          <a:bodyPr/>
          <a:lstStyle/>
          <a:p>
            <a:r>
              <a:rPr lang="en-US"/>
              <a:t>November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802-11-19/1750r1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November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20</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802-11-19/1750r1</a:t>
            </a:r>
            <a:endParaRPr lang="en-US" dirty="0"/>
          </a:p>
        </p:txBody>
      </p:sp>
      <p:sp>
        <p:nvSpPr>
          <p:cNvPr id="5" name="Date Placeholder 4"/>
          <p:cNvSpPr>
            <a:spLocks noGrp="1"/>
          </p:cNvSpPr>
          <p:nvPr>
            <p:ph type="dt" idx="11"/>
          </p:nvPr>
        </p:nvSpPr>
        <p:spPr/>
        <p:txBody>
          <a:bodyPr/>
          <a:lstStyle/>
          <a:p>
            <a:r>
              <a:rPr lang="en-US"/>
              <a:t>November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Pickup Wrist Band by 1pm Wednesday. – Must have wrist band to enter.</a:t>
            </a:r>
          </a:p>
          <a:p>
            <a:endParaRPr lang="en-US" dirty="0"/>
          </a:p>
        </p:txBody>
      </p:sp>
      <p:sp>
        <p:nvSpPr>
          <p:cNvPr id="4" name="Header Placeholder 3"/>
          <p:cNvSpPr>
            <a:spLocks noGrp="1"/>
          </p:cNvSpPr>
          <p:nvPr>
            <p:ph type="hdr" sz="quarte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802-11-19/1750r1</a:t>
            </a:r>
          </a:p>
        </p:txBody>
      </p:sp>
      <p:sp>
        <p:nvSpPr>
          <p:cNvPr id="5" name="Date Placeholder 4"/>
          <p:cNvSpPr>
            <a:spLocks noGrp="1"/>
          </p:cNvSpPr>
          <p:nvPr>
            <p:ph type="dt" idx="1"/>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p>
        </p:txBody>
      </p:sp>
      <p:sp>
        <p:nvSpPr>
          <p:cNvPr id="6" name="Footer Placeholder 5"/>
          <p:cNvSpPr>
            <a:spLocks noGrp="1"/>
          </p:cNvSpPr>
          <p:nvPr>
            <p:ph type="ftr" sz="quarter" idx="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IEEE 802 November 2019 Plenary</a:t>
            </a:r>
          </a:p>
        </p:txBody>
      </p:sp>
      <p:sp>
        <p:nvSpPr>
          <p:cNvPr id="7" name="Slide Number Placeholder 6"/>
          <p:cNvSpPr>
            <a:spLocks noGrp="1"/>
          </p:cNvSpPr>
          <p:nvPr>
            <p:ph type="sldNum" sz="quarter" idx="5"/>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085DBE2-7BE2-4311-BFEF-2C4DE65685A4}"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0206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
        <p:nvSpPr>
          <p:cNvPr id="7" name="Rectangle 3">
            <a:extLst>
              <a:ext uri="{FF2B5EF4-FFF2-40B4-BE49-F238E27FC236}">
                <a16:creationId xmlns:a16="http://schemas.microsoft.com/office/drawing/2014/main" id="{FE0A8D26-6E5A-43A1-9799-CE17DCF5A0FE}"/>
              </a:ext>
            </a:extLst>
          </p:cNvPr>
          <p:cNvSpPr txBox="1">
            <a:spLocks noChangeArrowheads="1"/>
          </p:cNvSpPr>
          <p:nvPr userDrawn="1"/>
        </p:nvSpPr>
        <p:spPr bwMode="auto">
          <a:xfrm>
            <a:off x="914400" y="332656"/>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2019</a:t>
            </a:r>
            <a:endParaRPr lang="en-GB" dirty="0"/>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
        <p:nvSpPr>
          <p:cNvPr id="7" name="Rectangle 3">
            <a:extLst>
              <a:ext uri="{FF2B5EF4-FFF2-40B4-BE49-F238E27FC236}">
                <a16:creationId xmlns:a16="http://schemas.microsoft.com/office/drawing/2014/main" id="{5EC147B2-2E5F-42C4-BC4F-A9500411201C}"/>
              </a:ext>
            </a:extLst>
          </p:cNvPr>
          <p:cNvSpPr txBox="1">
            <a:spLocks noChangeArrowheads="1"/>
          </p:cNvSpPr>
          <p:nvPr userDrawn="1"/>
        </p:nvSpPr>
        <p:spPr bwMode="auto">
          <a:xfrm>
            <a:off x="963302" y="332656"/>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2019</a:t>
            </a:r>
            <a:endParaRPr lang="en-GB" dirty="0"/>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
        <p:nvSpPr>
          <p:cNvPr id="8" name="Rectangle 3">
            <a:extLst>
              <a:ext uri="{FF2B5EF4-FFF2-40B4-BE49-F238E27FC236}">
                <a16:creationId xmlns:a16="http://schemas.microsoft.com/office/drawing/2014/main" id="{F9DD2DF1-780F-43D5-9BBB-9F7D9FC2B7CC}"/>
              </a:ext>
            </a:extLst>
          </p:cNvPr>
          <p:cNvSpPr>
            <a:spLocks noGrp="1" noChangeArrowheads="1"/>
          </p:cNvSpPr>
          <p:nvPr>
            <p:ph type="dt" idx="13"/>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
        <p:nvSpPr>
          <p:cNvPr id="10" name="Rectangle 3">
            <a:extLst>
              <a:ext uri="{FF2B5EF4-FFF2-40B4-BE49-F238E27FC236}">
                <a16:creationId xmlns:a16="http://schemas.microsoft.com/office/drawing/2014/main" id="{FD1B317F-3CBA-4E2C-ACFD-50137A64F47D}"/>
              </a:ext>
            </a:extLst>
          </p:cNvPr>
          <p:cNvSpPr>
            <a:spLocks noGrp="1" noChangeArrowheads="1"/>
          </p:cNvSpPr>
          <p:nvPr>
            <p:ph type="dt" idx="13"/>
          </p:nvPr>
        </p:nvSpPr>
        <p:spPr bwMode="auto">
          <a:xfrm>
            <a:off x="610689" y="355600"/>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
        <p:nvSpPr>
          <p:cNvPr id="6" name="Rectangle 3">
            <a:extLst>
              <a:ext uri="{FF2B5EF4-FFF2-40B4-BE49-F238E27FC236}">
                <a16:creationId xmlns:a16="http://schemas.microsoft.com/office/drawing/2014/main" id="{A4CAEF0B-8934-4035-819A-F4361C3AFDF0}"/>
              </a:ext>
            </a:extLst>
          </p:cNvPr>
          <p:cNvSpPr>
            <a:spLocks noGrp="1" noChangeArrowheads="1"/>
          </p:cNvSpPr>
          <p:nvPr>
            <p:ph type="dt" idx="13"/>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
        <p:nvSpPr>
          <p:cNvPr id="5" name="Rectangle 3">
            <a:extLst>
              <a:ext uri="{FF2B5EF4-FFF2-40B4-BE49-F238E27FC236}">
                <a16:creationId xmlns:a16="http://schemas.microsoft.com/office/drawing/2014/main" id="{19E7E60A-BC9C-4953-9A63-9C33FEF399FB}"/>
              </a:ext>
            </a:extLst>
          </p:cNvPr>
          <p:cNvSpPr>
            <a:spLocks noGrp="1" noChangeArrowheads="1"/>
          </p:cNvSpPr>
          <p:nvPr>
            <p:ph type="dt"/>
          </p:nvPr>
        </p:nvSpPr>
        <p:spPr bwMode="auto">
          <a:xfrm>
            <a:off x="911424" y="260648"/>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
        <p:nvSpPr>
          <p:cNvPr id="7" name="Rectangle 3">
            <a:extLst>
              <a:ext uri="{FF2B5EF4-FFF2-40B4-BE49-F238E27FC236}">
                <a16:creationId xmlns:a16="http://schemas.microsoft.com/office/drawing/2014/main" id="{523B9D47-C1F7-49FC-BDAC-809BE41C13FE}"/>
              </a:ext>
            </a:extLst>
          </p:cNvPr>
          <p:cNvSpPr>
            <a:spLocks noGrp="1" noChangeArrowheads="1"/>
          </p:cNvSpPr>
          <p:nvPr>
            <p:ph type="dt" idx="13"/>
          </p:nvPr>
        </p:nvSpPr>
        <p:spPr bwMode="auto">
          <a:xfrm>
            <a:off x="918684" y="297658"/>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
        <p:nvSpPr>
          <p:cNvPr id="7" name="Rectangle 3">
            <a:extLst>
              <a:ext uri="{FF2B5EF4-FFF2-40B4-BE49-F238E27FC236}">
                <a16:creationId xmlns:a16="http://schemas.microsoft.com/office/drawing/2014/main" id="{56C58D1B-6468-43C2-8619-B20A40349600}"/>
              </a:ext>
            </a:extLst>
          </p:cNvPr>
          <p:cNvSpPr>
            <a:spLocks noGrp="1" noChangeArrowheads="1"/>
          </p:cNvSpPr>
          <p:nvPr>
            <p:ph type="dt" idx="13"/>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11-19/1758r1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EEE802@linespeed.io?subject=Projector%20Assistance%20Request" TargetMode="External"/><Relationship Id="rId2" Type="http://schemas.openxmlformats.org/officeDocument/2006/relationships/hyperlink" Target="mailto:802info@facetoface-event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hawaii.com/islands/hawaii-big-island" TargetMode="External"/><Relationship Id="rId2" Type="http://schemas.openxmlformats.org/officeDocument/2006/relationships/hyperlink" Target="https://www.speedishuttle.com/a/multiaff/sp1/res/one_way?reservation_params=1&amp;trip%5b0%5d%5bservice_area%5d=4&amp;code=F2F88721&amp;trip%5btrip_type%5d=roundtrip&amp;host=https://www.speedishuttle.com/" TargetMode="External"/><Relationship Id="rId1" Type="http://schemas.openxmlformats.org/officeDocument/2006/relationships/slideLayout" Target="../slideLayouts/slideLayout2.xml"/><Relationship Id="rId6" Type="http://schemas.openxmlformats.org/officeDocument/2006/relationships/hyperlink" Target="https://www.hiltonwaikoloavillage.com/dining" TargetMode="External"/><Relationship Id="rId5" Type="http://schemas.openxmlformats.org/officeDocument/2006/relationships/hyperlink" Target="https://www.queensmarketplace.net/dining/" TargetMode="External"/><Relationship Id="rId4" Type="http://schemas.openxmlformats.org/officeDocument/2006/relationships/hyperlink" Target="https://www.gohawaii.com/islands/hawaii-big-island/restaura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egonline.com/registration/Checkin.aspx?EventId=256918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regonline.com/ActiveReports/ReportServer/EventSnapshot.aspx?EventSessionId=8f6828b3ca9f4b8cbc261a485f919fb2&amp;eventID=2569183#test" TargetMode="External"/><Relationship Id="rId2" Type="http://schemas.openxmlformats.org/officeDocument/2006/relationships/hyperlink" Target="https://www.regonline.com/ActiveReports/ReportServer/EventSnapshot.aspx?EventSessionId=8f6828b3ca9f4b8cbc261a485f919fb2&amp;eventID=256918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maps.google.com/maps?client=gme-lanyon&amp;channel=ROL&amp;q=17900+Jamboree+Road,Irvine%2c+California%2c+92614%2c+United+States+(Hotel+Irvine)&amp;hl=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regonline.com/registration/Checkin.aspx?EventId=256918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9/ec-19-0042-00-00EC-2020-sasb-calendar-with-802-meetings-added.doc" TargetMode="External"/><Relationship Id="rId2" Type="http://schemas.openxmlformats.org/officeDocument/2006/relationships/hyperlink" Target="https://mentor.ieee.org/802-ec/dcn/16/ec-16-0066-09-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6/ec-16-0066-10-00EC-802-plenary-future-venue-contract-status.xls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develop/policies/antitrust.pdf"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standards.ieee.org/about/sasb/patcom/material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standards.ieee.org/about/policies/bylaws/sect6-7.html" TargetMode="External"/><Relationship Id="rId5" Type="http://schemas.openxmlformats.org/officeDocument/2006/relationships/hyperlink" Target="https://mentor.ieee.org/802.11/documents?is_dcn=agenda&amp;is_group=0000" TargetMode="External"/><Relationship Id="rId10" Type="http://schemas.openxmlformats.org/officeDocument/2006/relationships/hyperlink" Target="https://mentor.ieee.org/802-ec/dcn/19/ec-19-0151-001-WCSG-Wireless%20Treasurer%20Report%20Nov%202019%20Waikoloa.pptx" TargetMode="External"/><Relationship Id="rId4" Type="http://schemas.openxmlformats.org/officeDocument/2006/relationships/hyperlink" Target="http://www.ieee802.org/3/" TargetMode="External"/><Relationship Id="rId9" Type="http://schemas.openxmlformats.org/officeDocument/2006/relationships/hyperlink" Target="http://www.ieee802.org/2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builder/site/Default.aspx?EventID=256918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501226" y="772527"/>
            <a:ext cx="9289032"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 	1st Vice Chair Report - Nov 2019 - Waikoloa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sp>
        <p:nvSpPr>
          <p:cNvPr id="6" name="Date Placeholder 3"/>
          <p:cNvSpPr>
            <a:spLocks noGrp="1"/>
          </p:cNvSpPr>
          <p:nvPr>
            <p:ph type="dt" idx="10"/>
          </p:nvPr>
        </p:nvSpPr>
        <p:spPr>
          <a:xfrm>
            <a:off x="918375" y="337552"/>
            <a:ext cx="2303451" cy="273050"/>
          </a:xfrm>
        </p:spPr>
        <p:txBody>
          <a:bodyPr/>
          <a:lstStyle/>
          <a:p>
            <a:r>
              <a:rPr lang="en-US"/>
              <a:t>November 2019</a:t>
            </a:r>
            <a:endParaRPr lang="en-GB" dirty="0"/>
          </a:p>
        </p:txBody>
      </p:sp>
      <p:sp>
        <p:nvSpPr>
          <p:cNvPr id="7" name="Footer Placeholder 4"/>
          <p:cNvSpPr>
            <a:spLocks noGrp="1"/>
          </p:cNvSpPr>
          <p:nvPr>
            <p:ph type="ftr" idx="11"/>
          </p:nvPr>
        </p:nvSpPr>
        <p:spPr>
          <a:xfrm>
            <a:off x="8313742" y="6532533"/>
            <a:ext cx="3041644" cy="180975"/>
          </a:xfrm>
        </p:spPr>
        <p:txBody>
          <a:bodyPr/>
          <a:lstStyle/>
          <a:p>
            <a:r>
              <a:rPr lang="en-GB" dirty="0"/>
              <a:t>Jon Rosdahl, Qualcomm</a:t>
            </a:r>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1026" name="Document" r:id="rId4" imgW="8253180" imgH="2529696" progId="Word.Document.8">
                  <p:embed/>
                </p:oleObj>
              </mc:Choice>
              <mc:Fallback>
                <p:oleObj name="Document" r:id="rId4" imgW="8253180" imgH="2529696" progId="Word.Document.8">
                  <p:embed/>
                  <p:pic>
                    <p:nvPicPr>
                      <p:cNvPr id="3075" name="Object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438F6A-5358-4679-BA26-16C7CB1CD9A2}"/>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890785" y="1556792"/>
            <a:ext cx="10361084" cy="4944042"/>
          </a:xfrm>
        </p:spPr>
        <p:txBody>
          <a:bodyPr/>
          <a:lstStyle/>
          <a:p>
            <a:r>
              <a:rPr lang="en-US" dirty="0"/>
              <a:t>We need to try to get an accurate count to prepare for the Breaks and Lunch on Friday.</a:t>
            </a:r>
          </a:p>
          <a:p>
            <a:r>
              <a:rPr lang="en-US" dirty="0"/>
              <a:t>We need to determine how many will be staying to attend the 802 EC Closing Plenary, the 802.11 Closing Plenary and/or the 802.1 " IEC/IEEE 60802" meetings on Friday Nov 15.</a:t>
            </a:r>
          </a:p>
          <a:p>
            <a:r>
              <a:rPr lang="en-US" dirty="0"/>
              <a:t>Questions to Ask:</a:t>
            </a:r>
          </a:p>
          <a:p>
            <a:pPr lvl="1"/>
            <a:r>
              <a:rPr lang="en-US" dirty="0"/>
              <a:t>If you be at one of the three meetings on Friday ( 802 EC Closing Plenary, the 802.11 Closing Plenary or the 802.1 " IEC/IEEE 60802" meeting ) will you participate (eat/drink) : </a:t>
            </a:r>
          </a:p>
          <a:p>
            <a:pPr lvl="1"/>
            <a:r>
              <a:rPr lang="en-US" dirty="0"/>
              <a:t>with the AM Break?</a:t>
            </a:r>
          </a:p>
          <a:p>
            <a:pPr lvl="1"/>
            <a:r>
              <a:rPr lang="en-US" dirty="0"/>
              <a:t> with Lunch?</a:t>
            </a:r>
          </a:p>
          <a:p>
            <a:pPr lvl="1"/>
            <a:r>
              <a:rPr lang="en-US" dirty="0"/>
              <a:t>with the PM Break?</a:t>
            </a:r>
          </a:p>
          <a:p>
            <a:pPr lvl="1"/>
            <a:endParaRPr lang="en-US" dirty="0"/>
          </a:p>
        </p:txBody>
      </p:sp>
      <p:sp>
        <p:nvSpPr>
          <p:cNvPr id="4" name="Date Placeholder 3">
            <a:extLst>
              <a:ext uri="{FF2B5EF4-FFF2-40B4-BE49-F238E27FC236}">
                <a16:creationId xmlns:a16="http://schemas.microsoft.com/office/drawing/2014/main" id="{DFF1466E-36B4-41F3-9B99-3D0B025ACB12}"/>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55C84E3D-1BA8-4F09-977B-E5D4C8B4FE0B}"/>
              </a:ext>
            </a:extLst>
          </p:cNvPr>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0A5CD1B6-13EC-4C01-A1D8-B1B90DADAFC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12281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02194"/>
          </a:xfrm>
        </p:spPr>
        <p:txBody>
          <a:bodyPr/>
          <a:lstStyle/>
          <a:p>
            <a:r>
              <a:rPr lang="en-US" dirty="0"/>
              <a:t>Audio Visual</a:t>
            </a:r>
          </a:p>
        </p:txBody>
      </p:sp>
      <p:sp>
        <p:nvSpPr>
          <p:cNvPr id="5" name="Content Placeholder 2">
            <a:extLst>
              <a:ext uri="{FF2B5EF4-FFF2-40B4-BE49-F238E27FC236}">
                <a16:creationId xmlns:a16="http://schemas.microsoft.com/office/drawing/2014/main" id="{721C6F41-ADB7-48C1-B46E-4500A7A22584}"/>
              </a:ext>
            </a:extLst>
          </p:cNvPr>
          <p:cNvSpPr>
            <a:spLocks noGrp="1"/>
          </p:cNvSpPr>
          <p:nvPr>
            <p:ph idx="1"/>
          </p:nvPr>
        </p:nvSpPr>
        <p:spPr>
          <a:xfrm>
            <a:off x="929218" y="1309162"/>
            <a:ext cx="10361084" cy="4113213"/>
          </a:xfrm>
        </p:spPr>
        <p:txBody>
          <a:bodyPr/>
          <a:lstStyle/>
          <a:p>
            <a:r>
              <a:rPr lang="en-US" dirty="0"/>
              <a:t>SCREENS, MICROPHONES ETC</a:t>
            </a:r>
          </a:p>
          <a:p>
            <a:r>
              <a:rPr lang="en-US" dirty="0"/>
              <a:t>If you have any difficulty with the screens, microphones or other sound equipment in your meeting room kindly contact:</a:t>
            </a:r>
          </a:p>
          <a:p>
            <a:r>
              <a:rPr lang="en-US" dirty="0"/>
              <a:t>Face to Face Events staff at the Registration and Information Desk</a:t>
            </a:r>
          </a:p>
          <a:p>
            <a:r>
              <a:rPr lang="en-US" dirty="0"/>
              <a:t>OR Email: </a:t>
            </a:r>
            <a:r>
              <a:rPr lang="en-US" dirty="0">
                <a:hlinkClick r:id="rId2"/>
              </a:rPr>
              <a:t>802info@facetoface-events.com</a:t>
            </a:r>
            <a:r>
              <a:rPr lang="en-US" dirty="0"/>
              <a:t> </a:t>
            </a:r>
          </a:p>
          <a:p>
            <a:r>
              <a:rPr lang="en-US" dirty="0"/>
              <a:t>PROJECTORS</a:t>
            </a:r>
          </a:p>
          <a:p>
            <a:r>
              <a:rPr lang="en-US" dirty="0"/>
              <a:t>All projectors are equipped with HDMI connections. You are responsible for providing your own HDMI adapter. </a:t>
            </a:r>
          </a:p>
          <a:p>
            <a:r>
              <a:rPr lang="en-US" dirty="0"/>
              <a:t>Note: No VGA cables are provided.</a:t>
            </a:r>
          </a:p>
          <a:p>
            <a:r>
              <a:rPr lang="en-US" dirty="0"/>
              <a:t>Please turn off the projectors at the close of each meeting.</a:t>
            </a:r>
          </a:p>
          <a:p>
            <a:r>
              <a:rPr lang="en-US" dirty="0"/>
              <a:t>Please notify </a:t>
            </a:r>
            <a:r>
              <a:rPr lang="en-US" dirty="0" err="1"/>
              <a:t>Linespeed</a:t>
            </a:r>
            <a:r>
              <a:rPr lang="en-US" dirty="0"/>
              <a:t> in Waikoloa 1 or send an email to </a:t>
            </a:r>
            <a:r>
              <a:rPr lang="en-US" dirty="0">
                <a:hlinkClick r:id="rId3"/>
              </a:rPr>
              <a:t>ieee802@linespeed.io</a:t>
            </a:r>
            <a:r>
              <a:rPr lang="en-US" dirty="0"/>
              <a:t> if you need assistance with your projector.</a:t>
            </a:r>
          </a:p>
        </p:txBody>
      </p:sp>
      <p:sp>
        <p:nvSpPr>
          <p:cNvPr id="6" name="Date Placeholder 5">
            <a:extLst>
              <a:ext uri="{FF2B5EF4-FFF2-40B4-BE49-F238E27FC236}">
                <a16:creationId xmlns:a16="http://schemas.microsoft.com/office/drawing/2014/main" id="{DE55C382-42FF-46F5-80EF-3802FD4D7E0E}"/>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8E938102-795C-42CC-B7D7-7DE05BD4828B}"/>
              </a:ext>
            </a:extLst>
          </p:cNvPr>
          <p:cNvSpPr>
            <a:spLocks noGrp="1"/>
          </p:cNvSpPr>
          <p:nvPr>
            <p:ph type="ftr" idx="11"/>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4F54805A-50DF-4580-A180-A60D98AC7A9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383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Tourism Information</a:t>
            </a:r>
          </a:p>
        </p:txBody>
      </p:sp>
      <p:sp>
        <p:nvSpPr>
          <p:cNvPr id="5" name="Content Placeholder 2">
            <a:extLst>
              <a:ext uri="{FF2B5EF4-FFF2-40B4-BE49-F238E27FC236}">
                <a16:creationId xmlns:a16="http://schemas.microsoft.com/office/drawing/2014/main" id="{118BF6FF-3D49-412D-B773-8D9283D591AC}"/>
              </a:ext>
            </a:extLst>
          </p:cNvPr>
          <p:cNvSpPr>
            <a:spLocks noGrp="1"/>
          </p:cNvSpPr>
          <p:nvPr>
            <p:ph idx="1"/>
          </p:nvPr>
        </p:nvSpPr>
        <p:spPr>
          <a:xfrm>
            <a:off x="929218" y="1268760"/>
            <a:ext cx="10361083" cy="5112568"/>
          </a:xfrm>
        </p:spPr>
        <p:txBody>
          <a:bodyPr/>
          <a:lstStyle/>
          <a:p>
            <a:r>
              <a:rPr lang="en-US" dirty="0" err="1"/>
              <a:t>SpeediShuttle</a:t>
            </a:r>
            <a:r>
              <a:rPr lang="en-US" dirty="0"/>
              <a:t> IEEE 802 Booking Website (See coupon on Badge) </a:t>
            </a:r>
            <a:r>
              <a:rPr lang="en-US" sz="1800" dirty="0">
                <a:hlinkClick r:id="rId2" invalidUrl="https://www.speedishuttle.com/a/multiaff/sp1/res/one_way?reservation_params=1&amp;trip[0][service_area]=4&amp;code=F2F88721&amp;trip[trip_type]=roundtrip&amp;host=https://www.speedishuttle.com/"/>
              </a:rPr>
              <a:t>https://www.speedishuttle.com/a/multiaff/sp1/res/one_way?reservation_params=1&amp;trip[0][service_area]=4&amp;code=F2F88721&amp;trip[trip_type]=roundtrip&amp;host=https://www.speedishuttle.com/ </a:t>
            </a:r>
            <a:endParaRPr lang="en-US" sz="1800" dirty="0"/>
          </a:p>
          <a:p>
            <a:r>
              <a:rPr lang="en-US" dirty="0"/>
              <a:t>Tourism Hawaii, Big Island Website:</a:t>
            </a:r>
          </a:p>
          <a:p>
            <a:r>
              <a:rPr lang="en-US" dirty="0"/>
              <a:t>	 </a:t>
            </a:r>
            <a:r>
              <a:rPr lang="en-US" sz="2000" dirty="0">
                <a:hlinkClick r:id="rId3"/>
              </a:rPr>
              <a:t>https://www.gohawaii.com/islands/hawaii-big-island</a:t>
            </a:r>
            <a:r>
              <a:rPr lang="en-US" sz="2000" dirty="0"/>
              <a:t> </a:t>
            </a:r>
          </a:p>
          <a:p>
            <a:r>
              <a:rPr lang="en-US" dirty="0"/>
              <a:t>Hilton Waikoloa Specials for Attendees and their guests.</a:t>
            </a:r>
          </a:p>
          <a:p>
            <a:pPr lvl="1"/>
            <a:r>
              <a:rPr lang="en-US" dirty="0"/>
              <a:t>Big Island Breakfast $US35.00 inclusive (gratuity additional)</a:t>
            </a:r>
          </a:p>
          <a:p>
            <a:pPr lvl="1"/>
            <a:r>
              <a:rPr lang="en-US" dirty="0"/>
              <a:t>3 Course Prix Fix Menu at KPC, $US72.00</a:t>
            </a:r>
          </a:p>
          <a:p>
            <a:pPr lvl="1"/>
            <a:r>
              <a:rPr lang="en-US" dirty="0"/>
              <a:t>Vista Hour (Happy Hour) at Nui Italian 5:00 pm to 6:00 pm and 9:00 pm to 10:00 pm </a:t>
            </a:r>
          </a:p>
          <a:p>
            <a:r>
              <a:rPr lang="en-US" dirty="0"/>
              <a:t>Restaurants </a:t>
            </a:r>
          </a:p>
          <a:p>
            <a:pPr lvl="1"/>
            <a:r>
              <a:rPr lang="en-US" sz="1800" dirty="0">
                <a:hlinkClick r:id="rId4"/>
              </a:rPr>
              <a:t>https://www.gohawaii.com/islands/hawaii-big-island/restaurants</a:t>
            </a:r>
            <a:r>
              <a:rPr lang="en-US" sz="1800" dirty="0"/>
              <a:t> </a:t>
            </a:r>
          </a:p>
          <a:p>
            <a:pPr lvl="1"/>
            <a:r>
              <a:rPr lang="en-US" sz="1800" dirty="0">
                <a:hlinkClick r:id="rId5"/>
              </a:rPr>
              <a:t>https://www.queensmarketplace.net/dining/</a:t>
            </a:r>
            <a:r>
              <a:rPr lang="en-US" sz="1800" dirty="0"/>
              <a:t> </a:t>
            </a:r>
          </a:p>
          <a:p>
            <a:pPr lvl="1"/>
            <a:r>
              <a:rPr lang="en-US" sz="1800" dirty="0">
                <a:hlinkClick r:id="rId6"/>
              </a:rPr>
              <a:t>https://www.hiltonwaikoloavillage.com/dining</a:t>
            </a:r>
            <a:endParaRPr lang="en-US" sz="1800" dirty="0"/>
          </a:p>
          <a:p>
            <a:pPr lvl="1"/>
            <a:endParaRPr lang="en-US" dirty="0"/>
          </a:p>
        </p:txBody>
      </p:sp>
      <p:sp>
        <p:nvSpPr>
          <p:cNvPr id="6" name="Date Placeholder 5">
            <a:extLst>
              <a:ext uri="{FF2B5EF4-FFF2-40B4-BE49-F238E27FC236}">
                <a16:creationId xmlns:a16="http://schemas.microsoft.com/office/drawing/2014/main" id="{0AF072FE-EFBB-4C8C-AC52-928016FDB6DE}"/>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0D191622-12AD-44EE-9E11-3620B2E42D0E}"/>
              </a:ext>
            </a:extLst>
          </p:cNvPr>
          <p:cNvSpPr>
            <a:spLocks noGrp="1"/>
          </p:cNvSpPr>
          <p:nvPr>
            <p:ph type="ftr" idx="11"/>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84894CEA-74FA-4471-8521-26C1ADF65B3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036610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DDFD-8FBD-460B-9001-8273FC332BE0}"/>
              </a:ext>
            </a:extLst>
          </p:cNvPr>
          <p:cNvSpPr>
            <a:spLocks noGrp="1"/>
          </p:cNvSpPr>
          <p:nvPr>
            <p:ph type="title"/>
          </p:nvPr>
        </p:nvSpPr>
        <p:spPr>
          <a:xfrm>
            <a:off x="914401" y="648746"/>
            <a:ext cx="10361084" cy="654968"/>
          </a:xfrm>
        </p:spPr>
        <p:txBody>
          <a:bodyPr/>
          <a:lstStyle/>
          <a:p>
            <a:r>
              <a:rPr lang="en-US" dirty="0"/>
              <a:t>Social Event	</a:t>
            </a:r>
          </a:p>
        </p:txBody>
      </p:sp>
      <p:sp>
        <p:nvSpPr>
          <p:cNvPr id="4" name="Content Placeholder 2">
            <a:extLst>
              <a:ext uri="{FF2B5EF4-FFF2-40B4-BE49-F238E27FC236}">
                <a16:creationId xmlns:a16="http://schemas.microsoft.com/office/drawing/2014/main" id="{AD7AC867-84A8-4382-83A6-68F0834BEA68}"/>
              </a:ext>
            </a:extLst>
          </p:cNvPr>
          <p:cNvSpPr>
            <a:spLocks noGrp="1"/>
          </p:cNvSpPr>
          <p:nvPr>
            <p:ph idx="1"/>
          </p:nvPr>
        </p:nvSpPr>
        <p:spPr>
          <a:xfrm>
            <a:off x="914401" y="1340768"/>
            <a:ext cx="10361084" cy="5160065"/>
          </a:xfrm>
        </p:spPr>
        <p:txBody>
          <a:bodyPr/>
          <a:lstStyle/>
          <a:p>
            <a:r>
              <a:rPr lang="en-US" sz="1800" dirty="0"/>
              <a:t>Who</a:t>
            </a:r>
          </a:p>
          <a:p>
            <a:pPr lvl="1"/>
            <a:r>
              <a:rPr lang="en-US" sz="1800" dirty="0"/>
              <a:t>All registered attendees and their guests are welcome to purchase tickets to attend.</a:t>
            </a:r>
          </a:p>
          <a:p>
            <a:pPr lvl="1"/>
            <a:r>
              <a:rPr lang="en-US" sz="1800" dirty="0"/>
              <a:t>Tickets are $US24.99 per person, a maximum of 600 tickets sold</a:t>
            </a:r>
          </a:p>
          <a:p>
            <a:pPr lvl="1"/>
            <a:r>
              <a:rPr lang="en-US" sz="1800" dirty="0"/>
              <a:t>Purchase tickets online by logging into registration:: </a:t>
            </a:r>
            <a:r>
              <a:rPr lang="en-US" sz="1800" dirty="0">
                <a:hlinkClick r:id="rId3"/>
              </a:rPr>
              <a:t>https://www.regonline.com/registration/Checkin.aspx?EventId=2569183</a:t>
            </a:r>
            <a:r>
              <a:rPr lang="en-US" sz="1800" dirty="0"/>
              <a:t> </a:t>
            </a:r>
          </a:p>
          <a:p>
            <a:r>
              <a:rPr lang="en-US" sz="1800" dirty="0"/>
              <a:t>What</a:t>
            </a:r>
          </a:p>
          <a:p>
            <a:pPr lvl="1"/>
            <a:r>
              <a:rPr lang="en-US" sz="1800" dirty="0"/>
              <a:t>Live Music – Hear the live energetic drum beats and Polynesian folk music</a:t>
            </a:r>
          </a:p>
          <a:p>
            <a:pPr lvl="1"/>
            <a:r>
              <a:rPr lang="en-US" sz="1800" dirty="0"/>
              <a:t>Breathtaking Dance – Watch the stage come alive with hula dancing and fire performers</a:t>
            </a:r>
          </a:p>
          <a:p>
            <a:pPr lvl="1"/>
            <a:r>
              <a:rPr lang="en-US" sz="1800" dirty="0"/>
              <a:t>Delicious Cuisine– Taste exotic flavors and locally sourced island ingredients, buffet style.</a:t>
            </a:r>
          </a:p>
          <a:p>
            <a:pPr lvl="1"/>
            <a:r>
              <a:rPr lang="en-US" sz="1800" dirty="0"/>
              <a:t>Bar Service shall be available, the purchase of ticket includes a drink coupon.</a:t>
            </a:r>
          </a:p>
          <a:p>
            <a:r>
              <a:rPr lang="en-US" sz="1800" dirty="0"/>
              <a:t>Where</a:t>
            </a:r>
          </a:p>
          <a:p>
            <a:pPr lvl="1"/>
            <a:r>
              <a:rPr lang="en-US" sz="1800" dirty="0"/>
              <a:t>King Kamehameha Court       --- </a:t>
            </a:r>
            <a:r>
              <a:rPr lang="en-US" sz="1800" b="1" dirty="0">
                <a:solidFill>
                  <a:srgbClr val="C00000"/>
                </a:solidFill>
              </a:rPr>
              <a:t>WRIST BAND REQUIRED – Pickup starting Tuesday 1pm</a:t>
            </a:r>
          </a:p>
          <a:p>
            <a:r>
              <a:rPr lang="en-US" sz="1800" dirty="0"/>
              <a:t>When</a:t>
            </a:r>
          </a:p>
          <a:p>
            <a:pPr lvl="1"/>
            <a:r>
              <a:rPr lang="en-US" sz="1800" dirty="0"/>
              <a:t>Wednesday November 13th, 2019 </a:t>
            </a:r>
          </a:p>
          <a:p>
            <a:pPr lvl="1"/>
            <a:r>
              <a:rPr lang="en-US" sz="1800" dirty="0"/>
              <a:t>6:30 PM – 8:30 PM</a:t>
            </a:r>
          </a:p>
          <a:p>
            <a:pPr lvl="1"/>
            <a:endParaRPr lang="en-US" sz="1800" dirty="0"/>
          </a:p>
          <a:p>
            <a:pPr lvl="1"/>
            <a:endParaRPr lang="en-US" sz="1800" dirty="0"/>
          </a:p>
          <a:p>
            <a:pPr lvl="1"/>
            <a:endParaRPr lang="en-US" sz="1800" dirty="0"/>
          </a:p>
          <a:p>
            <a:pPr lvl="1"/>
            <a:endParaRPr lang="en-US" sz="1800" dirty="0"/>
          </a:p>
        </p:txBody>
      </p:sp>
      <p:sp>
        <p:nvSpPr>
          <p:cNvPr id="6" name="Date Placeholder 5">
            <a:extLst>
              <a:ext uri="{FF2B5EF4-FFF2-40B4-BE49-F238E27FC236}">
                <a16:creationId xmlns:a16="http://schemas.microsoft.com/office/drawing/2014/main" id="{1C99B226-6D71-4E95-B6A1-525C3F888A88}"/>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FB57E325-CF9E-43E5-B8F6-D536A66074ED}"/>
              </a:ext>
            </a:extLst>
          </p:cNvPr>
          <p:cNvSpPr>
            <a:spLocks noGrp="1"/>
          </p:cNvSpPr>
          <p:nvPr>
            <p:ph type="ftr" idx="11"/>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6C261E23-2D48-4100-A258-A44ADFD8F41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931113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93D5-D66C-4B12-929C-10478F095DC9}"/>
              </a:ext>
            </a:extLst>
          </p:cNvPr>
          <p:cNvSpPr>
            <a:spLocks noGrp="1"/>
          </p:cNvSpPr>
          <p:nvPr>
            <p:ph type="title"/>
          </p:nvPr>
        </p:nvSpPr>
        <p:spPr>
          <a:xfrm>
            <a:off x="914401" y="685801"/>
            <a:ext cx="10361084" cy="726975"/>
          </a:xfrm>
        </p:spPr>
        <p:txBody>
          <a:bodyPr/>
          <a:lstStyle/>
          <a:p>
            <a:r>
              <a:rPr lang="en-US" dirty="0"/>
              <a:t>Special Event	 - Dolphin Quest in Lagoon</a:t>
            </a:r>
          </a:p>
        </p:txBody>
      </p:sp>
      <p:sp>
        <p:nvSpPr>
          <p:cNvPr id="3" name="Content Placeholder 2">
            <a:extLst>
              <a:ext uri="{FF2B5EF4-FFF2-40B4-BE49-F238E27FC236}">
                <a16:creationId xmlns:a16="http://schemas.microsoft.com/office/drawing/2014/main" id="{850430D7-8EFF-4DD7-86AB-E26A21AF817C}"/>
              </a:ext>
            </a:extLst>
          </p:cNvPr>
          <p:cNvSpPr>
            <a:spLocks noGrp="1"/>
          </p:cNvSpPr>
          <p:nvPr>
            <p:ph idx="1"/>
          </p:nvPr>
        </p:nvSpPr>
        <p:spPr>
          <a:xfrm>
            <a:off x="897633" y="1372393"/>
            <a:ext cx="10361084" cy="5008935"/>
          </a:xfrm>
        </p:spPr>
        <p:txBody>
          <a:bodyPr/>
          <a:lstStyle/>
          <a:p>
            <a:r>
              <a:rPr lang="en-US" dirty="0"/>
              <a:t>Who</a:t>
            </a:r>
          </a:p>
          <a:p>
            <a:pPr lvl="1"/>
            <a:r>
              <a:rPr lang="en-US" dirty="0"/>
              <a:t>All registered attendees and their guests are welcome to enjoy the show.</a:t>
            </a:r>
          </a:p>
          <a:p>
            <a:r>
              <a:rPr lang="en-US" dirty="0"/>
              <a:t>What</a:t>
            </a:r>
          </a:p>
          <a:p>
            <a:pPr lvl="1"/>
            <a:r>
              <a:rPr lang="en-US" dirty="0"/>
              <a:t>Start your morning with a blend of adventure and tranquility.  You’ll enjoy starting your day alongside the dolphins in the spacious Hilton Waikoloa Village Main Lagoon filled with marine life and a cascading waterfall.</a:t>
            </a:r>
          </a:p>
          <a:p>
            <a:pPr lvl="1"/>
            <a:endParaRPr lang="en-US" dirty="0"/>
          </a:p>
          <a:p>
            <a:r>
              <a:rPr lang="en-US" dirty="0"/>
              <a:t>Where</a:t>
            </a:r>
          </a:p>
          <a:p>
            <a:pPr lvl="1"/>
            <a:r>
              <a:rPr lang="en-US" dirty="0"/>
              <a:t>Lagoon, seating in Lagoon Lanai or in areas surrounding the Lagoon.</a:t>
            </a:r>
          </a:p>
          <a:p>
            <a:pPr lvl="1"/>
            <a:endParaRPr lang="en-US" dirty="0"/>
          </a:p>
          <a:p>
            <a:r>
              <a:rPr lang="en-US" dirty="0"/>
              <a:t>When</a:t>
            </a:r>
          </a:p>
          <a:p>
            <a:pPr lvl="1"/>
            <a:r>
              <a:rPr lang="en-US" dirty="0"/>
              <a:t>Tuesday November 12th, 2019 </a:t>
            </a:r>
          </a:p>
          <a:p>
            <a:pPr lvl="1"/>
            <a:r>
              <a:rPr lang="en-US" dirty="0"/>
              <a:t>7:35 AM</a:t>
            </a:r>
          </a:p>
          <a:p>
            <a:endParaRPr lang="en-US" dirty="0"/>
          </a:p>
        </p:txBody>
      </p:sp>
      <p:sp>
        <p:nvSpPr>
          <p:cNvPr id="6" name="Date Placeholder 5">
            <a:extLst>
              <a:ext uri="{FF2B5EF4-FFF2-40B4-BE49-F238E27FC236}">
                <a16:creationId xmlns:a16="http://schemas.microsoft.com/office/drawing/2014/main" id="{5C22367E-FC3C-4E85-9A9C-434AF1DE22B6}"/>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62753C80-2142-460A-8E69-256E9543C830}"/>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BE448ABB-9AD1-4B3F-BA42-BA92D76A807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671316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Planner Contact Information</a:t>
            </a:r>
            <a:br>
              <a:rPr lang="en-US" dirty="0"/>
            </a:br>
            <a:r>
              <a:rPr lang="en-US" dirty="0"/>
              <a:t>Face to Face Events</a:t>
            </a: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a:xfrm>
            <a:off x="609601" y="2174875"/>
            <a:ext cx="3470176" cy="3951288"/>
          </a:xfrm>
        </p:spPr>
        <p:txBody>
          <a:bodyPr/>
          <a:lstStyle/>
          <a:p>
            <a:r>
              <a:rPr lang="en-US" dirty="0"/>
              <a:t>Meeting Planner Office</a:t>
            </a:r>
          </a:p>
          <a:p>
            <a:pPr lvl="1"/>
            <a:r>
              <a:rPr lang="en-US" dirty="0"/>
              <a:t>Waikoloa 1</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15880" y="2174874"/>
            <a:ext cx="6566521" cy="4300539"/>
          </a:xfrm>
        </p:spPr>
        <p:txBody>
          <a:bodyPr/>
          <a:lstStyle/>
          <a:p>
            <a:r>
              <a:rPr lang="en-US" sz="2000" dirty="0"/>
              <a:t>Dawn </a:t>
            </a:r>
            <a:r>
              <a:rPr lang="en-US" sz="2000" dirty="0" err="1"/>
              <a:t>Slykhouse</a:t>
            </a:r>
            <a:endParaRPr lang="en-US" sz="2000" dirty="0"/>
          </a:p>
          <a:p>
            <a:r>
              <a:rPr lang="en-US" sz="2000" dirty="0"/>
              <a:t>Mobile # 1 (408) 594-1342</a:t>
            </a:r>
          </a:p>
          <a:p>
            <a:r>
              <a:rPr lang="en-US" sz="2000" dirty="0"/>
              <a:t>Email: </a:t>
            </a:r>
            <a:r>
              <a:rPr lang="en-US" sz="2000" dirty="0">
                <a:hlinkClick r:id="rId2"/>
              </a:rPr>
              <a:t>dawns@facetoface-events.com</a:t>
            </a:r>
            <a:r>
              <a:rPr lang="en-US" sz="2000" dirty="0"/>
              <a:t> </a:t>
            </a:r>
          </a:p>
          <a:p>
            <a:r>
              <a:rPr lang="en-US" sz="2000" dirty="0"/>
              <a:t>Skype: </a:t>
            </a:r>
            <a:r>
              <a:rPr lang="en-US" sz="2000" dirty="0" err="1"/>
              <a:t>dslykhouse</a:t>
            </a:r>
            <a:endParaRPr lang="en-US" sz="2000" dirty="0"/>
          </a:p>
          <a:p>
            <a:r>
              <a:rPr lang="en-US" sz="2000" dirty="0"/>
              <a:t>Lisa Ronmark</a:t>
            </a:r>
          </a:p>
          <a:p>
            <a:r>
              <a:rPr lang="en-US" sz="2000" dirty="0"/>
              <a:t>Mobile # 1 (604) 316-4947</a:t>
            </a:r>
          </a:p>
          <a:p>
            <a:r>
              <a:rPr lang="en-US" sz="2000" dirty="0"/>
              <a:t>Email: </a:t>
            </a:r>
            <a:r>
              <a:rPr lang="en-US" sz="2000" dirty="0">
                <a:hlinkClick r:id="rId3"/>
              </a:rPr>
              <a:t>lisa@facetoface-events.com</a:t>
            </a:r>
            <a:r>
              <a:rPr lang="en-US" sz="2000" dirty="0"/>
              <a:t> </a:t>
            </a:r>
          </a:p>
          <a:p>
            <a:r>
              <a:rPr lang="en-US" sz="2000" dirty="0"/>
              <a:t>Skype: </a:t>
            </a:r>
            <a:r>
              <a:rPr lang="en-US" sz="2000" dirty="0" err="1"/>
              <a:t>lisa.ronmark</a:t>
            </a:r>
            <a:endParaRPr lang="en-US" sz="2000" dirty="0"/>
          </a:p>
          <a:p>
            <a:endParaRPr lang="en-US" sz="2000" dirty="0"/>
          </a:p>
          <a:p>
            <a:r>
              <a:rPr lang="en-US" sz="2000" dirty="0"/>
              <a:t>Requests/Inquiries/Schedule Updates</a:t>
            </a:r>
          </a:p>
          <a:p>
            <a:pPr lvl="1"/>
            <a:r>
              <a:rPr lang="en-US" sz="1800" dirty="0">
                <a:hlinkClick r:id="rId4"/>
              </a:rPr>
              <a:t>802info@facetoface-events.com</a:t>
            </a:r>
            <a:endParaRPr lang="en-US" sz="1800" dirty="0"/>
          </a:p>
        </p:txBody>
      </p:sp>
      <p:sp>
        <p:nvSpPr>
          <p:cNvPr id="12" name="Date Placeholder 11">
            <a:extLst>
              <a:ext uri="{FF2B5EF4-FFF2-40B4-BE49-F238E27FC236}">
                <a16:creationId xmlns:a16="http://schemas.microsoft.com/office/drawing/2014/main" id="{E044ABF3-ED6E-40DE-B035-271013673E6C}"/>
              </a:ext>
            </a:extLst>
          </p:cNvPr>
          <p:cNvSpPr>
            <a:spLocks noGrp="1"/>
          </p:cNvSpPr>
          <p:nvPr>
            <p:ph type="dt" idx="13"/>
          </p:nvPr>
        </p:nvSpPr>
        <p:spPr/>
        <p:txBody>
          <a:bodyPr/>
          <a:lstStyle/>
          <a:p>
            <a:r>
              <a:rPr lang="en-US"/>
              <a:t>November 2019</a:t>
            </a:r>
            <a:endParaRPr lang="en-GB" dirty="0"/>
          </a:p>
        </p:txBody>
      </p:sp>
      <p:sp>
        <p:nvSpPr>
          <p:cNvPr id="13" name="Footer Placeholder 12">
            <a:extLst>
              <a:ext uri="{FF2B5EF4-FFF2-40B4-BE49-F238E27FC236}">
                <a16:creationId xmlns:a16="http://schemas.microsoft.com/office/drawing/2014/main" id="{97E0C82F-815C-4303-AED5-0818651C76EA}"/>
              </a:ext>
            </a:extLst>
          </p:cNvPr>
          <p:cNvSpPr>
            <a:spLocks noGrp="1"/>
          </p:cNvSpPr>
          <p:nvPr>
            <p:ph type="ftr" idx="11"/>
          </p:nvPr>
        </p:nvSpPr>
        <p:spPr/>
        <p:txBody>
          <a:bodyPr/>
          <a:lstStyle/>
          <a:p>
            <a:r>
              <a:rPr lang="en-GB"/>
              <a:t>Jon Rosdahl, Qualcomm</a:t>
            </a:r>
            <a:endParaRPr lang="en-GB" dirty="0"/>
          </a:p>
        </p:txBody>
      </p:sp>
      <p:sp>
        <p:nvSpPr>
          <p:cNvPr id="7" name="Slide Number Placeholder 6">
            <a:extLst>
              <a:ext uri="{FF2B5EF4-FFF2-40B4-BE49-F238E27FC236}">
                <a16:creationId xmlns:a16="http://schemas.microsoft.com/office/drawing/2014/main" id="{A3DE25D2-6BED-43AC-9275-496C8467BAAC}"/>
              </a:ext>
            </a:extLst>
          </p:cNvPr>
          <p:cNvSpPr>
            <a:spLocks noGrp="1"/>
          </p:cNvSpPr>
          <p:nvPr>
            <p:ph type="sldNum" idx="12"/>
          </p:nvPr>
        </p:nvSpPr>
        <p:spPr/>
        <p:txBody>
          <a:bodyPr/>
          <a:lstStyle/>
          <a:p>
            <a:r>
              <a:rPr lang="en-GB"/>
              <a:t>Slide </a:t>
            </a:r>
            <a:fld id="{69B99EC4-A1FB-4C79-B9A5-C1FFD5A90380}" type="slidenum">
              <a:rPr lang="en-GB" smtClean="0"/>
              <a:pPr/>
              <a:t>15</a:t>
            </a:fld>
            <a:endParaRPr lang="en-GB"/>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Future Venues</a:t>
            </a:r>
          </a:p>
        </p:txBody>
      </p:sp>
      <p:sp>
        <p:nvSpPr>
          <p:cNvPr id="4" name="Text Placeholder 3"/>
          <p:cNvSpPr>
            <a:spLocks noGrp="1"/>
          </p:cNvSpPr>
          <p:nvPr>
            <p:ph idx="1"/>
          </p:nvPr>
        </p:nvSpPr>
        <p:spPr/>
        <p:txBody>
          <a:bodyPr/>
          <a:lstStyle/>
          <a:p>
            <a:pPr lvl="0"/>
            <a:r>
              <a:rPr lang="en-US" altLang="en-US" dirty="0"/>
              <a:t>Interim: 12-17 January 2020  Hotel Irvine, Irvine, CA, USA</a:t>
            </a:r>
            <a:endParaRPr lang="en-US" dirty="0"/>
          </a:p>
          <a:p>
            <a:r>
              <a:rPr lang="en-US" dirty="0"/>
              <a:t>Plenary: 15-20 March 2020 </a:t>
            </a:r>
            <a:r>
              <a:rPr lang="sv-SE" dirty="0"/>
              <a:t>Hilton Atlanta, Atlanta, GA, USA</a:t>
            </a:r>
          </a:p>
          <a:p>
            <a:r>
              <a:rPr lang="sv-SE" dirty="0"/>
              <a:t>	IEEE 802 </a:t>
            </a:r>
            <a:r>
              <a:rPr lang="en-US" dirty="0"/>
              <a:t>40th Anniversary Celebrations!!</a:t>
            </a:r>
          </a:p>
          <a:p>
            <a:r>
              <a:rPr lang="en-US" dirty="0"/>
              <a:t>Interim: 10-15 May 2020 Marriott Hotel, Warsaw Poland </a:t>
            </a:r>
          </a:p>
          <a:p>
            <a:r>
              <a:rPr lang="en-US" dirty="0"/>
              <a:t>Plenary: 12-17 July 2020 Sheraton Centre Montreal, Montreal, Canada</a:t>
            </a:r>
          </a:p>
          <a:p>
            <a:r>
              <a:rPr lang="en-US" dirty="0"/>
              <a:t>Interim: 13-18 Sept 2020 Grand Hyatt Atlanta in Buckhead, Atlanta Georgia, USA</a:t>
            </a:r>
          </a:p>
          <a:p>
            <a:r>
              <a:rPr lang="en-US" dirty="0"/>
              <a:t>Plenary: 08-13 November 2020  Marriott Marquis Queen’s Park, Bangkok, Thailand</a:t>
            </a:r>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r>
              <a:rPr lang="en-US"/>
              <a:t>November 2019</a:t>
            </a:r>
            <a:endParaRPr lang="en-GB" dirty="0"/>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r>
              <a:rPr lang="en-GB"/>
              <a:t>Jon Rosdahl, Qualcomm</a:t>
            </a:r>
            <a:endParaRPr lang="en-GB" dirty="0"/>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197996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a:t>
            </a:r>
            <a:r>
              <a:rPr lang="en-GB"/>
              <a:t>Meeting Registration</a:t>
            </a:r>
            <a:endParaRPr lang="en-US" dirty="0"/>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dirty="0"/>
              <a:t>Jon Rosdahl, Qualcomm</a:t>
            </a:r>
          </a:p>
        </p:txBody>
      </p:sp>
      <p:graphicFrame>
        <p:nvGraphicFramePr>
          <p:cNvPr id="14" name="Content Placeholder 13">
            <a:extLst>
              <a:ext uri="{FF2B5EF4-FFF2-40B4-BE49-F238E27FC236}">
                <a16:creationId xmlns:a16="http://schemas.microsoft.com/office/drawing/2014/main" id="{879C1305-E1AA-40DC-9690-EEDD8E5A1F6F}"/>
              </a:ext>
            </a:extLst>
          </p:cNvPr>
          <p:cNvGraphicFramePr>
            <a:graphicFrameLocks noGrp="1"/>
          </p:cNvGraphicFramePr>
          <p:nvPr>
            <p:ph idx="1"/>
            <p:extLst>
              <p:ext uri="{D42A27DB-BD31-4B8C-83A1-F6EECF244321}">
                <p14:modId xmlns:p14="http://schemas.microsoft.com/office/powerpoint/2010/main" val="3702726713"/>
              </p:ext>
            </p:extLst>
          </p:nvPr>
        </p:nvGraphicFramePr>
        <p:xfrm>
          <a:off x="2818579" y="1680722"/>
          <a:ext cx="6552727" cy="4297680"/>
        </p:xfrm>
        <a:graphic>
          <a:graphicData uri="http://schemas.openxmlformats.org/drawingml/2006/table">
            <a:tbl>
              <a:tblPr/>
              <a:tblGrid>
                <a:gridCol w="3477980">
                  <a:extLst>
                    <a:ext uri="{9D8B030D-6E8A-4147-A177-3AD203B41FA5}">
                      <a16:colId xmlns:a16="http://schemas.microsoft.com/office/drawing/2014/main" val="2589091154"/>
                    </a:ext>
                  </a:extLst>
                </a:gridCol>
                <a:gridCol w="890505">
                  <a:extLst>
                    <a:ext uri="{9D8B030D-6E8A-4147-A177-3AD203B41FA5}">
                      <a16:colId xmlns:a16="http://schemas.microsoft.com/office/drawing/2014/main" val="1826398970"/>
                    </a:ext>
                  </a:extLst>
                </a:gridCol>
                <a:gridCol w="2184242">
                  <a:extLst>
                    <a:ext uri="{9D8B030D-6E8A-4147-A177-3AD203B41FA5}">
                      <a16:colId xmlns:a16="http://schemas.microsoft.com/office/drawing/2014/main" val="692124259"/>
                    </a:ext>
                  </a:extLst>
                </a:gridCol>
              </a:tblGrid>
              <a:tr h="640080">
                <a:tc>
                  <a:txBody>
                    <a:bodyPr/>
                    <a:lstStyle/>
                    <a:p>
                      <a:r>
                        <a:rPr lang="en-US" sz="2400" u="none" strike="noStrike" dirty="0">
                          <a:solidFill>
                            <a:srgbClr val="808080"/>
                          </a:solidFill>
                          <a:effectLst/>
                          <a:hlinkClick r:id="rId2"/>
                        </a:rPr>
                        <a:t>Primary Working Group</a:t>
                      </a:r>
                      <a:endParaRPr lang="en-US" sz="2400" dirty="0"/>
                    </a:p>
                  </a:txBody>
                  <a:tcPr anchor="ctr">
                    <a:lnL>
                      <a:noFill/>
                    </a:lnL>
                    <a:lnR>
                      <a:noFill/>
                    </a:lnR>
                    <a:lnT>
                      <a:noFill/>
                    </a:lnT>
                    <a:lnB>
                      <a:noFill/>
                    </a:lnB>
                  </a:tcPr>
                </a:tc>
                <a:tc>
                  <a:txBody>
                    <a:bodyPr/>
                    <a:lstStyle/>
                    <a:p>
                      <a:pPr algn="r"/>
                      <a:r>
                        <a:rPr lang="en-US" sz="2400" b="1">
                          <a:hlinkClick r:id="rId3"/>
                        </a:rPr>
                        <a:t>668</a:t>
                      </a:r>
                      <a:endParaRPr lang="en-US" sz="2400"/>
                    </a:p>
                  </a:txBody>
                  <a:tcPr anchor="ctr">
                    <a:lnL>
                      <a:noFill/>
                    </a:lnL>
                    <a:lnR>
                      <a:noFill/>
                    </a:lnR>
                    <a:lnT>
                      <a:noFill/>
                    </a:lnT>
                    <a:lnB>
                      <a:noFill/>
                    </a:lnB>
                  </a:tcPr>
                </a:tc>
                <a:tc>
                  <a:txBody>
                    <a:bodyPr/>
                    <a:lstStyle/>
                    <a:p>
                      <a:pPr algn="r"/>
                      <a:r>
                        <a:rPr lang="en-US" sz="2400" u="none" strike="noStrike" dirty="0">
                          <a:effectLst/>
                          <a:hlinkClick r:id="rId2"/>
                        </a:rPr>
                        <a:t>99%</a:t>
                      </a:r>
                      <a:endParaRPr lang="en-US" sz="2400" dirty="0"/>
                    </a:p>
                  </a:txBody>
                  <a:tcPr anchor="ctr">
                    <a:lnL>
                      <a:noFill/>
                    </a:lnL>
                    <a:lnR>
                      <a:noFill/>
                    </a:lnR>
                    <a:lnT>
                      <a:noFill/>
                    </a:lnT>
                    <a:lnB>
                      <a:noFill/>
                    </a:lnB>
                  </a:tcPr>
                </a:tc>
                <a:extLst>
                  <a:ext uri="{0D108BD9-81ED-4DB2-BD59-A6C34878D82A}">
                    <a16:rowId xmlns:a16="http://schemas.microsoft.com/office/drawing/2014/main" val="3473977775"/>
                  </a:ext>
                </a:extLst>
              </a:tr>
              <a:tr h="365760">
                <a:tc>
                  <a:txBody>
                    <a:bodyPr/>
                    <a:lstStyle/>
                    <a:p>
                      <a:r>
                        <a:rPr lang="en-US" sz="2400" dirty="0"/>
                        <a:t>    </a:t>
                      </a:r>
                      <a:r>
                        <a:rPr lang="en-US" sz="2400" u="none" strike="noStrike" dirty="0">
                          <a:solidFill>
                            <a:srgbClr val="808080"/>
                          </a:solidFill>
                          <a:effectLst/>
                          <a:hlinkClick r:id="rId2"/>
                        </a:rPr>
                        <a:t>802.1</a:t>
                      </a:r>
                      <a:endParaRPr lang="en-US" sz="2400" dirty="0"/>
                    </a:p>
                  </a:txBody>
                  <a:tcPr anchor="ctr">
                    <a:lnL>
                      <a:noFill/>
                    </a:lnL>
                    <a:lnR>
                      <a:noFill/>
                    </a:lnR>
                    <a:lnT>
                      <a:noFill/>
                    </a:lnT>
                    <a:lnB>
                      <a:noFill/>
                    </a:lnB>
                  </a:tcPr>
                </a:tc>
                <a:tc>
                  <a:txBody>
                    <a:bodyPr/>
                    <a:lstStyle/>
                    <a:p>
                      <a:pPr algn="r"/>
                      <a:r>
                        <a:rPr lang="en-US" sz="2400" dirty="0">
                          <a:solidFill>
                            <a:srgbClr val="808080"/>
                          </a:solidFill>
                          <a:effectLst/>
                          <a:hlinkClick r:id="rId3"/>
                        </a:rPr>
                        <a:t>76</a:t>
                      </a:r>
                      <a:endParaRPr lang="en-US" sz="2400" dirty="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11%</a:t>
                      </a:r>
                      <a:endParaRPr lang="en-US" sz="2400" dirty="0"/>
                    </a:p>
                  </a:txBody>
                  <a:tcPr anchor="ctr">
                    <a:lnL>
                      <a:noFill/>
                    </a:lnL>
                    <a:lnR>
                      <a:noFill/>
                    </a:lnR>
                    <a:lnT>
                      <a:noFill/>
                    </a:lnT>
                    <a:lnB>
                      <a:noFill/>
                    </a:lnB>
                  </a:tcPr>
                </a:tc>
                <a:extLst>
                  <a:ext uri="{0D108BD9-81ED-4DB2-BD59-A6C34878D82A}">
                    <a16:rowId xmlns:a16="http://schemas.microsoft.com/office/drawing/2014/main" val="1074284619"/>
                  </a:ext>
                </a:extLst>
              </a:tr>
              <a:tr h="365760">
                <a:tc>
                  <a:txBody>
                    <a:bodyPr/>
                    <a:lstStyle/>
                    <a:p>
                      <a:r>
                        <a:rPr lang="en-US" sz="2400"/>
                        <a:t>    </a:t>
                      </a:r>
                      <a:r>
                        <a:rPr lang="en-US" sz="2400" u="none" strike="noStrike">
                          <a:solidFill>
                            <a:srgbClr val="808080"/>
                          </a:solidFill>
                          <a:effectLst/>
                          <a:hlinkClick r:id="rId2"/>
                        </a:rPr>
                        <a:t>802.3</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219</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32%</a:t>
                      </a:r>
                      <a:endParaRPr lang="en-US" sz="2400" dirty="0"/>
                    </a:p>
                  </a:txBody>
                  <a:tcPr anchor="ctr">
                    <a:lnL>
                      <a:noFill/>
                    </a:lnL>
                    <a:lnR>
                      <a:noFill/>
                    </a:lnR>
                    <a:lnT>
                      <a:noFill/>
                    </a:lnT>
                    <a:lnB>
                      <a:noFill/>
                    </a:lnB>
                  </a:tcPr>
                </a:tc>
                <a:extLst>
                  <a:ext uri="{0D108BD9-81ED-4DB2-BD59-A6C34878D82A}">
                    <a16:rowId xmlns:a16="http://schemas.microsoft.com/office/drawing/2014/main" val="593808124"/>
                  </a:ext>
                </a:extLst>
              </a:tr>
              <a:tr h="365760">
                <a:tc>
                  <a:txBody>
                    <a:bodyPr/>
                    <a:lstStyle/>
                    <a:p>
                      <a:r>
                        <a:rPr lang="en-US" sz="2400"/>
                        <a:t>    </a:t>
                      </a:r>
                      <a:r>
                        <a:rPr lang="en-US" sz="2400" u="none" strike="noStrike">
                          <a:solidFill>
                            <a:srgbClr val="808080"/>
                          </a:solidFill>
                          <a:effectLst/>
                          <a:hlinkClick r:id="rId2"/>
                        </a:rPr>
                        <a:t>802.11</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301</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45%</a:t>
                      </a:r>
                      <a:endParaRPr lang="en-US" sz="2400" dirty="0"/>
                    </a:p>
                  </a:txBody>
                  <a:tcPr anchor="ctr">
                    <a:lnL>
                      <a:noFill/>
                    </a:lnL>
                    <a:lnR>
                      <a:noFill/>
                    </a:lnR>
                    <a:lnT>
                      <a:noFill/>
                    </a:lnT>
                    <a:lnB>
                      <a:noFill/>
                    </a:lnB>
                  </a:tcPr>
                </a:tc>
                <a:extLst>
                  <a:ext uri="{0D108BD9-81ED-4DB2-BD59-A6C34878D82A}">
                    <a16:rowId xmlns:a16="http://schemas.microsoft.com/office/drawing/2014/main" val="3155188251"/>
                  </a:ext>
                </a:extLst>
              </a:tr>
              <a:tr h="365760">
                <a:tc>
                  <a:txBody>
                    <a:bodyPr/>
                    <a:lstStyle/>
                    <a:p>
                      <a:r>
                        <a:rPr lang="en-US" sz="2400"/>
                        <a:t>    </a:t>
                      </a:r>
                      <a:r>
                        <a:rPr lang="en-US" sz="2400" u="none" strike="noStrike">
                          <a:solidFill>
                            <a:srgbClr val="808080"/>
                          </a:solidFill>
                          <a:effectLst/>
                          <a:hlinkClick r:id="rId2"/>
                        </a:rPr>
                        <a:t>802.15</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55</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8%</a:t>
                      </a:r>
                      <a:endParaRPr lang="en-US" sz="2400" dirty="0"/>
                    </a:p>
                  </a:txBody>
                  <a:tcPr anchor="ctr">
                    <a:lnL>
                      <a:noFill/>
                    </a:lnL>
                    <a:lnR>
                      <a:noFill/>
                    </a:lnR>
                    <a:lnT>
                      <a:noFill/>
                    </a:lnT>
                    <a:lnB>
                      <a:noFill/>
                    </a:lnB>
                  </a:tcPr>
                </a:tc>
                <a:extLst>
                  <a:ext uri="{0D108BD9-81ED-4DB2-BD59-A6C34878D82A}">
                    <a16:rowId xmlns:a16="http://schemas.microsoft.com/office/drawing/2014/main" val="2348879881"/>
                  </a:ext>
                </a:extLst>
              </a:tr>
              <a:tr h="365760">
                <a:tc>
                  <a:txBody>
                    <a:bodyPr/>
                    <a:lstStyle/>
                    <a:p>
                      <a:r>
                        <a:rPr lang="en-US" sz="2400"/>
                        <a:t>    </a:t>
                      </a:r>
                      <a:r>
                        <a:rPr lang="en-US" sz="2400" u="none" strike="noStrike">
                          <a:solidFill>
                            <a:srgbClr val="808080"/>
                          </a:solidFill>
                          <a:effectLst/>
                          <a:hlinkClick r:id="rId2"/>
                        </a:rPr>
                        <a:t>802.18</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6</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1%</a:t>
                      </a:r>
                      <a:endParaRPr lang="en-US" sz="2400" dirty="0"/>
                    </a:p>
                  </a:txBody>
                  <a:tcPr anchor="ctr">
                    <a:lnL>
                      <a:noFill/>
                    </a:lnL>
                    <a:lnR>
                      <a:noFill/>
                    </a:lnR>
                    <a:lnT>
                      <a:noFill/>
                    </a:lnT>
                    <a:lnB>
                      <a:noFill/>
                    </a:lnB>
                  </a:tcPr>
                </a:tc>
                <a:extLst>
                  <a:ext uri="{0D108BD9-81ED-4DB2-BD59-A6C34878D82A}">
                    <a16:rowId xmlns:a16="http://schemas.microsoft.com/office/drawing/2014/main" val="571735829"/>
                  </a:ext>
                </a:extLst>
              </a:tr>
              <a:tr h="365760">
                <a:tc>
                  <a:txBody>
                    <a:bodyPr/>
                    <a:lstStyle/>
                    <a:p>
                      <a:r>
                        <a:rPr lang="en-US" sz="2400"/>
                        <a:t>    </a:t>
                      </a:r>
                      <a:r>
                        <a:rPr lang="en-US" sz="2400" u="none" strike="noStrike">
                          <a:solidFill>
                            <a:srgbClr val="808080"/>
                          </a:solidFill>
                          <a:effectLst/>
                          <a:hlinkClick r:id="rId2"/>
                        </a:rPr>
                        <a:t>802.19</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5</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1%</a:t>
                      </a:r>
                      <a:endParaRPr lang="en-US" sz="2400" dirty="0"/>
                    </a:p>
                  </a:txBody>
                  <a:tcPr anchor="ctr">
                    <a:lnL>
                      <a:noFill/>
                    </a:lnL>
                    <a:lnR>
                      <a:noFill/>
                    </a:lnR>
                    <a:lnT>
                      <a:noFill/>
                    </a:lnT>
                    <a:lnB>
                      <a:noFill/>
                    </a:lnB>
                  </a:tcPr>
                </a:tc>
                <a:extLst>
                  <a:ext uri="{0D108BD9-81ED-4DB2-BD59-A6C34878D82A}">
                    <a16:rowId xmlns:a16="http://schemas.microsoft.com/office/drawing/2014/main" val="2913108480"/>
                  </a:ext>
                </a:extLst>
              </a:tr>
              <a:tr h="365760">
                <a:tc>
                  <a:txBody>
                    <a:bodyPr/>
                    <a:lstStyle/>
                    <a:p>
                      <a:r>
                        <a:rPr lang="en-US" sz="2400"/>
                        <a:t>    </a:t>
                      </a:r>
                      <a:r>
                        <a:rPr lang="en-US" sz="2400" u="none" strike="noStrike">
                          <a:solidFill>
                            <a:srgbClr val="808080"/>
                          </a:solidFill>
                          <a:effectLst/>
                          <a:hlinkClick r:id="rId2"/>
                        </a:rPr>
                        <a:t>802.24</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4</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1%</a:t>
                      </a:r>
                      <a:endParaRPr lang="en-US" sz="2400" dirty="0"/>
                    </a:p>
                  </a:txBody>
                  <a:tcPr anchor="ctr">
                    <a:lnL>
                      <a:noFill/>
                    </a:lnL>
                    <a:lnR>
                      <a:noFill/>
                    </a:lnR>
                    <a:lnT>
                      <a:noFill/>
                    </a:lnT>
                    <a:lnB>
                      <a:noFill/>
                    </a:lnB>
                  </a:tcPr>
                </a:tc>
                <a:extLst>
                  <a:ext uri="{0D108BD9-81ED-4DB2-BD59-A6C34878D82A}">
                    <a16:rowId xmlns:a16="http://schemas.microsoft.com/office/drawing/2014/main" val="317346821"/>
                  </a:ext>
                </a:extLst>
              </a:tr>
              <a:tr h="365760">
                <a:tc>
                  <a:txBody>
                    <a:bodyPr/>
                    <a:lstStyle/>
                    <a:p>
                      <a:r>
                        <a:rPr lang="en-US" sz="2400"/>
                        <a:t>    </a:t>
                      </a:r>
                      <a:r>
                        <a:rPr lang="en-US" sz="2400" u="none" strike="noStrike">
                          <a:solidFill>
                            <a:srgbClr val="808080"/>
                          </a:solidFill>
                          <a:effectLst/>
                          <a:hlinkClick r:id="rId2"/>
                        </a:rPr>
                        <a:t>Unknown</a:t>
                      </a:r>
                      <a:endParaRPr lang="en-US" sz="2400"/>
                    </a:p>
                  </a:txBody>
                  <a:tcPr anchor="ctr">
                    <a:lnL>
                      <a:noFill/>
                    </a:lnL>
                    <a:lnR>
                      <a:noFill/>
                    </a:lnR>
                    <a:lnT>
                      <a:noFill/>
                    </a:lnT>
                    <a:lnB>
                      <a:noFill/>
                    </a:lnB>
                  </a:tcPr>
                </a:tc>
                <a:tc>
                  <a:txBody>
                    <a:bodyPr/>
                    <a:lstStyle/>
                    <a:p>
                      <a:pPr algn="r"/>
                      <a:r>
                        <a:rPr lang="en-US" sz="2400">
                          <a:solidFill>
                            <a:srgbClr val="808080"/>
                          </a:solidFill>
                          <a:effectLst/>
                          <a:hlinkClick r:id="rId3"/>
                        </a:rPr>
                        <a:t>2</a:t>
                      </a:r>
                      <a:endParaRPr lang="en-US" sz="2400"/>
                    </a:p>
                  </a:txBody>
                  <a:tcPr anchor="ctr">
                    <a:lnL>
                      <a:noFill/>
                    </a:lnL>
                    <a:lnR>
                      <a:noFill/>
                    </a:lnR>
                    <a:lnT>
                      <a:noFill/>
                    </a:lnT>
                    <a:lnB>
                      <a:noFill/>
                    </a:lnB>
                  </a:tcPr>
                </a:tc>
                <a:tc>
                  <a:txBody>
                    <a:bodyPr/>
                    <a:lstStyle/>
                    <a:p>
                      <a:pPr algn="r"/>
                      <a:r>
                        <a:rPr lang="en-US" sz="2400" u="none" strike="noStrike" dirty="0">
                          <a:solidFill>
                            <a:srgbClr val="808080"/>
                          </a:solidFill>
                          <a:effectLst/>
                          <a:hlinkClick r:id="rId2"/>
                        </a:rPr>
                        <a:t>0%</a:t>
                      </a:r>
                      <a:endParaRPr lang="en-US" sz="2400" dirty="0"/>
                    </a:p>
                  </a:txBody>
                  <a:tcPr anchor="ctr">
                    <a:lnL>
                      <a:noFill/>
                    </a:lnL>
                    <a:lnR>
                      <a:noFill/>
                    </a:lnR>
                    <a:lnT>
                      <a:noFill/>
                    </a:lnT>
                    <a:lnB>
                      <a:noFill/>
                    </a:lnB>
                  </a:tcPr>
                </a:tc>
                <a:extLst>
                  <a:ext uri="{0D108BD9-81ED-4DB2-BD59-A6C34878D82A}">
                    <a16:rowId xmlns:a16="http://schemas.microsoft.com/office/drawing/2014/main" val="3506750713"/>
                  </a:ext>
                </a:extLst>
              </a:tr>
            </a:tbl>
          </a:graphicData>
        </a:graphic>
      </p:graphicFrame>
      <p:sp>
        <p:nvSpPr>
          <p:cNvPr id="3" name="Slide Number Placeholder 2">
            <a:extLst>
              <a:ext uri="{FF2B5EF4-FFF2-40B4-BE49-F238E27FC236}">
                <a16:creationId xmlns:a16="http://schemas.microsoft.com/office/drawing/2014/main" id="{A28B0912-0EF1-47D2-9967-E490AE010CC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230595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74202"/>
          </a:xfrm>
        </p:spPr>
        <p:txBody>
          <a:bodyPr/>
          <a:lstStyle/>
          <a:p>
            <a:r>
              <a:rPr lang="en-GB" dirty="0"/>
              <a:t>Abstract</a:t>
            </a:r>
          </a:p>
        </p:txBody>
      </p:sp>
      <p:sp>
        <p:nvSpPr>
          <p:cNvPr id="4098" name="Rectangle 2"/>
          <p:cNvSpPr>
            <a:spLocks noGrp="1" noChangeArrowheads="1"/>
          </p:cNvSpPr>
          <p:nvPr>
            <p:ph idx="1"/>
          </p:nvPr>
        </p:nvSpPr>
        <p:spPr>
          <a:xfrm>
            <a:off x="929218" y="1260005"/>
            <a:ext cx="10346267" cy="5215410"/>
          </a:xfrm>
        </p:spPr>
        <p:txBody>
          <a:bodyPr/>
          <a:lstStyle/>
          <a:p>
            <a:r>
              <a:rPr lang="en-GB" dirty="0"/>
              <a:t>   Agenda Items for 1st Vice Chair – </a:t>
            </a:r>
          </a:p>
          <a:p>
            <a:r>
              <a:rPr lang="en-GB" dirty="0"/>
              <a:t>Monday:</a:t>
            </a:r>
          </a:p>
          <a:p>
            <a:r>
              <a:rPr lang="en-GB" dirty="0"/>
              <a:t>	M3.3	II	Other WG meeting plans</a:t>
            </a:r>
          </a:p>
          <a:p>
            <a:r>
              <a:rPr lang="en-GB" dirty="0"/>
              <a:t>	M3.4	II	Meeting room locations</a:t>
            </a:r>
          </a:p>
          <a:p>
            <a:r>
              <a:rPr lang="en-GB" dirty="0"/>
              <a:t>	M3.5	II	Meeting registration </a:t>
            </a:r>
          </a:p>
          <a:p>
            <a:r>
              <a:rPr lang="en-GB" dirty="0"/>
              <a:t>	M3.6	II 	Recording attendance</a:t>
            </a:r>
          </a:p>
          <a:p>
            <a:r>
              <a:rPr lang="en-GB" dirty="0"/>
              <a:t>	M3.7	II	File server</a:t>
            </a:r>
          </a:p>
          <a:p>
            <a:r>
              <a:rPr lang="en-GB" dirty="0"/>
              <a:t>	M3.8	II	Breakfast, breaks, Social logistics</a:t>
            </a:r>
          </a:p>
          <a:p>
            <a:r>
              <a:rPr lang="en-GB" dirty="0"/>
              <a:t>	M3.9	II	Next Session reminder</a:t>
            </a:r>
          </a:p>
          <a:p>
            <a:r>
              <a:rPr lang="en-GB" dirty="0"/>
              <a:t>Friday:</a:t>
            </a:r>
          </a:p>
          <a:p>
            <a:pPr lvl="1"/>
            <a:r>
              <a:rPr lang="en-US" dirty="0"/>
              <a:t>F3.1.1  II      WG Straw Poll regarding this session location </a:t>
            </a:r>
          </a:p>
          <a:p>
            <a:pPr lvl="1"/>
            <a:r>
              <a:rPr lang="en-US" dirty="0"/>
              <a:t>F3.1.2  DT</a:t>
            </a:r>
            <a:r>
              <a:rPr lang="en-US"/>
              <a:t>	Future </a:t>
            </a:r>
            <a:r>
              <a:rPr lang="en-US" dirty="0"/>
              <a:t>venues status and discussion </a:t>
            </a:r>
          </a:p>
          <a:p>
            <a:endParaRPr lang="en-GB" dirty="0"/>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2" name="Slide Number Placeholder 1">
            <a:extLst>
              <a:ext uri="{FF2B5EF4-FFF2-40B4-BE49-F238E27FC236}">
                <a16:creationId xmlns:a16="http://schemas.microsoft.com/office/drawing/2014/main" id="{B8AAB283-E4E9-482F-A374-90E5A6E4CED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November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
        <p:nvSpPr>
          <p:cNvPr id="2" name="Slide Number Placeholder 1">
            <a:extLst>
              <a:ext uri="{FF2B5EF4-FFF2-40B4-BE49-F238E27FC236}">
                <a16:creationId xmlns:a16="http://schemas.microsoft.com/office/drawing/2014/main" id="{2D0D3262-F716-417C-ACA9-21AC9726C6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092494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3" name="Content Placeholder 2"/>
          <p:cNvSpPr>
            <a:spLocks noGrp="1"/>
          </p:cNvSpPr>
          <p:nvPr>
            <p:ph idx="1"/>
          </p:nvPr>
        </p:nvSpPr>
        <p:spPr>
          <a:xfrm>
            <a:off x="3429001" y="4247116"/>
            <a:ext cx="4852278" cy="2191009"/>
          </a:xfrm>
        </p:spPr>
        <p:txBody>
          <a:bodyPr/>
          <a:lstStyle/>
          <a:p>
            <a:r>
              <a:rPr lang="en-GB" sz="2000" dirty="0"/>
              <a:t>Next IEEE 802 Plenary: </a:t>
            </a:r>
            <a:endParaRPr lang="en-US" sz="2000" dirty="0"/>
          </a:p>
          <a:p>
            <a:pPr marL="768359" indent="-457200">
              <a:buFont typeface="Wingdings" panose="05000000000000000000" pitchFamily="2" charset="2"/>
              <a:buChar char="§"/>
            </a:pPr>
            <a:r>
              <a:rPr lang="en-US" sz="2000" dirty="0"/>
              <a:t>Save the Date: 15-20 March 2020</a:t>
            </a:r>
          </a:p>
          <a:p>
            <a:pPr marL="1168409" lvl="1" indent="-457200">
              <a:buFont typeface="Wingdings" panose="05000000000000000000" pitchFamily="2" charset="2"/>
              <a:buChar char="§"/>
            </a:pPr>
            <a:r>
              <a:rPr lang="sv-SE" dirty="0"/>
              <a:t>Hilton Atlanta, Atlanta, GA, USA</a:t>
            </a:r>
          </a:p>
          <a:p>
            <a:pPr lvl="2"/>
            <a:r>
              <a:rPr lang="en-US" sz="2000" dirty="0"/>
              <a:t>Registration target to open: </a:t>
            </a:r>
          </a:p>
          <a:p>
            <a:pPr lvl="3"/>
            <a:r>
              <a:rPr lang="en-US" sz="2000" dirty="0"/>
              <a:t>First part of December 2019</a:t>
            </a:r>
          </a:p>
          <a:p>
            <a:pPr lvl="2"/>
            <a:r>
              <a:rPr lang="en-US" sz="2000" dirty="0"/>
              <a:t>IEEE 802 40</a:t>
            </a:r>
            <a:r>
              <a:rPr lang="en-US" sz="2000" baseline="30000" dirty="0"/>
              <a:t>th</a:t>
            </a:r>
            <a:r>
              <a:rPr lang="en-US" sz="2000" dirty="0"/>
              <a:t> Anniversary Session</a:t>
            </a:r>
            <a:endParaRPr lang="en-GB" sz="2000" dirty="0"/>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13" name="Rectangle 3">
            <a:extLst>
              <a:ext uri="{FF2B5EF4-FFF2-40B4-BE49-F238E27FC236}">
                <a16:creationId xmlns:a16="http://schemas.microsoft.com/office/drawing/2014/main" id="{42317886-B549-4895-B8D1-6530506D74B8}"/>
              </a:ext>
            </a:extLst>
          </p:cNvPr>
          <p:cNvSpPr>
            <a:spLocks noChangeArrowheads="1"/>
          </p:cNvSpPr>
          <p:nvPr/>
        </p:nvSpPr>
        <p:spPr bwMode="auto">
          <a:xfrm>
            <a:off x="3429001" y="1344110"/>
            <a:ext cx="6652478"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chemeClr val="tx1"/>
                </a:solidFill>
                <a:latin typeface="Arial" panose="020B0604020202020204" pitchFamily="34" charset="0"/>
              </a:rPr>
              <a:t>Next I</a:t>
            </a:r>
            <a:r>
              <a:rPr kumimoji="0" lang="en-US" altLang="en-US" sz="2000" b="1" i="0" u="none" strike="noStrike" cap="none" normalizeH="0" baseline="0" dirty="0">
                <a:ln>
                  <a:noFill/>
                </a:ln>
                <a:solidFill>
                  <a:schemeClr val="tx1"/>
                </a:solidFill>
                <a:effectLst/>
                <a:latin typeface="Arial" panose="020B0604020202020204" pitchFamily="34" charset="0"/>
              </a:rPr>
              <a:t>EEE 802 Wireless Interim</a:t>
            </a:r>
            <a:r>
              <a:rPr kumimoji="0" lang="en-US" altLang="en-US" sz="2000" b="0" i="0" u="none" strike="noStrike" cap="none" normalizeH="0" baseline="0" dirty="0">
                <a:ln>
                  <a:noFill/>
                </a:ln>
                <a:solidFill>
                  <a:schemeClr val="tx1"/>
                </a:solidFill>
                <a:effectLst/>
                <a:latin typeface="Arial" panose="020B0604020202020204" pitchFamily="34" charset="0"/>
              </a:rPr>
              <a: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January 12-17, 2020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Hotel Irvine</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17900 Jamboree Road</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Irvine, California 92614</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United States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     Map and Directions</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chemeClr val="tx1"/>
                </a:solidFill>
                <a:latin typeface="Arial" panose="020B0604020202020204" pitchFamily="34" charset="0"/>
              </a:rPr>
              <a:t>Registration open Wednesday November 13, 2019</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2" name="Slide Number Placeholder 1">
            <a:extLst>
              <a:ext uri="{FF2B5EF4-FFF2-40B4-BE49-F238E27FC236}">
                <a16:creationId xmlns:a16="http://schemas.microsoft.com/office/drawing/2014/main" id="{69DCD06C-A500-4F17-86BB-A0C920069AF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46014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Date Placeholder 5"/>
          <p:cNvSpPr>
            <a:spLocks noGrp="1"/>
          </p:cNvSpPr>
          <p:nvPr>
            <p:ph type="dt" idx="4294967295"/>
          </p:nvPr>
        </p:nvSpPr>
        <p:spPr>
          <a:xfrm>
            <a:off x="0" y="333375"/>
            <a:ext cx="2500313" cy="273050"/>
          </a:xfrm>
        </p:spPr>
        <p:txBody>
          <a:bodyPr/>
          <a:lstStyle/>
          <a:p>
            <a:r>
              <a:rPr lang="en-US"/>
              <a:t>November 2019</a:t>
            </a:r>
            <a:endParaRPr lang="en-GB" dirty="0"/>
          </a:p>
        </p:txBody>
      </p:sp>
      <p:sp>
        <p:nvSpPr>
          <p:cNvPr id="2" name="Slide Number Placeholder 1">
            <a:extLst>
              <a:ext uri="{FF2B5EF4-FFF2-40B4-BE49-F238E27FC236}">
                <a16:creationId xmlns:a16="http://schemas.microsoft.com/office/drawing/2014/main" id="{052E4E77-E04A-4FED-B78A-A4FEDD716630}"/>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2323293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DDFD-8FBD-460B-9001-8273FC332BE0}"/>
              </a:ext>
            </a:extLst>
          </p:cNvPr>
          <p:cNvSpPr>
            <a:spLocks noGrp="1"/>
          </p:cNvSpPr>
          <p:nvPr>
            <p:ph type="title"/>
          </p:nvPr>
        </p:nvSpPr>
        <p:spPr>
          <a:xfrm>
            <a:off x="914401" y="648746"/>
            <a:ext cx="10361084" cy="654968"/>
          </a:xfrm>
        </p:spPr>
        <p:txBody>
          <a:bodyPr/>
          <a:lstStyle/>
          <a:p>
            <a:r>
              <a:rPr lang="en-US" dirty="0"/>
              <a:t>Social Event	</a:t>
            </a:r>
          </a:p>
        </p:txBody>
      </p:sp>
      <p:sp>
        <p:nvSpPr>
          <p:cNvPr id="4" name="Content Placeholder 2">
            <a:extLst>
              <a:ext uri="{FF2B5EF4-FFF2-40B4-BE49-F238E27FC236}">
                <a16:creationId xmlns:a16="http://schemas.microsoft.com/office/drawing/2014/main" id="{AD7AC867-84A8-4382-83A6-68F0834BEA68}"/>
              </a:ext>
            </a:extLst>
          </p:cNvPr>
          <p:cNvSpPr>
            <a:spLocks noGrp="1"/>
          </p:cNvSpPr>
          <p:nvPr>
            <p:ph idx="1"/>
          </p:nvPr>
        </p:nvSpPr>
        <p:spPr>
          <a:xfrm>
            <a:off x="914401" y="1340768"/>
            <a:ext cx="10361084" cy="5160065"/>
          </a:xfrm>
        </p:spPr>
        <p:txBody>
          <a:bodyPr/>
          <a:lstStyle/>
          <a:p>
            <a:r>
              <a:rPr lang="en-US" sz="1800" dirty="0"/>
              <a:t>Who</a:t>
            </a:r>
          </a:p>
          <a:p>
            <a:pPr lvl="1"/>
            <a:r>
              <a:rPr lang="en-US" sz="1800" dirty="0"/>
              <a:t>All registered attendees and their guests are welcome to purchase tickets to attend.</a:t>
            </a:r>
          </a:p>
          <a:p>
            <a:pPr lvl="1"/>
            <a:r>
              <a:rPr lang="en-US" sz="1800" dirty="0"/>
              <a:t>Tickets are $US24.99 per person, a maximum of 600 tickets sold</a:t>
            </a:r>
          </a:p>
          <a:p>
            <a:pPr lvl="1"/>
            <a:r>
              <a:rPr lang="en-US" sz="1800" dirty="0"/>
              <a:t>Purchase tickets online by logging into registration:: </a:t>
            </a:r>
            <a:r>
              <a:rPr lang="en-US" sz="1800" dirty="0">
                <a:hlinkClick r:id="rId3"/>
              </a:rPr>
              <a:t>https://www.regonline.com/registration/Checkin.aspx?EventId=2569183</a:t>
            </a:r>
            <a:r>
              <a:rPr lang="en-US" sz="1800" dirty="0"/>
              <a:t> </a:t>
            </a:r>
          </a:p>
          <a:p>
            <a:r>
              <a:rPr lang="en-US" sz="1800" dirty="0"/>
              <a:t>What</a:t>
            </a:r>
          </a:p>
          <a:p>
            <a:pPr lvl="1"/>
            <a:r>
              <a:rPr lang="en-US" sz="1800" dirty="0"/>
              <a:t>Live Music – Hear the live energetic drum beats and Polynesian folk music</a:t>
            </a:r>
          </a:p>
          <a:p>
            <a:pPr lvl="1"/>
            <a:r>
              <a:rPr lang="en-US" sz="1800" dirty="0"/>
              <a:t>Breathtaking Dance – Watch the stage come alive with hula dancing and fire performers</a:t>
            </a:r>
          </a:p>
          <a:p>
            <a:pPr lvl="1"/>
            <a:r>
              <a:rPr lang="en-US" sz="1800" dirty="0"/>
              <a:t>Delicious Cuisine– Taste exotic flavors and locally sourced island ingredients, buffet style.</a:t>
            </a:r>
          </a:p>
          <a:p>
            <a:pPr lvl="1"/>
            <a:r>
              <a:rPr lang="en-US" sz="1800" dirty="0"/>
              <a:t>Bar Service shall be available, the purchase of ticket includes a drink coupon.</a:t>
            </a:r>
          </a:p>
          <a:p>
            <a:r>
              <a:rPr lang="en-US" sz="1800" dirty="0"/>
              <a:t>Where</a:t>
            </a:r>
          </a:p>
          <a:p>
            <a:pPr lvl="1"/>
            <a:r>
              <a:rPr lang="en-US" sz="1800" dirty="0"/>
              <a:t>King Kamehameha Court       --- </a:t>
            </a:r>
            <a:r>
              <a:rPr lang="en-US" sz="1800" b="1" dirty="0">
                <a:solidFill>
                  <a:srgbClr val="C00000"/>
                </a:solidFill>
              </a:rPr>
              <a:t>WRIST BAND REQUIRED – Pickup </a:t>
            </a:r>
            <a:r>
              <a:rPr lang="en-US" sz="1800" b="1">
                <a:solidFill>
                  <a:srgbClr val="C00000"/>
                </a:solidFill>
              </a:rPr>
              <a:t>by Wednesday </a:t>
            </a:r>
            <a:r>
              <a:rPr lang="en-US" sz="1800" b="1" dirty="0">
                <a:solidFill>
                  <a:srgbClr val="C00000"/>
                </a:solidFill>
              </a:rPr>
              <a:t>1pm</a:t>
            </a:r>
          </a:p>
          <a:p>
            <a:r>
              <a:rPr lang="en-US" sz="1800" dirty="0"/>
              <a:t>When</a:t>
            </a:r>
          </a:p>
          <a:p>
            <a:pPr lvl="1"/>
            <a:r>
              <a:rPr lang="en-US" sz="1800" dirty="0"/>
              <a:t>Wednesday November 13th, 2019 </a:t>
            </a:r>
          </a:p>
          <a:p>
            <a:pPr lvl="1"/>
            <a:r>
              <a:rPr lang="en-US" sz="1800" dirty="0"/>
              <a:t>6:30 PM – 8:30 PM</a:t>
            </a:r>
          </a:p>
          <a:p>
            <a:pPr lvl="1"/>
            <a:endParaRPr lang="en-US" sz="1800" dirty="0"/>
          </a:p>
          <a:p>
            <a:pPr lvl="1"/>
            <a:endParaRPr lang="en-US" sz="1800" dirty="0"/>
          </a:p>
          <a:p>
            <a:pPr lvl="1"/>
            <a:endParaRPr lang="en-US" sz="1800" dirty="0"/>
          </a:p>
          <a:p>
            <a:pPr lvl="1"/>
            <a:endParaRPr lang="en-US" sz="1800" dirty="0"/>
          </a:p>
        </p:txBody>
      </p:sp>
      <p:sp>
        <p:nvSpPr>
          <p:cNvPr id="6" name="Date Placeholder 5">
            <a:extLst>
              <a:ext uri="{FF2B5EF4-FFF2-40B4-BE49-F238E27FC236}">
                <a16:creationId xmlns:a16="http://schemas.microsoft.com/office/drawing/2014/main" id="{1C99B226-6D71-4E95-B6A1-525C3F888A88}"/>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FB57E325-CF9E-43E5-B8F6-D536A66074E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3" name="Slide Number Placeholder 2">
            <a:extLst>
              <a:ext uri="{FF2B5EF4-FFF2-40B4-BE49-F238E27FC236}">
                <a16:creationId xmlns:a16="http://schemas.microsoft.com/office/drawing/2014/main" id="{EB3F72D6-8117-4A55-BA28-63915D1DDCD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21422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r>
              <a:rPr lang="en-US" b="0" dirty="0"/>
              <a:t>       </a:t>
            </a:r>
            <a:r>
              <a:rPr lang="en-US" b="0" dirty="0" err="1"/>
              <a:t>REVmd</a:t>
            </a:r>
            <a:r>
              <a:rPr lang="en-US" b="0" dirty="0"/>
              <a:t> – Wed PM1 and Thursday PM1</a:t>
            </a:r>
          </a:p>
          <a:p>
            <a:r>
              <a:rPr lang="en-US" b="0" dirty="0"/>
              <a:t>       ARC      - Thursday PM2</a:t>
            </a:r>
          </a:p>
          <a:p>
            <a:r>
              <a:rPr lang="en-US" b="0" dirty="0"/>
              <a:t>	  </a:t>
            </a:r>
            <a:r>
              <a:rPr lang="en-US" b="0" dirty="0" err="1"/>
              <a:t>TGbb</a:t>
            </a:r>
            <a:r>
              <a:rPr lang="en-US" b="0" dirty="0"/>
              <a:t> – Thursday AM1</a:t>
            </a:r>
          </a:p>
          <a:p>
            <a:endParaRPr lang="en-US" dirty="0"/>
          </a:p>
          <a:p>
            <a:r>
              <a:rPr lang="en-US" dirty="0"/>
              <a:t>Additions:    </a:t>
            </a:r>
          </a:p>
          <a:p>
            <a:pPr lvl="1"/>
            <a:r>
              <a:rPr lang="en-US" dirty="0"/>
              <a:t>  </a:t>
            </a:r>
            <a:r>
              <a:rPr lang="en-US" dirty="0" err="1"/>
              <a:t>TGbc</a:t>
            </a:r>
            <a:r>
              <a:rPr lang="en-US" dirty="0"/>
              <a:t> – Wed PM1</a:t>
            </a:r>
          </a:p>
          <a:p>
            <a:pPr lvl="1"/>
            <a:r>
              <a:rPr lang="en-US" dirty="0"/>
              <a:t>  RCM TIG – Thurs PM1</a:t>
            </a:r>
          </a:p>
          <a:p>
            <a:pPr lvl="1"/>
            <a:endParaRPr lang="en-US" dirty="0"/>
          </a:p>
          <a:p>
            <a:pPr lvl="1"/>
            <a:endParaRPr lang="en-US"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pic>
        <p:nvPicPr>
          <p:cNvPr id="8" name="Picture 7">
            <a:extLst>
              <a:ext uri="{FF2B5EF4-FFF2-40B4-BE49-F238E27FC236}">
                <a16:creationId xmlns:a16="http://schemas.microsoft.com/office/drawing/2014/main" id="{5A7CBB27-1637-4E93-A096-EA0C585157A3}"/>
              </a:ext>
            </a:extLst>
          </p:cNvPr>
          <p:cNvPicPr>
            <a:picLocks noChangeAspect="1"/>
          </p:cNvPicPr>
          <p:nvPr/>
        </p:nvPicPr>
        <p:blipFill>
          <a:blip r:embed="rId3"/>
          <a:stretch>
            <a:fillRect/>
          </a:stretch>
        </p:blipFill>
        <p:spPr>
          <a:xfrm>
            <a:off x="4479746" y="3861048"/>
            <a:ext cx="7144004" cy="2497423"/>
          </a:xfrm>
          <a:prstGeom prst="rect">
            <a:avLst/>
          </a:prstGeom>
        </p:spPr>
      </p:pic>
      <p:sp>
        <p:nvSpPr>
          <p:cNvPr id="4" name="Slide Number Placeholder 3">
            <a:extLst>
              <a:ext uri="{FF2B5EF4-FFF2-40B4-BE49-F238E27FC236}">
                <a16:creationId xmlns:a16="http://schemas.microsoft.com/office/drawing/2014/main" id="{FF900117-DC91-48FA-A31D-83778C040E4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Date Placeholder 5"/>
          <p:cNvSpPr>
            <a:spLocks noGrp="1"/>
          </p:cNvSpPr>
          <p:nvPr>
            <p:ph type="dt" idx="4294967295"/>
          </p:nvPr>
        </p:nvSpPr>
        <p:spPr>
          <a:xfrm>
            <a:off x="0" y="333375"/>
            <a:ext cx="2500313" cy="273050"/>
          </a:xfrm>
        </p:spPr>
        <p:txBody>
          <a:bodyPr/>
          <a:lstStyle/>
          <a:p>
            <a:r>
              <a:rPr lang="en-US"/>
              <a:t>November 2019</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B9E9B8-4191-40CB-9857-787DF94DDC60}"/>
              </a:ext>
            </a:extLst>
          </p:cNvPr>
          <p:cNvSpPr>
            <a:spLocks noGrp="1"/>
          </p:cNvSpPr>
          <p:nvPr>
            <p:ph type="title"/>
          </p:nvPr>
        </p:nvSpPr>
        <p:spPr/>
        <p:txBody>
          <a:bodyPr/>
          <a:lstStyle/>
          <a:p>
            <a:r>
              <a:rPr lang="en-US" dirty="0"/>
              <a:t>IEEE 802 Electronic Media Download</a:t>
            </a:r>
          </a:p>
        </p:txBody>
      </p:sp>
      <p:sp>
        <p:nvSpPr>
          <p:cNvPr id="6" name="Content Placeholder 5">
            <a:extLst>
              <a:ext uri="{FF2B5EF4-FFF2-40B4-BE49-F238E27FC236}">
                <a16:creationId xmlns:a16="http://schemas.microsoft.com/office/drawing/2014/main" id="{425236C4-2170-4080-A724-0F07A2ECD38E}"/>
              </a:ext>
            </a:extLst>
          </p:cNvPr>
          <p:cNvSpPr>
            <a:spLocks noGrp="1"/>
          </p:cNvSpPr>
          <p:nvPr>
            <p:ph idx="1"/>
          </p:nvPr>
        </p:nvSpPr>
        <p:spPr/>
        <p:txBody>
          <a:bodyPr/>
          <a:lstStyle/>
          <a:p>
            <a:r>
              <a:rPr lang="en-US" dirty="0"/>
              <a:t>If you selected to download the 2020 Electronic Media by taking the paper with the URL information – you need to download the electronic media while connected to the IEEE network at this meeting.  You need to do this by 6pm today [Friday 15 Nov 2019].</a:t>
            </a:r>
            <a:br>
              <a:rPr lang="en-US" dirty="0"/>
            </a:br>
            <a:endParaRPr lang="en-US" dirty="0"/>
          </a:p>
        </p:txBody>
      </p:sp>
      <p:sp>
        <p:nvSpPr>
          <p:cNvPr id="4" name="Footer Placeholder 3">
            <a:extLst>
              <a:ext uri="{FF2B5EF4-FFF2-40B4-BE49-F238E27FC236}">
                <a16:creationId xmlns:a16="http://schemas.microsoft.com/office/drawing/2014/main" id="{ADFE8603-E155-4674-A294-DABEDB574C56}"/>
              </a:ext>
            </a:extLst>
          </p:cNvPr>
          <p:cNvSpPr>
            <a:spLocks noGrp="1"/>
          </p:cNvSpPr>
          <p:nvPr>
            <p:ph type="ftr" idx="11"/>
          </p:nvPr>
        </p:nvSpPr>
        <p:spPr/>
        <p:txBody>
          <a:bodyPr/>
          <a:lstStyle/>
          <a:p>
            <a:r>
              <a:rPr lang="en-GB"/>
              <a:t>Jon Rosdahl, Qualcomm</a:t>
            </a:r>
          </a:p>
        </p:txBody>
      </p:sp>
      <p:sp>
        <p:nvSpPr>
          <p:cNvPr id="2" name="Date Placeholder 1">
            <a:extLst>
              <a:ext uri="{FF2B5EF4-FFF2-40B4-BE49-F238E27FC236}">
                <a16:creationId xmlns:a16="http://schemas.microsoft.com/office/drawing/2014/main" id="{A7FF2438-B4BD-4B85-A462-598F5BBCBF58}"/>
              </a:ext>
            </a:extLst>
          </p:cNvPr>
          <p:cNvSpPr>
            <a:spLocks noGrp="1"/>
          </p:cNvSpPr>
          <p:nvPr>
            <p:ph type="dt" idx="10"/>
          </p:nvPr>
        </p:nvSpPr>
        <p:spPr/>
        <p:txBody>
          <a:bodyPr/>
          <a:lstStyle/>
          <a:p>
            <a:r>
              <a:rPr lang="en-US"/>
              <a:t>November 2019</a:t>
            </a:r>
            <a:endParaRPr lang="en-GB" dirty="0"/>
          </a:p>
        </p:txBody>
      </p:sp>
      <p:sp>
        <p:nvSpPr>
          <p:cNvPr id="3" name="Slide Number Placeholder 2">
            <a:extLst>
              <a:ext uri="{FF2B5EF4-FFF2-40B4-BE49-F238E27FC236}">
                <a16:creationId xmlns:a16="http://schemas.microsoft.com/office/drawing/2014/main" id="{2C845173-BEC1-456D-B49A-CFECCAF63BC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123057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B238D-87D2-4260-B8D0-F555B463E64C}"/>
              </a:ext>
            </a:extLst>
          </p:cNvPr>
          <p:cNvSpPr>
            <a:spLocks noGrp="1"/>
          </p:cNvSpPr>
          <p:nvPr>
            <p:ph type="title"/>
          </p:nvPr>
        </p:nvSpPr>
        <p:spPr/>
        <p:txBody>
          <a:bodyPr/>
          <a:lstStyle/>
          <a:p>
            <a:r>
              <a:rPr lang="en-US" dirty="0"/>
              <a:t>Safety Contact Information</a:t>
            </a:r>
          </a:p>
        </p:txBody>
      </p:sp>
      <p:sp>
        <p:nvSpPr>
          <p:cNvPr id="3" name="Content Placeholder 2">
            <a:extLst>
              <a:ext uri="{FF2B5EF4-FFF2-40B4-BE49-F238E27FC236}">
                <a16:creationId xmlns:a16="http://schemas.microsoft.com/office/drawing/2014/main" id="{43DA9EE9-6EE2-41FC-9CBD-E6C0E8B638E6}"/>
              </a:ext>
            </a:extLst>
          </p:cNvPr>
          <p:cNvSpPr>
            <a:spLocks noGrp="1"/>
          </p:cNvSpPr>
          <p:nvPr>
            <p:ph idx="1"/>
          </p:nvPr>
        </p:nvSpPr>
        <p:spPr>
          <a:xfrm>
            <a:off x="914401" y="1751014"/>
            <a:ext cx="10361084" cy="4558305"/>
          </a:xfrm>
        </p:spPr>
        <p:txBody>
          <a:bodyPr/>
          <a:lstStyle/>
          <a:p>
            <a:r>
              <a:rPr lang="en-US" dirty="0"/>
              <a:t>This week we had several Medical Emergency situations.</a:t>
            </a:r>
          </a:p>
          <a:p>
            <a:r>
              <a:rPr lang="en-US" dirty="0"/>
              <a:t>In one case, the attendee was taken to the hospital.</a:t>
            </a:r>
          </a:p>
          <a:p>
            <a:r>
              <a:rPr lang="en-US" dirty="0"/>
              <a:t>The Mtg leadership knew the name of the attendee, but when he registered, he put his own name on the emergency contact.  His company was in a time zone where they were not available to contact.</a:t>
            </a:r>
          </a:p>
          <a:p>
            <a:r>
              <a:rPr lang="en-US" dirty="0"/>
              <a:t>The Attendee did not realize that there was support from the IEEE 802 Meeting planners and leadership.  He was able to get back to the meeting after the emergency was resolved, but it would have been easier to use the available support.</a:t>
            </a:r>
          </a:p>
          <a:p>
            <a:r>
              <a:rPr lang="en-US" dirty="0"/>
              <a:t>PLEASE provide a valid Emergency Contact to ensure we are able to assist as may be necessary.  Thank You</a:t>
            </a:r>
          </a:p>
        </p:txBody>
      </p:sp>
      <p:sp>
        <p:nvSpPr>
          <p:cNvPr id="4" name="Date Placeholder 3">
            <a:extLst>
              <a:ext uri="{FF2B5EF4-FFF2-40B4-BE49-F238E27FC236}">
                <a16:creationId xmlns:a16="http://schemas.microsoft.com/office/drawing/2014/main" id="{5187F2B7-777B-4020-82E8-F5C38B1962EA}"/>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D7B09501-E7E1-4222-9841-8AC1A7C050E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3E6008-57C1-4D90-830E-B1BC7C79C54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2932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488874"/>
          </a:xfrm>
        </p:spPr>
        <p:txBody>
          <a:bodyPr/>
          <a:lstStyle/>
          <a:p>
            <a:r>
              <a:rPr lang="en-US" sz="2800" dirty="0"/>
              <a:t>F3.1.1 -Straw Poll regarding this meeting location</a:t>
            </a:r>
          </a:p>
        </p:txBody>
      </p:sp>
      <p:sp>
        <p:nvSpPr>
          <p:cNvPr id="8" name="Content Placeholder 7"/>
          <p:cNvSpPr>
            <a:spLocks noGrp="1"/>
          </p:cNvSpPr>
          <p:nvPr>
            <p:ph idx="1"/>
          </p:nvPr>
        </p:nvSpPr>
        <p:spPr>
          <a:xfrm>
            <a:off x="914401" y="1254051"/>
            <a:ext cx="10361084" cy="5246783"/>
          </a:xfrm>
        </p:spPr>
        <p:txBody>
          <a:bodyPr/>
          <a:lstStyle/>
          <a:p>
            <a:r>
              <a:rPr lang="en-US" dirty="0"/>
              <a:t>Straw Polls:  </a:t>
            </a:r>
          </a:p>
          <a:p>
            <a:r>
              <a:rPr lang="en-US" dirty="0"/>
              <a:t>How many people would like to come back to this venue? </a:t>
            </a:r>
          </a:p>
          <a:p>
            <a:pPr lvl="1"/>
            <a:r>
              <a:rPr lang="en-US" sz="2400" dirty="0"/>
              <a:t>Yes  44 -- No 22</a:t>
            </a:r>
          </a:p>
          <a:p>
            <a:pPr lvl="1"/>
            <a:endParaRPr lang="en-US" sz="2400" dirty="0"/>
          </a:p>
          <a:p>
            <a:r>
              <a:rPr lang="en-US" dirty="0"/>
              <a:t>Did you go to the social?</a:t>
            </a:r>
          </a:p>
          <a:p>
            <a:pPr lvl="1"/>
            <a:r>
              <a:rPr lang="en-US" sz="2400" dirty="0"/>
              <a:t>Yes  46-- No 30</a:t>
            </a:r>
          </a:p>
          <a:p>
            <a:pPr lvl="1"/>
            <a:endParaRPr lang="en-US" sz="2400" dirty="0"/>
          </a:p>
          <a:p>
            <a:r>
              <a:rPr lang="en-US" dirty="0"/>
              <a:t>Did you like the social?</a:t>
            </a:r>
          </a:p>
          <a:p>
            <a:pPr lvl="1"/>
            <a:r>
              <a:rPr lang="en-US" sz="2400" dirty="0"/>
              <a:t>Yes  29 -- No 4</a:t>
            </a:r>
          </a:p>
          <a:p>
            <a:pPr lvl="1"/>
            <a:endParaRPr lang="en-US" sz="2400" dirty="0"/>
          </a:p>
        </p:txBody>
      </p:sp>
      <p:sp>
        <p:nvSpPr>
          <p:cNvPr id="4" name="Date Placeholder 3"/>
          <p:cNvSpPr>
            <a:spLocks noGrp="1"/>
          </p:cNvSpPr>
          <p:nvPr>
            <p:ph type="dt" idx="10"/>
          </p:nvPr>
        </p:nvSpPr>
        <p:spPr/>
        <p:txBody>
          <a:bodyPr/>
          <a:lstStyle/>
          <a:p>
            <a:r>
              <a:rPr lang="en-US"/>
              <a:t>November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2" name="Slide Number Placeholder 1">
            <a:extLst>
              <a:ext uri="{FF2B5EF4-FFF2-40B4-BE49-F238E27FC236}">
                <a16:creationId xmlns:a16="http://schemas.microsoft.com/office/drawing/2014/main" id="{466BB62B-20D8-436A-8533-FC1A5AD4803B}"/>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698022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298577"/>
            <a:ext cx="10460567" cy="5176837"/>
          </a:xfrm>
        </p:spPr>
        <p:txBody>
          <a:bodyPr/>
          <a:lstStyle/>
          <a:p>
            <a:pPr lvl="0" defTabSz="914400">
              <a:spcBef>
                <a:spcPct val="20000"/>
              </a:spcBef>
              <a:buClrTx/>
              <a:buSzTx/>
              <a:buFontTx/>
              <a:buChar char="•"/>
            </a:pPr>
            <a:r>
              <a:rPr lang="en-US" sz="2000" dirty="0">
                <a:latin typeface="Arial"/>
                <a:cs typeface="Times New Roman" panose="02020603050405020304" pitchFamily="18" charset="0"/>
              </a:rPr>
              <a:t>Future 802 Plenary Sessions in 2020:</a:t>
            </a:r>
          </a:p>
          <a:p>
            <a:pPr lvl="0" defTabSz="914400">
              <a:spcBef>
                <a:spcPct val="20000"/>
              </a:spcBef>
              <a:buClrTx/>
              <a:buSzTx/>
              <a:buFontTx/>
              <a:buChar char="•"/>
            </a:pPr>
            <a:r>
              <a:rPr lang="en-US" sz="2000" b="0" dirty="0">
                <a:latin typeface="Arial"/>
                <a:cs typeface="+mn-cs"/>
              </a:rPr>
              <a:t>15-20 March 2020		</a:t>
            </a:r>
            <a:r>
              <a:rPr lang="sv-SE" sz="2000" b="0" dirty="0">
                <a:latin typeface="Arial"/>
                <a:cs typeface="+mn-cs"/>
              </a:rPr>
              <a:t>Hilton Atlanta, Atlanta, GA, USA</a:t>
            </a:r>
          </a:p>
          <a:p>
            <a:pPr lvl="0" defTabSz="914400">
              <a:spcBef>
                <a:spcPct val="20000"/>
              </a:spcBef>
              <a:buClrTx/>
              <a:buSzTx/>
              <a:buFontTx/>
              <a:buChar char="•"/>
            </a:pPr>
            <a:r>
              <a:rPr lang="en-US" sz="2000" b="0" dirty="0">
                <a:latin typeface="Arial"/>
                <a:cs typeface="+mn-cs"/>
              </a:rPr>
              <a:t>12-17 July 2020		Sheraton Centre Montreal, Montreal, Canada</a:t>
            </a:r>
          </a:p>
          <a:p>
            <a:pPr lvl="0" defTabSz="914400">
              <a:spcBef>
                <a:spcPct val="20000"/>
              </a:spcBef>
              <a:buClrTx/>
              <a:buSzTx/>
              <a:buFontTx/>
              <a:buChar char="•"/>
            </a:pPr>
            <a:r>
              <a:rPr lang="en-US" sz="2000" b="0" dirty="0">
                <a:latin typeface="Arial"/>
                <a:cs typeface="+mn-cs"/>
              </a:rPr>
              <a:t> 8-13 November 2020	Marriott Marquis Queen’s Park, Bangkok, Thailand</a:t>
            </a:r>
          </a:p>
          <a:p>
            <a:pPr marL="457200" lvl="1" indent="0" defTabSz="914400">
              <a:spcBef>
                <a:spcPct val="20000"/>
              </a:spcBef>
              <a:buClrTx/>
              <a:buSzTx/>
            </a:pPr>
            <a:endParaRPr lang="en-US" sz="1100" dirty="0">
              <a:latin typeface="Arial"/>
            </a:endParaRPr>
          </a:p>
          <a:p>
            <a:pPr marL="457200" lvl="1" indent="0" defTabSz="914400">
              <a:spcBef>
                <a:spcPct val="20000"/>
              </a:spcBef>
              <a:buClrTx/>
              <a:buSzTx/>
            </a:pPr>
            <a:endParaRPr lang="en-US" sz="1100" dirty="0">
              <a:latin typeface="Arial"/>
            </a:endParaRPr>
          </a:p>
          <a:p>
            <a:pPr lvl="0" defTabSz="914400">
              <a:spcBef>
                <a:spcPct val="20000"/>
              </a:spcBef>
              <a:buClrTx/>
              <a:buSzTx/>
              <a:buFontTx/>
              <a:buChar char="•"/>
            </a:pPr>
            <a:r>
              <a:rPr lang="en-US" sz="1800" dirty="0">
                <a:latin typeface="Arial"/>
                <a:cs typeface="+mn-cs"/>
              </a:rPr>
              <a:t>Contract Status doc 802 EC-16/66r9:</a:t>
            </a:r>
          </a:p>
          <a:p>
            <a:pPr marL="400050" lvl="1" indent="0" defTabSz="914400">
              <a:spcBef>
                <a:spcPct val="20000"/>
              </a:spcBef>
              <a:buClrTx/>
              <a:buSzTx/>
            </a:pPr>
            <a:r>
              <a:rPr lang="en-US" sz="1600" dirty="0">
                <a:latin typeface="Arial"/>
                <a:hlinkClick r:id="rId2"/>
              </a:rPr>
              <a:t>https://mentor.ieee.org/802-ec/dcn/16/ec-16-0066-09-00EC-802-plenary-future-venue-contract-status.xlsx</a:t>
            </a:r>
            <a:r>
              <a:rPr lang="en-US" sz="1600" dirty="0">
                <a:latin typeface="Arial"/>
              </a:rPr>
              <a:t> </a:t>
            </a:r>
          </a:p>
          <a:p>
            <a:pPr marL="400050" lvl="1" indent="0" defTabSz="914400">
              <a:spcBef>
                <a:spcPct val="20000"/>
              </a:spcBef>
              <a:buClrTx/>
              <a:buSzTx/>
            </a:pPr>
            <a:endParaRPr lang="en-US" sz="1200" dirty="0">
              <a:latin typeface="Arial"/>
            </a:endParaRPr>
          </a:p>
          <a:p>
            <a:pPr lvl="0" defTabSz="914400">
              <a:spcBef>
                <a:spcPct val="20000"/>
              </a:spcBef>
              <a:buClrTx/>
              <a:buSzTx/>
              <a:buFontTx/>
              <a:buChar char="•"/>
            </a:pPr>
            <a:r>
              <a:rPr lang="en-US" sz="2000" b="0" dirty="0">
                <a:latin typeface="Arial"/>
                <a:cs typeface="+mn-cs"/>
              </a:rPr>
              <a:t>Future Calendar</a:t>
            </a:r>
          </a:p>
          <a:p>
            <a:pPr marL="400050" lvl="1" indent="0" defTabSz="914400">
              <a:spcBef>
                <a:spcPct val="20000"/>
              </a:spcBef>
              <a:buClrTx/>
              <a:buSzTx/>
            </a:pPr>
            <a:r>
              <a:rPr lang="en-US" dirty="0">
                <a:latin typeface="Arial"/>
              </a:rPr>
              <a:t> </a:t>
            </a:r>
            <a:r>
              <a:rPr lang="en-US" sz="1800" dirty="0">
                <a:latin typeface="Arial"/>
              </a:rPr>
              <a:t>I have been asked to post the IEEE-SA Calendar to Mentor for your reference.</a:t>
            </a:r>
          </a:p>
          <a:p>
            <a:pPr marL="400050" lvl="1" indent="0" defTabSz="914400">
              <a:spcBef>
                <a:spcPct val="20000"/>
              </a:spcBef>
              <a:buClrTx/>
              <a:buSzTx/>
            </a:pPr>
            <a:r>
              <a:rPr lang="en-US" sz="1800" dirty="0">
                <a:latin typeface="Arial"/>
              </a:rPr>
              <a:t> I have added the 802 (and 802W) meetings as well to show the combined calendar.</a:t>
            </a:r>
          </a:p>
          <a:p>
            <a:pPr marL="400050" lvl="1" indent="0" defTabSz="914400">
              <a:spcBef>
                <a:spcPct val="20000"/>
              </a:spcBef>
              <a:buClrTx/>
              <a:buSzTx/>
            </a:pPr>
            <a:r>
              <a:rPr lang="en-US" dirty="0">
                <a:latin typeface="Arial"/>
              </a:rPr>
              <a:t>2020 Calendar:</a:t>
            </a:r>
          </a:p>
          <a:p>
            <a:pPr marL="800100" lvl="2" indent="0" defTabSz="914400">
              <a:spcBef>
                <a:spcPct val="20000"/>
              </a:spcBef>
              <a:buClrTx/>
              <a:buSzTx/>
            </a:pPr>
            <a:r>
              <a:rPr lang="en-US" sz="1600" dirty="0">
                <a:latin typeface="Arial"/>
                <a:hlinkClick r:id="rId3"/>
              </a:rPr>
              <a:t>https://mentor.ieee.org/802-ec/dcn/19/ec-19-0042-00-00EC-2020-sasb-calendar-with-802-meetings-added.doc</a:t>
            </a:r>
            <a:r>
              <a:rPr lang="en-US" sz="1600" dirty="0">
                <a:latin typeface="Arial"/>
              </a:rPr>
              <a:t> </a:t>
            </a:r>
          </a:p>
          <a:p>
            <a:pPr lvl="1"/>
            <a:endParaRPr lang="en-US" sz="28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CFBF25A0-9DB5-40C2-8C69-AE55A6DA9F6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5" name="Footer Placeholder 4"/>
          <p:cNvSpPr>
            <a:spLocks noGrp="1"/>
          </p:cNvSpPr>
          <p:nvPr>
            <p:ph type="ftr" idx="11"/>
          </p:nvPr>
        </p:nvSpPr>
        <p:spPr/>
        <p:txBody>
          <a:bodyPr/>
          <a:lstStyle/>
          <a:p>
            <a:pPr>
              <a:defRPr/>
            </a:pPr>
            <a:r>
              <a:rPr lang="en-US" dirty="0"/>
              <a:t>Jon Rosdahl, Qualcomm</a:t>
            </a:r>
          </a:p>
        </p:txBody>
      </p:sp>
      <p:sp>
        <p:nvSpPr>
          <p:cNvPr id="2" name="Slide Number Placeholder 1">
            <a:extLst>
              <a:ext uri="{FF2B5EF4-FFF2-40B4-BE49-F238E27FC236}">
                <a16:creationId xmlns:a16="http://schemas.microsoft.com/office/drawing/2014/main" id="{FA9AACC6-6E0A-46DE-BD3A-FF3B3951DADE}"/>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264557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Future Venues</a:t>
            </a:r>
          </a:p>
        </p:txBody>
      </p:sp>
      <p:sp>
        <p:nvSpPr>
          <p:cNvPr id="4" name="Text Placeholder 3"/>
          <p:cNvSpPr>
            <a:spLocks noGrp="1"/>
          </p:cNvSpPr>
          <p:nvPr>
            <p:ph idx="1"/>
          </p:nvPr>
        </p:nvSpPr>
        <p:spPr/>
        <p:txBody>
          <a:bodyPr/>
          <a:lstStyle/>
          <a:p>
            <a:pPr lvl="0"/>
            <a:r>
              <a:rPr lang="en-US" altLang="en-US" dirty="0"/>
              <a:t>Interim: 12-17 January 2020  Hotel Irvine, Irvine, CA, USA</a:t>
            </a:r>
            <a:endParaRPr lang="en-US" dirty="0"/>
          </a:p>
          <a:p>
            <a:r>
              <a:rPr lang="en-US" dirty="0"/>
              <a:t>Plenary: 15-20 March 2020 </a:t>
            </a:r>
            <a:r>
              <a:rPr lang="sv-SE" dirty="0"/>
              <a:t>Hilton Atlanta, Atlanta, GA, USA</a:t>
            </a:r>
          </a:p>
          <a:p>
            <a:r>
              <a:rPr lang="sv-SE" dirty="0"/>
              <a:t>	IEEE 802 </a:t>
            </a:r>
            <a:r>
              <a:rPr lang="en-US" dirty="0"/>
              <a:t>40th Anniversary Celebrations!!</a:t>
            </a:r>
          </a:p>
          <a:p>
            <a:r>
              <a:rPr lang="en-US" dirty="0"/>
              <a:t>Interim: 10-15 May 2020 Marriott Hotel, Warsaw Poland </a:t>
            </a:r>
          </a:p>
          <a:p>
            <a:r>
              <a:rPr lang="en-US" dirty="0"/>
              <a:t>Plenary: 12-17 July 2020 Sheraton Centre Montreal, Montreal, Canada</a:t>
            </a:r>
          </a:p>
          <a:p>
            <a:r>
              <a:rPr lang="en-US" dirty="0"/>
              <a:t>Interim: 13-18 Sept 2020 Grand Hyatt Atlanta in Buckhead, Atlanta Georgia, USA</a:t>
            </a:r>
          </a:p>
          <a:p>
            <a:r>
              <a:rPr lang="en-US" dirty="0"/>
              <a:t>Plenary: 08-13 November 2020  Marriott Marquis Queen’s Park, Bangkok, Thailand</a:t>
            </a:r>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r>
              <a:rPr lang="en-GB" dirty="0"/>
              <a:t>References</a:t>
            </a:r>
          </a:p>
        </p:txBody>
      </p:sp>
      <p:sp>
        <p:nvSpPr>
          <p:cNvPr id="11266" name="Rectangle 2"/>
          <p:cNvSpPr>
            <a:spLocks noGrp="1" noChangeArrowheads="1"/>
          </p:cNvSpPr>
          <p:nvPr>
            <p:ph idx="1"/>
          </p:nvPr>
        </p:nvSpPr>
        <p:spPr/>
        <p:txBody>
          <a:bodyPr/>
          <a:lstStyle/>
          <a:p>
            <a:r>
              <a:rPr lang="en-US" dirty="0"/>
              <a:t>Plenary Meeting Status File: EC-16/66r10</a:t>
            </a:r>
          </a:p>
          <a:p>
            <a:r>
              <a:rPr lang="en-US" dirty="0">
                <a:hlinkClick r:id="rId3"/>
              </a:rPr>
              <a:t>https://mentor.ieee.org/802-ec/dcn/16/ec-16-0066-10-00EC-802-plenary-future-venue-contract-status.xlsx</a:t>
            </a:r>
            <a:endParaRPr lang="en-US" dirty="0"/>
          </a:p>
          <a:p>
            <a:endParaRPr lang="en-US" dirty="0"/>
          </a:p>
          <a:p>
            <a:endParaRPr lang="en-US" dirty="0">
              <a:hlinkClick r:id="rId4"/>
            </a:endParaRPr>
          </a:p>
          <a:p>
            <a:endParaRPr lang="en-US" dirty="0">
              <a:hlinkClick r:id="rId4"/>
            </a:endParaRPr>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93EC8D65-8C63-4D38-AD41-7B4052316A0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r>
              <a:rPr lang="en-US" dirty="0">
                <a:hlinkClick r:id="rId9"/>
              </a:rPr>
              <a:t>802.24</a:t>
            </a:r>
            <a:r>
              <a:rPr lang="en-US" dirty="0"/>
              <a:t> </a:t>
            </a:r>
          </a:p>
          <a:p>
            <a:r>
              <a:rPr lang="en-US" dirty="0"/>
              <a:t>Treasurer Report: </a:t>
            </a:r>
            <a:r>
              <a:rPr lang="en-US" dirty="0">
                <a:hlinkClick r:id="rId10"/>
              </a:rPr>
              <a:t>802 EC-19/0151r0</a:t>
            </a:r>
            <a:endParaRPr lang="en-US" dirty="0"/>
          </a:p>
          <a:p>
            <a:endParaRPr lang="en-US" dirty="0">
              <a:hlinkClick r:id="rId11"/>
            </a:endParaRPr>
          </a:p>
          <a:p>
            <a:r>
              <a:rPr lang="en-US" dirty="0">
                <a:hlinkClick r:id="rId11"/>
              </a:rPr>
              <a:t>Patent policy</a:t>
            </a:r>
            <a:r>
              <a:rPr lang="en-US" dirty="0"/>
              <a:t> (in IEEE-SA bylaws), </a:t>
            </a:r>
            <a:r>
              <a:rPr lang="en-US" dirty="0">
                <a:hlinkClick r:id="rId12"/>
              </a:rPr>
              <a:t>patent policy materials</a:t>
            </a:r>
            <a:r>
              <a:rPr lang="en-US" dirty="0"/>
              <a:t> (slide set), and </a:t>
            </a:r>
            <a:r>
              <a:rPr lang="en-US" dirty="0">
                <a:hlinkClick r:id="rId13"/>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2" name="Slide Number Placeholder 1">
            <a:extLst>
              <a:ext uri="{FF2B5EF4-FFF2-40B4-BE49-F238E27FC236}">
                <a16:creationId xmlns:a16="http://schemas.microsoft.com/office/drawing/2014/main" id="{59B3E90E-5448-42A7-A056-BE4C5BDE06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you need to know about the </a:t>
            </a:r>
            <a:br>
              <a:rPr lang="en-US" dirty="0"/>
            </a:br>
            <a:r>
              <a:rPr lang="en-US" dirty="0"/>
              <a:t>IEEE 802 Plenary Session</a:t>
            </a:r>
          </a:p>
        </p:txBody>
      </p:sp>
      <p:sp>
        <p:nvSpPr>
          <p:cNvPr id="3" name="Subtitle 2"/>
          <p:cNvSpPr>
            <a:spLocks noGrp="1"/>
          </p:cNvSpPr>
          <p:nvPr>
            <p:ph type="subTitle" idx="1"/>
          </p:nvPr>
        </p:nvSpPr>
        <p:spPr/>
        <p:txBody>
          <a:bodyPr/>
          <a:lstStyle/>
          <a:p>
            <a:r>
              <a:rPr lang="en-US" dirty="0"/>
              <a:t>November 10-15, 2019</a:t>
            </a:r>
          </a:p>
          <a:p>
            <a:r>
              <a:rPr lang="en-US" dirty="0"/>
              <a:t>Waikoloa, Hawaii, USA</a:t>
            </a:r>
          </a:p>
        </p:txBody>
      </p:sp>
      <p:sp>
        <p:nvSpPr>
          <p:cNvPr id="6" name="Footer Placeholder 4">
            <a:extLst>
              <a:ext uri="{FF2B5EF4-FFF2-40B4-BE49-F238E27FC236}">
                <a16:creationId xmlns:a16="http://schemas.microsoft.com/office/drawing/2014/main" id="{68FB26BF-073A-473C-B5E3-2277DB4DFD46}"/>
              </a:ext>
            </a:extLst>
          </p:cNvPr>
          <p:cNvSpPr>
            <a:spLocks noGrp="1"/>
          </p:cNvSpPr>
          <p:nvPr>
            <p:ph type="ftr" idx="11"/>
          </p:nvPr>
        </p:nvSpPr>
        <p:spPr>
          <a:xfrm>
            <a:off x="8313742" y="6532533"/>
            <a:ext cx="3041644" cy="180975"/>
          </a:xfrm>
        </p:spPr>
        <p:txBody>
          <a:bodyPr/>
          <a:lstStyle/>
          <a:p>
            <a:r>
              <a:rPr lang="en-GB" dirty="0"/>
              <a:t>Jon Rosdahl, Qualcomm</a:t>
            </a:r>
          </a:p>
        </p:txBody>
      </p:sp>
      <p:sp>
        <p:nvSpPr>
          <p:cNvPr id="4" name="Slide Number Placeholder 3">
            <a:extLst>
              <a:ext uri="{FF2B5EF4-FFF2-40B4-BE49-F238E27FC236}">
                <a16:creationId xmlns:a16="http://schemas.microsoft.com/office/drawing/2014/main" id="{EE81C87D-F8E8-41CC-B7F0-7756C190E718}"/>
              </a:ext>
            </a:extLst>
          </p:cNvPr>
          <p:cNvSpPr>
            <a:spLocks noGrp="1"/>
          </p:cNvSpPr>
          <p:nvPr>
            <p:ph type="sldNum" idx="12"/>
          </p:nvPr>
        </p:nvSpPr>
        <p:spPr/>
        <p:txBody>
          <a:bodyPr/>
          <a:lstStyle/>
          <a:p>
            <a:r>
              <a:rPr lang="en-GB"/>
              <a:t>Slide </a:t>
            </a:r>
            <a:fld id="{DE40C9FC-4879-4F20-9ECA-A574A90476B7}" type="slidenum">
              <a:rPr lang="en-GB" smtClean="0"/>
              <a:pPr/>
              <a:t>5</a:t>
            </a:fld>
            <a:endParaRPr lang="en-GB"/>
          </a:p>
        </p:txBody>
      </p:sp>
    </p:spTree>
    <p:extLst>
      <p:ext uri="{BB962C8B-B14F-4D97-AF65-F5344CB8AC3E}">
        <p14:creationId xmlns:p14="http://schemas.microsoft.com/office/powerpoint/2010/main" val="718199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Meeting Where and When</a:t>
            </a:r>
          </a:p>
        </p:txBody>
      </p:sp>
      <p:sp>
        <p:nvSpPr>
          <p:cNvPr id="5" name="Content Placeholder 2">
            <a:extLst>
              <a:ext uri="{FF2B5EF4-FFF2-40B4-BE49-F238E27FC236}">
                <a16:creationId xmlns:a16="http://schemas.microsoft.com/office/drawing/2014/main" id="{4A317ADF-5B8A-4B7C-9C55-E41E33090198}"/>
              </a:ext>
            </a:extLst>
          </p:cNvPr>
          <p:cNvSpPr>
            <a:spLocks noGrp="1"/>
          </p:cNvSpPr>
          <p:nvPr>
            <p:ph idx="1"/>
          </p:nvPr>
        </p:nvSpPr>
        <p:spPr/>
        <p:txBody>
          <a:bodyPr/>
          <a:lstStyle/>
          <a:p>
            <a:r>
              <a:rPr lang="en-US" dirty="0"/>
              <a:t>Scheduled Sessions</a:t>
            </a:r>
          </a:p>
          <a:p>
            <a:pPr lvl="1"/>
            <a:r>
              <a:rPr lang="en-US" dirty="0"/>
              <a:t> </a:t>
            </a:r>
            <a:r>
              <a:rPr lang="en-US" dirty="0">
                <a:hlinkClick r:id="rId2"/>
              </a:rPr>
              <a:t>http://schedule.802world.com/schedule/schedule/show</a:t>
            </a:r>
            <a:endParaRPr lang="en-US" dirty="0"/>
          </a:p>
          <a:p>
            <a:r>
              <a:rPr lang="en-US" dirty="0"/>
              <a:t>Meeting Space Maps</a:t>
            </a:r>
          </a:p>
          <a:p>
            <a:pPr lvl="1"/>
            <a:r>
              <a:rPr lang="en-US" dirty="0"/>
              <a:t>Map Page: </a:t>
            </a:r>
            <a:r>
              <a:rPr lang="en-US" dirty="0">
                <a:hlinkClick r:id="rId3"/>
              </a:rPr>
              <a:t>http://802world.org/plenary/meeting-map/</a:t>
            </a:r>
            <a:endParaRPr lang="en-US" dirty="0"/>
          </a:p>
          <a:p>
            <a:r>
              <a:rPr lang="en-US" dirty="0"/>
              <a:t>How to read room numbers on schedule</a:t>
            </a:r>
          </a:p>
          <a:p>
            <a:pPr lvl="1"/>
            <a:r>
              <a:rPr lang="en-US" dirty="0"/>
              <a:t>IEEE 802 will be using </a:t>
            </a:r>
            <a:r>
              <a:rPr lang="en-US" dirty="0" err="1"/>
              <a:t>Covention</a:t>
            </a:r>
            <a:r>
              <a:rPr lang="en-US" dirty="0"/>
              <a:t> Center at the Hilton Waikoloa, </a:t>
            </a:r>
          </a:p>
          <a:p>
            <a:pPr lvl="2"/>
            <a:r>
              <a:rPr lang="en-US" dirty="0"/>
              <a:t>Ground Floor/Lagoon Level</a:t>
            </a:r>
          </a:p>
          <a:p>
            <a:r>
              <a:rPr lang="en-US" dirty="0"/>
              <a:t>Access to Meeting Space, at Hilton Waikoloa</a:t>
            </a:r>
          </a:p>
          <a:p>
            <a:pPr lvl="1"/>
            <a:r>
              <a:rPr lang="en-US" dirty="0"/>
              <a:t>Tram Stop, Conference Center (Elevator Access)</a:t>
            </a:r>
          </a:p>
          <a:p>
            <a:pPr lvl="1"/>
            <a:r>
              <a:rPr lang="en-US" dirty="0"/>
              <a:t>Property Walking Paths (Head towards the Grand Promenade) </a:t>
            </a:r>
          </a:p>
          <a:p>
            <a:pPr lvl="1"/>
            <a:r>
              <a:rPr lang="en-US" dirty="0"/>
              <a:t>Grand Staircase from Main Lobby</a:t>
            </a:r>
          </a:p>
          <a:p>
            <a:pPr lvl="1"/>
            <a:endParaRPr lang="en-US" dirty="0"/>
          </a:p>
          <a:p>
            <a:endParaRPr lang="en-US" dirty="0"/>
          </a:p>
          <a:p>
            <a:endParaRPr lang="en-US" dirty="0"/>
          </a:p>
          <a:p>
            <a:pPr lvl="1"/>
            <a:endParaRPr lang="en-US" dirty="0"/>
          </a:p>
          <a:p>
            <a:pPr lvl="1"/>
            <a:endParaRPr lang="en-US" dirty="0"/>
          </a:p>
        </p:txBody>
      </p:sp>
      <p:sp>
        <p:nvSpPr>
          <p:cNvPr id="10" name="Date Placeholder 9">
            <a:extLst>
              <a:ext uri="{FF2B5EF4-FFF2-40B4-BE49-F238E27FC236}">
                <a16:creationId xmlns:a16="http://schemas.microsoft.com/office/drawing/2014/main" id="{AD029D0A-BDF6-4F41-B0BD-2AC5204A07A9}"/>
              </a:ext>
            </a:extLst>
          </p:cNvPr>
          <p:cNvSpPr>
            <a:spLocks noGrp="1"/>
          </p:cNvSpPr>
          <p:nvPr>
            <p:ph type="dt" idx="10"/>
          </p:nvPr>
        </p:nvSpPr>
        <p:spPr/>
        <p:txBody>
          <a:bodyPr/>
          <a:lstStyle/>
          <a:p>
            <a:r>
              <a:rPr lang="en-US"/>
              <a:t>November 2019</a:t>
            </a:r>
            <a:endParaRPr lang="en-GB" dirty="0"/>
          </a:p>
        </p:txBody>
      </p:sp>
      <p:sp>
        <p:nvSpPr>
          <p:cNvPr id="11" name="Footer Placeholder 10">
            <a:extLst>
              <a:ext uri="{FF2B5EF4-FFF2-40B4-BE49-F238E27FC236}">
                <a16:creationId xmlns:a16="http://schemas.microsoft.com/office/drawing/2014/main" id="{5CC777B4-AD07-4FD0-98C3-431D79DD4BC9}"/>
              </a:ext>
            </a:extLst>
          </p:cNvPr>
          <p:cNvSpPr>
            <a:spLocks noGrp="1"/>
          </p:cNvSpPr>
          <p:nvPr>
            <p:ph type="ftr" idx="11"/>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42A87119-EE19-4B43-BA6B-C267EFF3EBE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301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Attend Sessions, Pick Up an Event Name Badge and Log Session Attendance </a:t>
            </a:r>
          </a:p>
        </p:txBody>
      </p:sp>
      <p:sp>
        <p:nvSpPr>
          <p:cNvPr id="5" name="Content Placeholder 2">
            <a:extLst>
              <a:ext uri="{FF2B5EF4-FFF2-40B4-BE49-F238E27FC236}">
                <a16:creationId xmlns:a16="http://schemas.microsoft.com/office/drawing/2014/main" id="{48696013-A308-49DE-8F44-75315C1D050C}"/>
              </a:ext>
            </a:extLst>
          </p:cNvPr>
          <p:cNvSpPr txBox="1">
            <a:spLocks/>
          </p:cNvSpPr>
          <p:nvPr/>
        </p:nvSpPr>
        <p:spPr>
          <a:xfrm>
            <a:off x="676277" y="1836652"/>
            <a:ext cx="10837332" cy="454467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All sessions shall take place in the Convention Center at the Hilton Waikoloa Village</a:t>
            </a:r>
            <a:b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br>
            <a:endPar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shall be located in the Grand Promenade of the Convention Center.</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Name Badges, Registration and Event Information Available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Sunday November 10</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5:00 PM – 8:00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Monday November 11</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 Thursday November 14</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5:00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Friday November 15</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12:00 PM</a:t>
            </a:r>
          </a:p>
          <a:p>
            <a:pPr marL="457200" marR="0" lvl="1"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Website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2"/>
              </a:rPr>
              <a:t>https://www.regonline.com/builder/site/Default.aspx?EventID=2569183</a:t>
            </a: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Attendance Tool (IMAT)</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3"/>
              </a:rPr>
              <a:t>https://imat.ieee.org/my-site/home</a:t>
            </a: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
        <p:nvSpPr>
          <p:cNvPr id="6" name="Date Placeholder 5">
            <a:extLst>
              <a:ext uri="{FF2B5EF4-FFF2-40B4-BE49-F238E27FC236}">
                <a16:creationId xmlns:a16="http://schemas.microsoft.com/office/drawing/2014/main" id="{2A5973EC-AEC4-4C89-ABA6-4E6C9DBB5796}"/>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DBD02C46-E43B-4CB9-A06A-CFBFAC88B826}"/>
              </a:ext>
            </a:extLst>
          </p:cNvPr>
          <p:cNvSpPr>
            <a:spLocks noGrp="1"/>
          </p:cNvSpPr>
          <p:nvPr>
            <p:ph type="ftr" idx="11"/>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A8C27B6B-4385-4270-9992-0FC55E2D863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609638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 Meeting Network</a:t>
            </a:r>
          </a:p>
        </p:txBody>
      </p:sp>
      <p:sp>
        <p:nvSpPr>
          <p:cNvPr id="5" name="Content Placeholder 2">
            <a:extLst>
              <a:ext uri="{FF2B5EF4-FFF2-40B4-BE49-F238E27FC236}">
                <a16:creationId xmlns:a16="http://schemas.microsoft.com/office/drawing/2014/main" id="{2F1683E4-D552-473F-AB7E-22B091302FC3}"/>
              </a:ext>
            </a:extLst>
          </p:cNvPr>
          <p:cNvSpPr txBox="1">
            <a:spLocks/>
          </p:cNvSpPr>
          <p:nvPr/>
        </p:nvSpPr>
        <p:spPr>
          <a:xfrm>
            <a:off x="677334" y="1447800"/>
            <a:ext cx="10371666" cy="49406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Meeting Space Network</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Hilton Waikoloa Convention Center Meeting Space and Break Areas</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SSID: IEEE802</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Password: </a:t>
            </a:r>
            <a:r>
              <a:rPr kumimoji="0" lang="en-US" sz="2800" b="0" i="0" u="none" strike="noStrike" kern="1200" cap="none" spc="0" normalizeH="0" baseline="0" noProof="0" dirty="0" err="1">
                <a:ln>
                  <a:noFill/>
                </a:ln>
                <a:solidFill>
                  <a:sysClr val="windowText" lastClr="000000">
                    <a:lumMod val="75000"/>
                    <a:lumOff val="25000"/>
                  </a:sysClr>
                </a:solidFill>
                <a:effectLst/>
                <a:uLnTx/>
                <a:uFillTx/>
                <a:latin typeface="Trebuchet MS"/>
                <a:ea typeface="+mn-ea"/>
                <a:cs typeface="+mn-cs"/>
              </a:rPr>
              <a:t>ieeeieee</a:t>
            </a:r>
            <a:endPar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Wireless Encryption Protocol: WPA2 Pre Shared Key</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Meeting Space Network Help</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Near the meeting room Kona 1</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dirty="0" err="1">
                <a:ln>
                  <a:noFill/>
                </a:ln>
                <a:solidFill>
                  <a:sysClr val="windowText" lastClr="000000">
                    <a:lumMod val="75000"/>
                    <a:lumOff val="25000"/>
                  </a:sysClr>
                </a:solidFill>
                <a:effectLst/>
                <a:uLnTx/>
                <a:uFillTx/>
                <a:latin typeface="Trebuchet MS"/>
                <a:ea typeface="+mn-ea"/>
                <a:cs typeface="+mn-cs"/>
              </a:rPr>
              <a:t>Linespeed</a:t>
            </a:r>
            <a:r>
              <a:rPr kumimoji="0" lang="en-US" sz="28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Staff will be available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
        <p:nvSpPr>
          <p:cNvPr id="6" name="Date Placeholder 5">
            <a:extLst>
              <a:ext uri="{FF2B5EF4-FFF2-40B4-BE49-F238E27FC236}">
                <a16:creationId xmlns:a16="http://schemas.microsoft.com/office/drawing/2014/main" id="{AB3837C5-ACFB-442A-A474-CB35081BD93F}"/>
              </a:ext>
            </a:extLst>
          </p:cNvPr>
          <p:cNvSpPr>
            <a:spLocks noGrp="1"/>
          </p:cNvSpPr>
          <p:nvPr>
            <p:ph type="dt" idx="10"/>
          </p:nvPr>
        </p:nvSpPr>
        <p:spPr/>
        <p:txBody>
          <a:bodyPr/>
          <a:lstStyle/>
          <a:p>
            <a:r>
              <a:rPr lang="en-US"/>
              <a:t>November 2019</a:t>
            </a:r>
            <a:endParaRPr lang="en-GB" dirty="0"/>
          </a:p>
        </p:txBody>
      </p:sp>
      <p:sp>
        <p:nvSpPr>
          <p:cNvPr id="7" name="Footer Placeholder 6">
            <a:extLst>
              <a:ext uri="{FF2B5EF4-FFF2-40B4-BE49-F238E27FC236}">
                <a16:creationId xmlns:a16="http://schemas.microsoft.com/office/drawing/2014/main" id="{6C21177F-8115-4E2B-8FA0-20A3385935B1}"/>
              </a:ext>
            </a:extLst>
          </p:cNvPr>
          <p:cNvSpPr>
            <a:spLocks noGrp="1"/>
          </p:cNvSpPr>
          <p:nvPr>
            <p:ph type="ftr" idx="11"/>
          </p:nvPr>
        </p:nvSpPr>
        <p:spPr/>
        <p:txBody>
          <a:bodyPr/>
          <a:lstStyle/>
          <a:p>
            <a:r>
              <a:rPr lang="en-GB"/>
              <a:t>Jon Rosdahl, Qualcomm</a:t>
            </a:r>
            <a:endParaRPr lang="en-GB" dirty="0"/>
          </a:p>
        </p:txBody>
      </p:sp>
      <p:sp>
        <p:nvSpPr>
          <p:cNvPr id="3" name="Slide Number Placeholder 2">
            <a:extLst>
              <a:ext uri="{FF2B5EF4-FFF2-40B4-BE49-F238E27FC236}">
                <a16:creationId xmlns:a16="http://schemas.microsoft.com/office/drawing/2014/main" id="{447BB5B6-D60C-41FA-B479-E8838309C54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0837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36627"/>
          </a:xfrm>
        </p:spPr>
        <p:txBody>
          <a:bodyPr/>
          <a:lstStyle/>
          <a:p>
            <a:r>
              <a:rPr lang="en-US" dirty="0"/>
              <a:t>Getting Something to Eat and Drink</a:t>
            </a:r>
            <a:br>
              <a:rPr lang="en-US" dirty="0"/>
            </a:br>
            <a:r>
              <a:rPr lang="en-US" dirty="0"/>
              <a:t>Attendee Food and Beverage Breaks</a:t>
            </a:r>
          </a:p>
        </p:txBody>
      </p:sp>
      <p:sp>
        <p:nvSpPr>
          <p:cNvPr id="8" name="Content Placeholder 2">
            <a:extLst>
              <a:ext uri="{FF2B5EF4-FFF2-40B4-BE49-F238E27FC236}">
                <a16:creationId xmlns:a16="http://schemas.microsoft.com/office/drawing/2014/main" id="{BB627787-CAD3-4371-A3B5-A012C980EF2E}"/>
              </a:ext>
            </a:extLst>
          </p:cNvPr>
          <p:cNvSpPr>
            <a:spLocks noGrp="1"/>
          </p:cNvSpPr>
          <p:nvPr>
            <p:ph sz="half" idx="1"/>
          </p:nvPr>
        </p:nvSpPr>
        <p:spPr>
          <a:xfrm>
            <a:off x="890059" y="1814661"/>
            <a:ext cx="5077884" cy="4176861"/>
          </a:xfrm>
        </p:spPr>
        <p:txBody>
          <a:bodyPr/>
          <a:lstStyle/>
          <a:p>
            <a:r>
              <a:rPr lang="en-US" sz="2400" dirty="0"/>
              <a:t>Continental Breakfast	</a:t>
            </a:r>
          </a:p>
          <a:p>
            <a:r>
              <a:rPr lang="en-US" sz="2400" dirty="0"/>
              <a:t>7:30 AM – 8:30 AM</a:t>
            </a:r>
          </a:p>
          <a:p>
            <a:endParaRPr lang="en-US" sz="2400" dirty="0"/>
          </a:p>
          <a:p>
            <a:r>
              <a:rPr lang="en-US" sz="2400" dirty="0"/>
              <a:t>AM Coffee/Tea Break	</a:t>
            </a:r>
          </a:p>
          <a:p>
            <a:r>
              <a:rPr lang="en-US" sz="2400" dirty="0"/>
              <a:t>10:00 AM – 11:00 AM</a:t>
            </a:r>
          </a:p>
          <a:p>
            <a:endParaRPr lang="en-US" sz="2400" dirty="0"/>
          </a:p>
          <a:p>
            <a:r>
              <a:rPr lang="en-US" sz="2400" dirty="0"/>
              <a:t>PM Coffee/Tea Break w/ snacks	</a:t>
            </a:r>
          </a:p>
          <a:p>
            <a:r>
              <a:rPr lang="en-US" sz="2400" dirty="0"/>
              <a:t>3:00 PM – 4:00 PM</a:t>
            </a:r>
          </a:p>
          <a:p>
            <a:r>
              <a:rPr lang="en-US" sz="2400" dirty="0"/>
              <a:t>Lagoon Lanai</a:t>
            </a:r>
          </a:p>
        </p:txBody>
      </p:sp>
      <p:sp>
        <p:nvSpPr>
          <p:cNvPr id="9" name="Content Placeholder 4">
            <a:extLst>
              <a:ext uri="{FF2B5EF4-FFF2-40B4-BE49-F238E27FC236}">
                <a16:creationId xmlns:a16="http://schemas.microsoft.com/office/drawing/2014/main" id="{4D4D1E8C-8B16-447C-931C-BBB054FA0F10}"/>
              </a:ext>
            </a:extLst>
          </p:cNvPr>
          <p:cNvSpPr>
            <a:spLocks noGrp="1"/>
          </p:cNvSpPr>
          <p:nvPr>
            <p:ph sz="half" idx="2"/>
          </p:nvPr>
        </p:nvSpPr>
        <p:spPr>
          <a:xfrm>
            <a:off x="5967943" y="1649100"/>
            <a:ext cx="5421842" cy="4342422"/>
          </a:xfrm>
        </p:spPr>
        <p:txBody>
          <a:bodyPr/>
          <a:lstStyle/>
          <a:p>
            <a:r>
              <a:rPr lang="en-US" dirty="0"/>
              <a:t>Lunch Service</a:t>
            </a:r>
          </a:p>
          <a:p>
            <a:r>
              <a:rPr lang="en-US" dirty="0"/>
              <a:t>Monday – Thursday </a:t>
            </a:r>
          </a:p>
          <a:p>
            <a:r>
              <a:rPr lang="en-US" dirty="0"/>
              <a:t>12:00 PM– 1:30 PM</a:t>
            </a:r>
          </a:p>
          <a:p>
            <a:r>
              <a:rPr lang="en-US" dirty="0"/>
              <a:t>Friday Lunch Service	</a:t>
            </a:r>
          </a:p>
          <a:p>
            <a:r>
              <a:rPr lang="en-US" dirty="0"/>
              <a:t>For attendees of Friday Sessions </a:t>
            </a:r>
          </a:p>
          <a:p>
            <a:r>
              <a:rPr lang="en-US" dirty="0"/>
              <a:t>12:00 PM– 1:30 PM</a:t>
            </a:r>
          </a:p>
          <a:p>
            <a:r>
              <a:rPr lang="en-US" dirty="0"/>
              <a:t>Lagoon Lanai, with overflow seating Waters Edge Ballroom</a:t>
            </a:r>
          </a:p>
          <a:p>
            <a:endParaRPr lang="en-US" dirty="0"/>
          </a:p>
          <a:p>
            <a:endParaRPr lang="en-US" dirty="0"/>
          </a:p>
        </p:txBody>
      </p:sp>
      <p:sp>
        <p:nvSpPr>
          <p:cNvPr id="10" name="Footer Placeholder 9">
            <a:extLst>
              <a:ext uri="{FF2B5EF4-FFF2-40B4-BE49-F238E27FC236}">
                <a16:creationId xmlns:a16="http://schemas.microsoft.com/office/drawing/2014/main" id="{2A6AF729-E365-4B28-AF91-9FBA30670874}"/>
              </a:ext>
            </a:extLst>
          </p:cNvPr>
          <p:cNvSpPr>
            <a:spLocks noGrp="1"/>
          </p:cNvSpPr>
          <p:nvPr>
            <p:ph type="ftr" idx="11"/>
          </p:nvPr>
        </p:nvSpPr>
        <p:spPr/>
        <p:txBody>
          <a:bodyPr/>
          <a:lstStyle/>
          <a:p>
            <a:r>
              <a:rPr lang="en-GB"/>
              <a:t>Jon Rosdahl, Qualcomm</a:t>
            </a:r>
          </a:p>
        </p:txBody>
      </p:sp>
      <p:sp>
        <p:nvSpPr>
          <p:cNvPr id="7" name="Date Placeholder 6">
            <a:extLst>
              <a:ext uri="{FF2B5EF4-FFF2-40B4-BE49-F238E27FC236}">
                <a16:creationId xmlns:a16="http://schemas.microsoft.com/office/drawing/2014/main" id="{6C3C0996-E3DF-4D13-9BE6-CC7C07CFD632}"/>
              </a:ext>
            </a:extLst>
          </p:cNvPr>
          <p:cNvSpPr>
            <a:spLocks noGrp="1"/>
          </p:cNvSpPr>
          <p:nvPr>
            <p:ph type="dt" idx="13"/>
          </p:nvPr>
        </p:nvSpPr>
        <p:spPr/>
        <p:txBody>
          <a:bodyPr/>
          <a:lstStyle/>
          <a:p>
            <a:r>
              <a:rPr lang="en-US"/>
              <a:t>November 2019</a:t>
            </a:r>
            <a:endParaRPr lang="en-GB" dirty="0"/>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
        <p:nvSpPr>
          <p:cNvPr id="3" name="Slide Number Placeholder 2">
            <a:extLst>
              <a:ext uri="{FF2B5EF4-FFF2-40B4-BE49-F238E27FC236}">
                <a16:creationId xmlns:a16="http://schemas.microsoft.com/office/drawing/2014/main" id="{826B25C5-F6E7-451F-8330-0A68D7C5646A}"/>
              </a:ext>
            </a:extLst>
          </p:cNvPr>
          <p:cNvSpPr>
            <a:spLocks noGrp="1"/>
          </p:cNvSpPr>
          <p:nvPr>
            <p:ph type="sldNum" idx="12"/>
          </p:nvPr>
        </p:nvSpPr>
        <p:spPr/>
        <p:txBody>
          <a:bodyPr/>
          <a:lstStyle/>
          <a:p>
            <a:r>
              <a:rPr lang="en-GB"/>
              <a:t>Slide </a:t>
            </a:r>
            <a:fld id="{1CD163DD-D5E7-41DA-95F2-71530C24F8C3}" type="slidenum">
              <a:rPr lang="en-GB" smtClean="0"/>
              <a:pPr/>
              <a:t>9</a:t>
            </a:fld>
            <a:endParaRPr lang="en-GB"/>
          </a:p>
        </p:txBody>
      </p:sp>
    </p:spTree>
    <p:extLst>
      <p:ext uri="{BB962C8B-B14F-4D97-AF65-F5344CB8AC3E}">
        <p14:creationId xmlns:p14="http://schemas.microsoft.com/office/powerpoint/2010/main" val="1781209715"/>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4311f4cbb163929799635b3533086bc5">
  <xsd:schema xmlns:xsd="http://www.w3.org/2001/XMLSchema" xmlns:xs="http://www.w3.org/2001/XMLSchema" xmlns:p="http://schemas.microsoft.com/office/2006/metadata/properties" xmlns:ns3="cc9c437c-ae0c-4066-8d90-a0f7de786127" targetNamespace="http://schemas.microsoft.com/office/2006/metadata/properties" ma:root="true" ma:fieldsID="d379333b328fc1e174c551e0217d7026"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75BBF3E-DFC1-4179-87F0-29AAD27D94DA}">
  <ds:schemaRefs>
    <ds:schemaRef ds:uri="http://schemas.microsoft.com/sharepoint/v3/contenttype/forms"/>
  </ds:schemaRefs>
</ds:datastoreItem>
</file>

<file path=customXml/itemProps2.xml><?xml version="1.0" encoding="utf-8"?>
<ds:datastoreItem xmlns:ds="http://schemas.openxmlformats.org/officeDocument/2006/customXml" ds:itemID="{12F7E32F-A9A5-4832-AD00-C7EF81F6AA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08BB37-C34C-4F32-A06E-9DA6495C2AE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72209</TotalTime>
  <Words>2163</Words>
  <Application>Microsoft Office PowerPoint</Application>
  <PresentationFormat>Widescreen</PresentationFormat>
  <Paragraphs>447</Paragraphs>
  <Slides>31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Times New Roman</vt:lpstr>
      <vt:lpstr>Trebuchet MS</vt:lpstr>
      <vt:lpstr>Wingdings</vt:lpstr>
      <vt:lpstr>Wingdings 3</vt:lpstr>
      <vt:lpstr>802-11 Theme</vt:lpstr>
      <vt:lpstr>Document</vt:lpstr>
      <vt:lpstr>  1st Vice Chair Report - Nov 2019 - Waikoloa</vt:lpstr>
      <vt:lpstr>Abstract</vt:lpstr>
      <vt:lpstr>Monday–  802.11 Opening Plenary</vt:lpstr>
      <vt:lpstr>M3.3  Other WG meeting plans </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Social Event </vt:lpstr>
      <vt:lpstr>Special Event  - Dolphin Quest in Lagoon</vt:lpstr>
      <vt:lpstr>Meeting Planner Contact Information Face to Face Events</vt:lpstr>
      <vt:lpstr>2020 Future Venues</vt:lpstr>
      <vt:lpstr>Online Calendar Schedule</vt:lpstr>
      <vt:lpstr>M3.6  II Meeting Registration</vt:lpstr>
      <vt:lpstr>M3.7 Recording attendance</vt:lpstr>
      <vt:lpstr>M3.8 Local File Document Server information</vt:lpstr>
      <vt:lpstr>3.9 Next Session reminder</vt:lpstr>
      <vt:lpstr>802.11 Mid-Week Plenary</vt:lpstr>
      <vt:lpstr>Social Event </vt:lpstr>
      <vt:lpstr>W5.1 Room Change Requests</vt:lpstr>
      <vt:lpstr>802.11 WG Closing Plenary</vt:lpstr>
      <vt:lpstr>IEEE 802 Electronic Media Download</vt:lpstr>
      <vt:lpstr>Safety Contact Information</vt:lpstr>
      <vt:lpstr>F3.1.1 -Straw Poll regarding this meeting location</vt:lpstr>
      <vt:lpstr>F3.1.2: Future Venue Insight</vt:lpstr>
      <vt:lpstr>2020 Future Venues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Nov 2019 - Waikoloa</dc:title>
  <dc:subject>November 2019</dc:subject>
  <dc:creator>Jon Rosdahl</dc:creator>
  <dc:description>Jon Rosdahl (Qualcomm)</dc:description>
  <cp:lastModifiedBy>Jon Rosdahl</cp:lastModifiedBy>
  <cp:revision>290</cp:revision>
  <cp:lastPrinted>1601-01-01T00:00:00Z</cp:lastPrinted>
  <dcterms:created xsi:type="dcterms:W3CDTF">2014-04-14T10:59:07Z</dcterms:created>
  <dcterms:modified xsi:type="dcterms:W3CDTF">2019-11-15T18:31:16Z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