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2"/>
  </p:notesMasterIdLst>
  <p:handoutMasterIdLst>
    <p:handoutMasterId r:id="rId163"/>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 id="504" r:id="rId127"/>
    <p:sldId id="505" r:id="rId128"/>
    <p:sldId id="506" r:id="rId129"/>
    <p:sldId id="507" r:id="rId130"/>
    <p:sldId id="508" r:id="rId131"/>
    <p:sldId id="509" r:id="rId132"/>
    <p:sldId id="512" r:id="rId133"/>
    <p:sldId id="513" r:id="rId134"/>
    <p:sldId id="514" r:id="rId135"/>
    <p:sldId id="515" r:id="rId136"/>
    <p:sldId id="523" r:id="rId137"/>
    <p:sldId id="524" r:id="rId138"/>
    <p:sldId id="518" r:id="rId139"/>
    <p:sldId id="525" r:id="rId140"/>
    <p:sldId id="526" r:id="rId141"/>
    <p:sldId id="527" r:id="rId142"/>
    <p:sldId id="528" r:id="rId143"/>
    <p:sldId id="533" r:id="rId144"/>
    <p:sldId id="529" r:id="rId145"/>
    <p:sldId id="530" r:id="rId146"/>
    <p:sldId id="532" r:id="rId147"/>
    <p:sldId id="534" r:id="rId148"/>
    <p:sldId id="537" r:id="rId149"/>
    <p:sldId id="536" r:id="rId150"/>
    <p:sldId id="543" r:id="rId151"/>
    <p:sldId id="544" r:id="rId152"/>
    <p:sldId id="545" r:id="rId153"/>
    <p:sldId id="546" r:id="rId154"/>
    <p:sldId id="547" r:id="rId155"/>
    <p:sldId id="548" r:id="rId156"/>
    <p:sldId id="549" r:id="rId157"/>
    <p:sldId id="550" r:id="rId158"/>
    <p:sldId id="552" r:id="rId159"/>
    <p:sldId id="554" r:id="rId160"/>
    <p:sldId id="555" r:id="rId16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2" d="100"/>
          <a:sy n="82" d="100"/>
        </p:scale>
        <p:origin x="1080" y="4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4084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presProps" Target="presProps.xml"/><Relationship Id="rId16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January 2021</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January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January 2021</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January 2021</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January 2021</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0/11-20-0755-01-00be-non-str-ap-operation.ppt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hyperlink" Target="https://mentor.ieee.org/802.11/dcn/20/11-20-0566-77-00be-compendium-of-straw-polls-and-potential-changes-to-the-specification-framework-document.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hyperlink" Target="https://mentor.ieee.org/802.11/dcn/20/11-20-0566-86-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hyperlink" Target="https://mentor.ieee.org/802.11/dcn/20/11-20-0566-63-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0/11-20-0566-90-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0/11-20-0566-98-00be-compendium-of-straw-polls-and-potential-changes-to-the-specification-framework-document.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2021-01-06</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157" name="Document" r:id="rId5" imgW="8227229" imgH="1347970" progId="Word.Document.8">
                  <p:embed/>
                </p:oleObj>
              </mc:Choice>
              <mc:Fallback>
                <p:oleObj name="Document" r:id="rId5" imgW="8227229" imgH="1347970" progId="Word.Document.8">
                  <p:embed/>
                  <p:pic>
                    <p:nvPicPr>
                      <p:cNvPr id="0" name=""/>
                      <p:cNvPicPr>
                        <a:picLocks noChangeAspect="1" noChangeArrowheads="1"/>
                      </p:cNvPicPr>
                      <p:nvPr/>
                    </p:nvPicPr>
                    <p:blipFill>
                      <a:blip r:embed="rId6"/>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a16="http://schemas.microsoft.com/office/drawing/2014/main" xmlns=""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a16="http://schemas.microsoft.com/office/drawing/2014/main" xmlns="" val="436799599"/>
                    </a:ext>
                  </a:extLst>
                </a:gridCol>
                <a:gridCol w="1028700">
                  <a:extLst>
                    <a:ext uri="{9D8B030D-6E8A-4147-A177-3AD203B41FA5}">
                      <a16:colId xmlns:a16="http://schemas.microsoft.com/office/drawing/2014/main" xmlns="" val="1255421991"/>
                    </a:ext>
                  </a:extLst>
                </a:gridCol>
                <a:gridCol w="1028700">
                  <a:extLst>
                    <a:ext uri="{9D8B030D-6E8A-4147-A177-3AD203B41FA5}">
                      <a16:colId xmlns:a16="http://schemas.microsoft.com/office/drawing/2014/main" xmlns=""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a16="http://schemas.microsoft.com/office/drawing/2014/main" xmlns=""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a16="http://schemas.microsoft.com/office/drawing/2014/main" xmlns="" val="249456051"/>
                    </a:ext>
                  </a:extLst>
                </a:gridCol>
                <a:gridCol w="1528042">
                  <a:extLst>
                    <a:ext uri="{9D8B030D-6E8A-4147-A177-3AD203B41FA5}">
                      <a16:colId xmlns:a16="http://schemas.microsoft.com/office/drawing/2014/main" xmlns="" val="34097630"/>
                    </a:ext>
                  </a:extLst>
                </a:gridCol>
                <a:gridCol w="942293">
                  <a:extLst>
                    <a:ext uri="{9D8B030D-6E8A-4147-A177-3AD203B41FA5}">
                      <a16:colId xmlns:a16="http://schemas.microsoft.com/office/drawing/2014/main" xmlns="" val="976734116"/>
                    </a:ext>
                  </a:extLst>
                </a:gridCol>
                <a:gridCol w="942293">
                  <a:extLst>
                    <a:ext uri="{9D8B030D-6E8A-4147-A177-3AD203B41FA5}">
                      <a16:colId xmlns:a16="http://schemas.microsoft.com/office/drawing/2014/main" xmlns=""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a16="http://schemas.microsoft.com/office/drawing/2014/main" xmlns=""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a16="http://schemas.microsoft.com/office/drawing/2014/main" xmlns="" val="168344121"/>
                    </a:ext>
                  </a:extLst>
                </a:gridCol>
                <a:gridCol w="1346200">
                  <a:extLst>
                    <a:ext uri="{9D8B030D-6E8A-4147-A177-3AD203B41FA5}">
                      <a16:colId xmlns:a16="http://schemas.microsoft.com/office/drawing/2014/main" xmlns="" val="1042010448"/>
                    </a:ext>
                  </a:extLst>
                </a:gridCol>
                <a:gridCol w="1346200">
                  <a:extLst>
                    <a:ext uri="{9D8B030D-6E8A-4147-A177-3AD203B41FA5}">
                      <a16:colId xmlns:a16="http://schemas.microsoft.com/office/drawing/2014/main" xmlns="" val="2826231871"/>
                    </a:ext>
                  </a:extLst>
                </a:gridCol>
                <a:gridCol w="825500">
                  <a:extLst>
                    <a:ext uri="{9D8B030D-6E8A-4147-A177-3AD203B41FA5}">
                      <a16:colId xmlns:a16="http://schemas.microsoft.com/office/drawing/2014/main" xmlns="" val="4285048147"/>
                    </a:ext>
                  </a:extLst>
                </a:gridCol>
                <a:gridCol w="825500">
                  <a:extLst>
                    <a:ext uri="{9D8B030D-6E8A-4147-A177-3AD203B41FA5}">
                      <a16:colId xmlns:a16="http://schemas.microsoft.com/office/drawing/2014/main" xmlns=""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a16="http://schemas.microsoft.com/office/drawing/2014/main" xmlns=""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a16="http://schemas.microsoft.com/office/drawing/2014/main" xmlns="" val="2828615192"/>
                    </a:ext>
                  </a:extLst>
                </a:gridCol>
                <a:gridCol w="1511341">
                  <a:extLst>
                    <a:ext uri="{9D8B030D-6E8A-4147-A177-3AD203B41FA5}">
                      <a16:colId xmlns:a16="http://schemas.microsoft.com/office/drawing/2014/main" xmlns="" val="2263822232"/>
                    </a:ext>
                  </a:extLst>
                </a:gridCol>
                <a:gridCol w="1511341">
                  <a:extLst>
                    <a:ext uri="{9D8B030D-6E8A-4147-A177-3AD203B41FA5}">
                      <a16:colId xmlns:a16="http://schemas.microsoft.com/office/drawing/2014/main" xmlns="" val="3427035817"/>
                    </a:ext>
                  </a:extLst>
                </a:gridCol>
                <a:gridCol w="1511341">
                  <a:extLst>
                    <a:ext uri="{9D8B030D-6E8A-4147-A177-3AD203B41FA5}">
                      <a16:colId xmlns:a16="http://schemas.microsoft.com/office/drawing/2014/main" xmlns="" val="3497256590"/>
                    </a:ext>
                  </a:extLst>
                </a:gridCol>
                <a:gridCol w="931994">
                  <a:extLst>
                    <a:ext uri="{9D8B030D-6E8A-4147-A177-3AD203B41FA5}">
                      <a16:colId xmlns:a16="http://schemas.microsoft.com/office/drawing/2014/main" xmlns="" val="3298567581"/>
                    </a:ext>
                  </a:extLst>
                </a:gridCol>
                <a:gridCol w="931994">
                  <a:extLst>
                    <a:ext uri="{9D8B030D-6E8A-4147-A177-3AD203B41FA5}">
                      <a16:colId xmlns:a16="http://schemas.microsoft.com/office/drawing/2014/main" xmlns=""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7" name="Table 6">
            <a:extLst>
              <a:ext uri="{FF2B5EF4-FFF2-40B4-BE49-F238E27FC236}">
                <a16:creationId xmlns:a16="http://schemas.microsoft.com/office/drawing/2014/main" xmlns=""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a16="http://schemas.microsoft.com/office/drawing/2014/main" xmlns="" val="3007579673"/>
                    </a:ext>
                  </a:extLst>
                </a:gridCol>
                <a:gridCol w="1028700">
                  <a:extLst>
                    <a:ext uri="{9D8B030D-6E8A-4147-A177-3AD203B41FA5}">
                      <a16:colId xmlns:a16="http://schemas.microsoft.com/office/drawing/2014/main" xmlns="" val="831650628"/>
                    </a:ext>
                  </a:extLst>
                </a:gridCol>
                <a:gridCol w="1028700">
                  <a:extLst>
                    <a:ext uri="{9D8B030D-6E8A-4147-A177-3AD203B41FA5}">
                      <a16:colId xmlns:a16="http://schemas.microsoft.com/office/drawing/2014/main" xmlns=""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graphicFrame>
        <p:nvGraphicFramePr>
          <p:cNvPr id="8" name="Table 7">
            <a:extLst>
              <a:ext uri="{FF2B5EF4-FFF2-40B4-BE49-F238E27FC236}">
                <a16:creationId xmlns:a16="http://schemas.microsoft.com/office/drawing/2014/main" xmlns=""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a16="http://schemas.microsoft.com/office/drawing/2014/main" xmlns="" val="3725887819"/>
                    </a:ext>
                  </a:extLst>
                </a:gridCol>
                <a:gridCol w="1028700">
                  <a:extLst>
                    <a:ext uri="{9D8B030D-6E8A-4147-A177-3AD203B41FA5}">
                      <a16:colId xmlns:a16="http://schemas.microsoft.com/office/drawing/2014/main" xmlns="" val="683494230"/>
                    </a:ext>
                  </a:extLst>
                </a:gridCol>
                <a:gridCol w="1028700">
                  <a:extLst>
                    <a:ext uri="{9D8B030D-6E8A-4147-A177-3AD203B41FA5}">
                      <a16:colId xmlns:a16="http://schemas.microsoft.com/office/drawing/2014/main" xmlns=""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a16="http://schemas.microsoft.com/office/drawing/2014/main" xmlns=""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a16="http://schemas.microsoft.com/office/drawing/2014/main" xmlns=""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JULY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Tree>
    <p:extLst>
      <p:ext uri="{BB962C8B-B14F-4D97-AF65-F5344CB8AC3E}">
        <p14:creationId xmlns:p14="http://schemas.microsoft.com/office/powerpoint/2010/main" val="3396594662"/>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32</a:t>
            </a:r>
            <a:r>
              <a:rPr lang="en-US" sz="1800" dirty="0"/>
              <a:t> that is identified with the following tags: </a:t>
            </a:r>
          </a:p>
          <a:p>
            <a:pPr lvl="1">
              <a:buFont typeface="Arial" panose="020B0604020202020204" pitchFamily="34" charset="0"/>
              <a:buChar char="•"/>
            </a:pPr>
            <a:r>
              <a:rPr lang="en-US" sz="1600" dirty="0">
                <a:solidFill>
                  <a:schemeClr val="tx2"/>
                </a:solidFill>
              </a:rPr>
              <a:t>SP56, SP57, SP58, SP59, SP60, SP61, SP62, SP63, SP64, SP65, SP66, SP67, SP68, SP69, SP70, SP71, SP72, SP73, SP74, SP75, SP76, SP77, SP78, </a:t>
            </a:r>
            <a:r>
              <a:rPr lang="en-US" sz="1600" strike="sngStrike" dirty="0">
                <a:solidFill>
                  <a:srgbClr val="FF0000"/>
                </a:solidFill>
              </a:rPr>
              <a:t>SP79,</a:t>
            </a:r>
            <a:r>
              <a:rPr lang="en-US" sz="1600" dirty="0">
                <a:solidFill>
                  <a:srgbClr val="FF0000"/>
                </a:solidFill>
              </a:rPr>
              <a:t> </a:t>
            </a:r>
            <a:r>
              <a:rPr lang="en-US" sz="1600" dirty="0">
                <a:solidFill>
                  <a:schemeClr val="tx2"/>
                </a:solidFill>
              </a:rPr>
              <a:t>SP80, SP81, SP82, SP83, SP84, SP85, SP86, SP87, SP88, SP89, SP90, SP91, SP92, SP93, SP94, SP95, SP96, SP97, SP98, SP99, SP100, SP101, SP102.</a:t>
            </a:r>
          </a:p>
          <a:p>
            <a:pPr marL="0" indent="0"/>
            <a:endParaRPr lang="en-US" sz="1800" dirty="0"/>
          </a:p>
          <a:p>
            <a:pPr marL="0" indent="0"/>
            <a:r>
              <a:rPr lang="en-US" sz="1800" dirty="0"/>
              <a:t>Move: </a:t>
            </a:r>
            <a:r>
              <a:rPr lang="en-US" sz="1800" dirty="0" smtClean="0"/>
              <a:t>Edward Au</a:t>
            </a:r>
            <a:r>
              <a:rPr lang="en-US" sz="1800" dirty="0"/>
              <a:t>		Second</a:t>
            </a:r>
            <a:r>
              <a:rPr lang="en-US" sz="1800" dirty="0" smtClean="0"/>
              <a:t>: </a:t>
            </a:r>
            <a:r>
              <a:rPr lang="en-GB" sz="1800" dirty="0" err="1"/>
              <a:t>Rojan</a:t>
            </a:r>
            <a:r>
              <a:rPr lang="en-GB" sz="1800" dirty="0"/>
              <a:t> </a:t>
            </a:r>
            <a:r>
              <a:rPr lang="en-GB" sz="1800" dirty="0" err="1"/>
              <a:t>Chitrakar</a:t>
            </a:r>
            <a:endParaRPr lang="en-US" sz="1800" dirty="0"/>
          </a:p>
          <a:p>
            <a:r>
              <a:rPr lang="en-US" sz="1800" dirty="0"/>
              <a:t>Discussion</a:t>
            </a:r>
            <a:r>
              <a:rPr lang="en-US" sz="1800" dirty="0" smtClean="0"/>
              <a:t>: None</a:t>
            </a:r>
            <a:endParaRPr lang="en-US" sz="1800" dirty="0"/>
          </a:p>
          <a:p>
            <a:r>
              <a:rPr lang="en-US" sz="1800" dirty="0" smtClean="0"/>
              <a:t>Result: </a:t>
            </a:r>
            <a:r>
              <a:rPr lang="en-US" sz="1800" dirty="0">
                <a:highlight>
                  <a:srgbClr val="00FF00"/>
                </a:highlight>
              </a:rPr>
              <a:t>Approved by unanimous consent</a:t>
            </a:r>
            <a:r>
              <a:rPr lang="en-US" sz="1800" dirty="0" smtClean="0">
                <a:highlight>
                  <a:srgbClr val="00FF00"/>
                </a:highlight>
              </a:rPr>
              <a:t>.</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9315283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66B9A4-B628-4782-9F35-DE5509995B1D}"/>
              </a:ext>
            </a:extLst>
          </p:cNvPr>
          <p:cNvSpPr>
            <a:spLocks noGrp="1"/>
          </p:cNvSpPr>
          <p:nvPr>
            <p:ph type="title"/>
          </p:nvPr>
        </p:nvSpPr>
        <p:spPr/>
        <p:txBody>
          <a:bodyPr/>
          <a:lstStyle/>
          <a:p>
            <a:r>
              <a:rPr lang="en-US" dirty="0"/>
              <a:t>Motion 116</a:t>
            </a:r>
          </a:p>
        </p:txBody>
      </p:sp>
      <p:sp>
        <p:nvSpPr>
          <p:cNvPr id="3" name="Content Placeholder 2">
            <a:extLst>
              <a:ext uri="{FF2B5EF4-FFF2-40B4-BE49-F238E27FC236}">
                <a16:creationId xmlns:a16="http://schemas.microsoft.com/office/drawing/2014/main" xmlns="" id="{F0A3D4A9-5AA4-4BA9-8F4D-FC8E21900619}"/>
              </a:ext>
            </a:extLst>
          </p:cNvPr>
          <p:cNvSpPr>
            <a:spLocks noGrp="1"/>
          </p:cNvSpPr>
          <p:nvPr>
            <p:ph idx="1"/>
          </p:nvPr>
        </p:nvSpPr>
        <p:spPr/>
        <p:txBody>
          <a:bodyPr/>
          <a:lstStyle/>
          <a:p>
            <a:pPr marL="0" indent="0"/>
            <a:r>
              <a:rPr lang="en-US" sz="1800" dirty="0"/>
              <a:t>Move to add to the TGbe SFD:</a:t>
            </a:r>
          </a:p>
          <a:p>
            <a:pPr marL="800100" lvl="1" indent="-342900">
              <a:buFont typeface="Arial" panose="020B0604020202020204" pitchFamily="34" charset="0"/>
              <a:buChar char="•"/>
            </a:pPr>
            <a:r>
              <a:rPr lang="en-US" sz="1600" dirty="0"/>
              <a:t>TGbe supports the below pilot indices for 26/52/106/242/484RU in 80/160/320MHz PPDU</a:t>
            </a:r>
          </a:p>
          <a:p>
            <a:pPr marL="1200150" lvl="2" indent="-285750">
              <a:buFont typeface="Arial" panose="020B0604020202020204" pitchFamily="34" charset="0"/>
              <a:buChar char="•"/>
            </a:pPr>
            <a:r>
              <a:rPr lang="en-US" sz="1400" dirty="0"/>
              <a:t>In a OFDMA/non-OFDMA with puncturing 80MHz EHT PPDU</a:t>
            </a:r>
          </a:p>
          <a:p>
            <a:pPr marL="1657350" lvl="3" indent="-285750">
              <a:buFont typeface="Arial" panose="020B0604020202020204" pitchFamily="34" charset="0"/>
              <a:buChar char="•"/>
            </a:pPr>
            <a:r>
              <a:rPr lang="en-US" sz="1200" dirty="0"/>
              <a:t>[Pilot indices in 40MHz]-256, [Pilot indices in 40MHz]+256</a:t>
            </a:r>
          </a:p>
          <a:p>
            <a:pPr marL="1200150" lvl="2" indent="-285750">
              <a:buFont typeface="Arial" panose="020B0604020202020204" pitchFamily="34" charset="0"/>
              <a:buChar char="•"/>
            </a:pPr>
            <a:r>
              <a:rPr lang="en-US" sz="1400" dirty="0"/>
              <a:t>In a OFDMA/non-OFDMA with puncturing 160MHz EHT PPDU</a:t>
            </a:r>
          </a:p>
          <a:p>
            <a:pPr marL="1657350" lvl="3" indent="-285750">
              <a:buFont typeface="Arial" panose="020B0604020202020204" pitchFamily="34" charset="0"/>
              <a:buChar char="•"/>
            </a:pPr>
            <a:r>
              <a:rPr lang="en-US" sz="1200" dirty="0"/>
              <a:t>[Pilot indices in 80MHz]-512, [Pilot indices in 80MHz]</a:t>
            </a:r>
            <a:r>
              <a:rPr lang="en-US" sz="1200" b="1" dirty="0">
                <a:solidFill>
                  <a:srgbClr val="FF0000"/>
                </a:solidFill>
              </a:rPr>
              <a:t>+</a:t>
            </a:r>
            <a:r>
              <a:rPr lang="en-US" sz="1200" dirty="0"/>
              <a:t>512</a:t>
            </a:r>
          </a:p>
          <a:p>
            <a:pPr marL="1200150" lvl="2" indent="-285750">
              <a:buFont typeface="Arial" panose="020B0604020202020204" pitchFamily="34" charset="0"/>
              <a:buChar char="•"/>
            </a:pPr>
            <a:r>
              <a:rPr lang="en-US" sz="1400" dirty="0"/>
              <a:t>In a OFDMA/non-OFDMA with puncturing 320MHz EHT PPDU</a:t>
            </a:r>
          </a:p>
          <a:p>
            <a:pPr marL="1657350" lvl="3" indent="-285750">
              <a:buFont typeface="Arial" panose="020B0604020202020204" pitchFamily="34" charset="0"/>
              <a:buChar char="•"/>
            </a:pPr>
            <a:r>
              <a:rPr lang="en-US" sz="1200" dirty="0"/>
              <a:t>[Pilot indices in 160MHz]-1024, [Pilot indices in 160MHz]+1024</a:t>
            </a:r>
          </a:p>
          <a:p>
            <a:pPr marL="0" indent="0"/>
            <a:r>
              <a:rPr lang="en-US" sz="1400" dirty="0"/>
              <a:t>Move: </a:t>
            </a:r>
            <a:r>
              <a:rPr lang="en-US" sz="1400" dirty="0" smtClean="0"/>
              <a:t>Bin Tian	</a:t>
            </a:r>
            <a:r>
              <a:rPr lang="en-US" sz="1400" dirty="0"/>
              <a:t>		Second</a:t>
            </a:r>
            <a:r>
              <a:rPr lang="en-US" sz="1400" dirty="0" smtClean="0"/>
              <a:t>: Edward Au</a:t>
            </a:r>
            <a:endParaRPr lang="en-US" sz="1400" dirty="0"/>
          </a:p>
          <a:p>
            <a:r>
              <a:rPr lang="en-US" sz="1400" dirty="0"/>
              <a:t>Discussion</a:t>
            </a:r>
            <a:r>
              <a:rPr lang="en-US" sz="1400" dirty="0" smtClean="0"/>
              <a:t>: None</a:t>
            </a:r>
            <a:endParaRPr lang="en-US" sz="1400" dirty="0"/>
          </a:p>
          <a:p>
            <a:r>
              <a:rPr lang="en-US" sz="1400" dirty="0" smtClean="0"/>
              <a:t>Result: </a:t>
            </a:r>
            <a:r>
              <a:rPr lang="en-US" sz="1400" dirty="0">
                <a:highlight>
                  <a:srgbClr val="00FF00"/>
                </a:highlight>
              </a:rPr>
              <a:t>Approved by unanimous consent</a:t>
            </a:r>
            <a:r>
              <a:rPr lang="en-US" sz="1400" dirty="0" smtClean="0">
                <a:highlight>
                  <a:srgbClr val="00FF00"/>
                </a:highlight>
              </a:rPr>
              <a:t>.</a:t>
            </a:r>
            <a:endParaRPr lang="en-US" sz="1400" dirty="0"/>
          </a:p>
          <a:p>
            <a:pPr marL="1657350" lvl="3" indent="-285750">
              <a:buFont typeface="Arial" panose="020B0604020202020204" pitchFamily="34" charset="0"/>
              <a:buChar char="•"/>
            </a:pPr>
            <a:endParaRPr lang="en-US" sz="1200" dirty="0"/>
          </a:p>
          <a:p>
            <a:pPr marL="400050">
              <a:buFont typeface="Arial" panose="020B0604020202020204" pitchFamily="34" charset="0"/>
              <a:buChar char="•"/>
            </a:pPr>
            <a:r>
              <a:rPr lang="en-US" sz="1400" dirty="0"/>
              <a:t>Note: This motion contains an </a:t>
            </a:r>
            <a:r>
              <a:rPr lang="en-US" sz="1400" dirty="0">
                <a:solidFill>
                  <a:srgbClr val="FF0000"/>
                </a:solidFill>
              </a:rPr>
              <a:t>amendment </a:t>
            </a:r>
            <a:r>
              <a:rPr lang="en-US" sz="1400" dirty="0"/>
              <a:t>to the text from SP #79</a:t>
            </a:r>
          </a:p>
          <a:p>
            <a:pPr marL="800100" lvl="1">
              <a:buFont typeface="Arial" panose="020B0604020202020204" pitchFamily="34" charset="0"/>
              <a:buChar char="•"/>
            </a:pPr>
            <a:r>
              <a:rPr lang="en-US" sz="1100" dirty="0"/>
              <a:t>[20/0838r3 (Pilot subcarriers for new tone plan, </a:t>
            </a:r>
            <a:r>
              <a:rPr lang="en-US" sz="1100" dirty="0" err="1"/>
              <a:t>Jinyoung</a:t>
            </a:r>
            <a:r>
              <a:rPr lang="en-US" sz="1100" dirty="0"/>
              <a:t> Chun, LGE), SP#2, Y/N/A: 35/0/2]</a:t>
            </a:r>
            <a:endParaRPr lang="en-US" sz="900" dirty="0"/>
          </a:p>
        </p:txBody>
      </p:sp>
      <p:sp>
        <p:nvSpPr>
          <p:cNvPr id="4" name="Slide Number Placeholder 3">
            <a:extLst>
              <a:ext uri="{FF2B5EF4-FFF2-40B4-BE49-F238E27FC236}">
                <a16:creationId xmlns:a16="http://schemas.microsoft.com/office/drawing/2014/main" xmlns="" id="{EEDA6212-6779-4EB1-92B5-B15FD615551A}"/>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6" name="Date Placeholder 5">
            <a:extLst>
              <a:ext uri="{FF2B5EF4-FFF2-40B4-BE49-F238E27FC236}">
                <a16:creationId xmlns:a16="http://schemas.microsoft.com/office/drawing/2014/main" xmlns="" id="{566A4BC8-3976-494F-A19A-FC777F34B015}"/>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71641408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7CC256-D019-4B84-A68F-1D850DC752EE}"/>
              </a:ext>
            </a:extLst>
          </p:cNvPr>
          <p:cNvSpPr>
            <a:spLocks noGrp="1"/>
          </p:cNvSpPr>
          <p:nvPr>
            <p:ph type="title"/>
          </p:nvPr>
        </p:nvSpPr>
        <p:spPr/>
        <p:txBody>
          <a:bodyPr/>
          <a:lstStyle/>
          <a:p>
            <a:r>
              <a:rPr lang="en-US" dirty="0"/>
              <a:t>Motion 117</a:t>
            </a:r>
          </a:p>
        </p:txBody>
      </p:sp>
      <p:sp>
        <p:nvSpPr>
          <p:cNvPr id="3" name="Content Placeholder 2">
            <a:extLst>
              <a:ext uri="{FF2B5EF4-FFF2-40B4-BE49-F238E27FC236}">
                <a16:creationId xmlns:a16="http://schemas.microsoft.com/office/drawing/2014/main" xmlns="" id="{611DA093-F0BF-48B9-9093-03559CE2EF22}"/>
              </a:ext>
            </a:extLst>
          </p:cNvPr>
          <p:cNvSpPr>
            <a:spLocks noGrp="1"/>
          </p:cNvSpPr>
          <p:nvPr>
            <p:ph idx="1"/>
          </p:nvPr>
        </p:nvSpPr>
        <p:spPr/>
        <p:txBody>
          <a:bodyPr/>
          <a:lstStyle/>
          <a:p>
            <a:pPr marL="0" indent="0"/>
            <a:r>
              <a:rPr lang="en-US" sz="1400" dirty="0"/>
              <a:t>Move to support a staged feature development to support latency sensitive applications as following</a:t>
            </a:r>
          </a:p>
          <a:p>
            <a:pPr>
              <a:buFont typeface="Arial" panose="020B0604020202020204" pitchFamily="34" charset="0"/>
              <a:buChar char="•"/>
            </a:pPr>
            <a:r>
              <a:rPr lang="en-US" sz="1400" dirty="0"/>
              <a:t>Release 1:</a:t>
            </a:r>
          </a:p>
          <a:p>
            <a:pPr marL="800100" lvl="1" indent="-342900">
              <a:buFont typeface="Arial" panose="020B0604020202020204" pitchFamily="34" charset="0"/>
              <a:buChar char="•"/>
            </a:pPr>
            <a:r>
              <a:rPr lang="en-US" sz="1200" dirty="0"/>
              <a:t>A basic framework under multi-link operation framework that includes link management and QoS provisioning</a:t>
            </a:r>
          </a:p>
          <a:p>
            <a:pPr marL="800100" lvl="1" indent="-342900">
              <a:buFont typeface="Arial" panose="020B0604020202020204" pitchFamily="34" charset="0"/>
              <a:buChar char="•"/>
            </a:pPr>
            <a:r>
              <a:rPr lang="en-US" sz="1200" dirty="0"/>
              <a:t>Channel access optimization/design for low latency</a:t>
            </a:r>
          </a:p>
          <a:p>
            <a:pPr>
              <a:buFont typeface="Arial" panose="020B0604020202020204" pitchFamily="34" charset="0"/>
              <a:buChar char="•"/>
            </a:pPr>
            <a:r>
              <a:rPr lang="en-US" sz="1400" dirty="0"/>
              <a:t>Release 2:</a:t>
            </a:r>
          </a:p>
          <a:p>
            <a:pPr marL="800100" lvl="1" indent="-342900">
              <a:buFont typeface="Arial" panose="020B0604020202020204" pitchFamily="34" charset="0"/>
              <a:buChar char="•"/>
            </a:pPr>
            <a:r>
              <a:rPr lang="en-US" sz="1200" dirty="0"/>
              <a:t>Extend to support multi-BSS coordination for low latency</a:t>
            </a:r>
          </a:p>
          <a:p>
            <a:pPr marL="800100" lvl="1" indent="-342900">
              <a:buFont typeface="Arial" panose="020B0604020202020204" pitchFamily="34" charset="0"/>
              <a:buChar char="•"/>
            </a:pPr>
            <a:r>
              <a:rPr lang="en-US" sz="1200" dirty="0"/>
              <a:t>Any additional features (including additional channel access improvements)</a:t>
            </a:r>
          </a:p>
          <a:p>
            <a:pPr>
              <a:buFont typeface="Arial" panose="020B0604020202020204" pitchFamily="34" charset="0"/>
              <a:buChar char="•"/>
            </a:pPr>
            <a:r>
              <a:rPr lang="en-US" sz="1400" dirty="0"/>
              <a:t>Notes</a:t>
            </a:r>
          </a:p>
          <a:p>
            <a:pPr marL="800100" lvl="1" indent="-342900">
              <a:buFont typeface="Arial" panose="020B0604020202020204" pitchFamily="34" charset="0"/>
              <a:buChar char="•"/>
            </a:pPr>
            <a:r>
              <a:rPr lang="en-US" sz="1200" dirty="0"/>
              <a:t>Channel access improvement for low latency implies more predictable channel access</a:t>
            </a:r>
          </a:p>
          <a:p>
            <a:pPr marL="800100" lvl="1" indent="-342900">
              <a:buFont typeface="Arial" panose="020B0604020202020204" pitchFamily="34" charset="0"/>
              <a:buChar char="•"/>
            </a:pPr>
            <a:r>
              <a:rPr lang="en-US" sz="1200" dirty="0"/>
              <a:t>R1 can include any other essential components to make the framework functional.</a:t>
            </a:r>
          </a:p>
          <a:p>
            <a:pPr marL="800100" lvl="1" indent="-342900">
              <a:buFont typeface="Arial" panose="020B0604020202020204" pitchFamily="34" charset="0"/>
              <a:buChar char="•"/>
            </a:pPr>
            <a:r>
              <a:rPr lang="en-US" sz="1200" dirty="0"/>
              <a:t>Whether to introduce different mechanisms for different classes of low-latency applications is TBD</a:t>
            </a:r>
          </a:p>
          <a:p>
            <a:pPr marL="457200" lvl="1" indent="0"/>
            <a:endParaRPr lang="en-US" sz="1200" dirty="0"/>
          </a:p>
          <a:p>
            <a:pPr marL="0" indent="0"/>
            <a:r>
              <a:rPr lang="en-US" sz="1400" dirty="0"/>
              <a:t>Move: </a:t>
            </a:r>
            <a:r>
              <a:rPr lang="en-US" sz="1400" dirty="0" err="1" smtClean="0"/>
              <a:t>Chunyu</a:t>
            </a:r>
            <a:r>
              <a:rPr lang="en-US" sz="1400" dirty="0" smtClean="0"/>
              <a:t> Hu</a:t>
            </a:r>
            <a:r>
              <a:rPr lang="en-US" sz="1400" dirty="0"/>
              <a:t>		Second</a:t>
            </a:r>
            <a:r>
              <a:rPr lang="en-US" sz="1400" dirty="0" smtClean="0"/>
              <a:t>: Matthew Fischer</a:t>
            </a:r>
            <a:endParaRPr lang="en-US" sz="1400" dirty="0"/>
          </a:p>
          <a:p>
            <a:r>
              <a:rPr lang="en-US" sz="1400" dirty="0"/>
              <a:t>Discussion</a:t>
            </a:r>
            <a:r>
              <a:rPr lang="en-US" sz="1400" dirty="0" smtClean="0"/>
              <a:t>: Yes</a:t>
            </a:r>
            <a:endParaRPr lang="en-US" sz="1400" dirty="0"/>
          </a:p>
          <a:p>
            <a:r>
              <a:rPr lang="en-US" sz="1400" dirty="0" smtClean="0"/>
              <a:t>Preliminary Result: Motion Fails (52Y, 37N, 32A)</a:t>
            </a:r>
            <a:r>
              <a:rPr lang="en-US" sz="1200" dirty="0"/>
              <a:t/>
            </a:r>
            <a:br>
              <a:rPr lang="en-US" sz="1200" dirty="0"/>
            </a:br>
            <a:endParaRPr lang="en-US" sz="1200" dirty="0"/>
          </a:p>
        </p:txBody>
      </p:sp>
      <p:sp>
        <p:nvSpPr>
          <p:cNvPr id="4" name="Slide Number Placeholder 3">
            <a:extLst>
              <a:ext uri="{FF2B5EF4-FFF2-40B4-BE49-F238E27FC236}">
                <a16:creationId xmlns:a16="http://schemas.microsoft.com/office/drawing/2014/main" xmlns="" id="{38F16007-CEBF-4317-A858-7D8F4308AB2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6" name="Date Placeholder 5">
            <a:extLst>
              <a:ext uri="{FF2B5EF4-FFF2-40B4-BE49-F238E27FC236}">
                <a16:creationId xmlns:a16="http://schemas.microsoft.com/office/drawing/2014/main" xmlns="" id="{40C3A316-7085-4204-A5A0-B7A8A7677D12}"/>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1343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254E7-74EA-4FC7-AC8F-6ECD92929F2B}"/>
              </a:ext>
            </a:extLst>
          </p:cNvPr>
          <p:cNvSpPr>
            <a:spLocks noGrp="1"/>
          </p:cNvSpPr>
          <p:nvPr>
            <p:ph type="title"/>
          </p:nvPr>
        </p:nvSpPr>
        <p:spPr/>
        <p:txBody>
          <a:bodyPr/>
          <a:lstStyle/>
          <a:p>
            <a:r>
              <a:rPr lang="en-US" dirty="0"/>
              <a:t>Motion 118</a:t>
            </a:r>
          </a:p>
        </p:txBody>
      </p:sp>
      <p:sp>
        <p:nvSpPr>
          <p:cNvPr id="3" name="Content Placeholder 2">
            <a:extLst>
              <a:ext uri="{FF2B5EF4-FFF2-40B4-BE49-F238E27FC236}">
                <a16:creationId xmlns:a16="http://schemas.microsoft.com/office/drawing/2014/main" xmlns="" id="{2263C902-356A-452B-BC8A-4ADA9A61E89F}"/>
              </a:ext>
            </a:extLst>
          </p:cNvPr>
          <p:cNvSpPr>
            <a:spLocks noGrp="1"/>
          </p:cNvSpPr>
          <p:nvPr>
            <p:ph idx="1"/>
          </p:nvPr>
        </p:nvSpPr>
        <p:spPr>
          <a:xfrm>
            <a:off x="685800" y="1981200"/>
            <a:ext cx="7770813" cy="4494213"/>
          </a:xfrm>
        </p:spPr>
        <p:txBody>
          <a:bodyPr/>
          <a:lstStyle/>
          <a:p>
            <a:r>
              <a:rPr lang="en-US" sz="2000" dirty="0"/>
              <a:t>Move to amend the TGbe SFD in the respective figures as proposed in slides 3, 4, and 5, and in the respective paragraphs as proposed in slides 6, 7, and 8 of document </a:t>
            </a:r>
            <a:r>
              <a:rPr lang="en-US" sz="2000" dirty="0" smtClean="0"/>
              <a:t>11-20/955r1?</a:t>
            </a:r>
            <a:endParaRPr lang="en-US" sz="2000" dirty="0"/>
          </a:p>
          <a:p>
            <a:endParaRPr lang="en-US" sz="2000" dirty="0"/>
          </a:p>
          <a:p>
            <a:endParaRPr lang="en-US" sz="2000" dirty="0"/>
          </a:p>
          <a:p>
            <a:endParaRPr lang="en-US" sz="2000" dirty="0"/>
          </a:p>
          <a:p>
            <a:endParaRPr lang="en-US" sz="2000" dirty="0"/>
          </a:p>
          <a:p>
            <a:r>
              <a:rPr lang="en-US" sz="2000" dirty="0"/>
              <a:t>Move: </a:t>
            </a:r>
            <a:r>
              <a:rPr lang="en-US" sz="2000" dirty="0" smtClean="0"/>
              <a:t>Bin Tian</a:t>
            </a:r>
            <a:r>
              <a:rPr lang="en-US" sz="2000" dirty="0"/>
              <a:t>		</a:t>
            </a:r>
            <a:r>
              <a:rPr lang="en-US" sz="2000" dirty="0" smtClean="0"/>
              <a:t>	Second: </a:t>
            </a:r>
            <a:r>
              <a:rPr lang="en-US" sz="2000" dirty="0" err="1" smtClean="0"/>
              <a:t>Wook</a:t>
            </a:r>
            <a:r>
              <a:rPr lang="en-US" sz="2000" dirty="0" smtClean="0"/>
              <a:t> Bong Lee</a:t>
            </a:r>
            <a:endParaRPr lang="en-US" sz="2000" dirty="0"/>
          </a:p>
          <a:p>
            <a:r>
              <a:rPr lang="en-US" sz="2000" dirty="0"/>
              <a:t>Discussion</a:t>
            </a:r>
            <a:r>
              <a:rPr lang="en-US" sz="2000" dirty="0" smtClean="0"/>
              <a:t>: None</a:t>
            </a:r>
            <a:endParaRPr lang="en-US" sz="2000" dirty="0"/>
          </a:p>
          <a:p>
            <a:r>
              <a:rPr lang="en-US" sz="2000" dirty="0" smtClean="0"/>
              <a:t>Result: </a:t>
            </a:r>
            <a:r>
              <a:rPr lang="en-US" sz="2000" dirty="0">
                <a:highlight>
                  <a:srgbClr val="00FF00"/>
                </a:highlight>
              </a:rPr>
              <a:t>Approved by unanimous consent.</a:t>
            </a:r>
            <a:endParaRPr lang="en-US" sz="2000" dirty="0"/>
          </a:p>
          <a:p>
            <a:endParaRPr lang="en-US" sz="2000" dirty="0"/>
          </a:p>
          <a:p>
            <a:r>
              <a:rPr lang="en-US" sz="1800" b="0" dirty="0"/>
              <a:t>Note: Fixes some conflicts between motioned texts in the TGbe SFD</a:t>
            </a:r>
          </a:p>
        </p:txBody>
      </p:sp>
      <p:sp>
        <p:nvSpPr>
          <p:cNvPr id="4" name="Slide Number Placeholder 3">
            <a:extLst>
              <a:ext uri="{FF2B5EF4-FFF2-40B4-BE49-F238E27FC236}">
                <a16:creationId xmlns:a16="http://schemas.microsoft.com/office/drawing/2014/main" xmlns="" id="{31ABC6FD-E279-40EC-92C6-529C4BAAAF32}"/>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6" name="Date Placeholder 5">
            <a:extLst>
              <a:ext uri="{FF2B5EF4-FFF2-40B4-BE49-F238E27FC236}">
                <a16:creationId xmlns:a16="http://schemas.microsoft.com/office/drawing/2014/main" xmlns="" id="{67212B08-1AA8-4074-9FAC-73607D858F05}"/>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95792999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smtClean="0"/>
              <a:t>JULY 30, </a:t>
            </a:r>
            <a:r>
              <a:rPr lang="en-US" dirty="0" smtClean="0"/>
              <a:t>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Tree>
    <p:extLst>
      <p:ext uri="{BB962C8B-B14F-4D97-AF65-F5344CB8AC3E}">
        <p14:creationId xmlns:p14="http://schemas.microsoft.com/office/powerpoint/2010/main" val="2907907752"/>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119</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44</a:t>
            </a:r>
            <a:r>
              <a:rPr lang="en-US" sz="1800" dirty="0"/>
              <a:t> that is identified with the following tags:</a:t>
            </a:r>
          </a:p>
          <a:p>
            <a:pPr lvl="1">
              <a:buFont typeface="Arial" panose="020B0604020202020204" pitchFamily="34" charset="0"/>
              <a:buChar char="•"/>
            </a:pPr>
            <a:r>
              <a:rPr lang="en-US" sz="1600" dirty="0">
                <a:solidFill>
                  <a:schemeClr val="tx2"/>
                </a:solidFill>
              </a:rPr>
              <a:t>SP103, SP104, SP105, SP106, SP107, SP108, SP109, SP110, SP111, SP113, SP114, SP115, SP116, SP117, SP118, SP119, SP120, SP121, SP122, SP123, SP124, SP125, SP126, SP127, SP128, SP129, SP130.</a:t>
            </a:r>
          </a:p>
          <a:p>
            <a:pPr marL="0" indent="0"/>
            <a:endParaRPr lang="en-US" sz="1800" dirty="0"/>
          </a:p>
          <a:p>
            <a:pPr marL="0" indent="0"/>
            <a:r>
              <a:rPr lang="en-US" sz="1800" dirty="0"/>
              <a:t>Move: Edward Au		Second: Stephen (</a:t>
            </a:r>
            <a:r>
              <a:rPr lang="en-US" sz="1800" dirty="0" err="1"/>
              <a:t>Kiwin</a:t>
            </a:r>
            <a:r>
              <a:rPr lang="en-US" sz="1800" dirty="0"/>
              <a:t>) Palm</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99020613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120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pPr marL="0" indent="0"/>
            <a:r>
              <a:rPr lang="en-US" sz="1600" dirty="0"/>
              <a:t>Move to add to the 11be SFD the following text: </a:t>
            </a:r>
          </a:p>
          <a:p>
            <a:pPr>
              <a:buFont typeface="Arial" panose="020B0604020202020204" pitchFamily="34" charset="0"/>
              <a:buChar char="•"/>
            </a:pPr>
            <a:r>
              <a:rPr lang="en-US" sz="1600" dirty="0"/>
              <a:t>11be agrees to define mechanisms to support the operation of a Non-STR AP MLD in R1</a:t>
            </a:r>
          </a:p>
          <a:p>
            <a:pPr marL="285750" indent="-285750">
              <a:buFont typeface="Arial" panose="020B0604020202020204" pitchFamily="34" charset="0"/>
              <a:buChar char="•"/>
            </a:pPr>
            <a:r>
              <a:rPr lang="en-US" sz="1600" dirty="0"/>
              <a:t>The mechanisms are limited to instantiate a Non-STR Non-AP MLD as a Soft AP that could utilize all its links. The exact language to govern such scope is TBD. </a:t>
            </a:r>
          </a:p>
          <a:p>
            <a:pPr lvl="1"/>
            <a:endParaRPr lang="en-US" sz="1400" dirty="0"/>
          </a:p>
          <a:p>
            <a:r>
              <a:rPr lang="en-US" sz="1600" dirty="0"/>
              <a:t>Move: Jinjing Jiang			Second: Kaiying Lu</a:t>
            </a:r>
          </a:p>
          <a:p>
            <a:r>
              <a:rPr lang="en-US" sz="1600" dirty="0"/>
              <a:t>Discussion: Yes, discussion.</a:t>
            </a:r>
          </a:p>
          <a:p>
            <a:r>
              <a:rPr lang="en-US" sz="1600" dirty="0"/>
              <a:t>Preliminary Result: 85Y, 32N, 24A</a:t>
            </a:r>
          </a:p>
          <a:p>
            <a:r>
              <a:rPr lang="en-US" sz="1600" dirty="0"/>
              <a:t>Result: </a:t>
            </a:r>
            <a:r>
              <a:rPr lang="en-US" sz="1600" dirty="0">
                <a:highlight>
                  <a:srgbClr val="FF0000"/>
                </a:highlight>
              </a:rPr>
              <a:t>83Y, 31N, 22A (Fails).</a:t>
            </a:r>
          </a:p>
          <a:p>
            <a:endParaRPr lang="en-US" sz="1600" dirty="0"/>
          </a:p>
          <a:p>
            <a:r>
              <a:rPr lang="en-US" sz="1200" b="0" i="1" dirty="0"/>
              <a:t>Note: This is candidate SFD text highlighted in </a:t>
            </a:r>
            <a:r>
              <a:rPr lang="en-US" sz="1200" b="0" i="1" dirty="0">
                <a:highlight>
                  <a:srgbClr val="FFFF00"/>
                </a:highlight>
              </a:rPr>
              <a:t>yellow</a:t>
            </a:r>
            <a:r>
              <a:rPr lang="en-US" sz="1200" b="0" i="1" dirty="0"/>
              <a:t> that has received a request for further discussion and is identified by tag #SP112. The straw poll result is: 70Y, 17N, 38A, and the link to the presentation is: </a:t>
            </a:r>
            <a:r>
              <a:rPr lang="en-US" sz="1200" b="0" i="1" dirty="0">
                <a:hlinkClick r:id="rId2"/>
              </a:rPr>
              <a:t>https://mentor.ieee.org/802.11/dcn/20/11-20-0755-01-00be-non-str-ap-operation.pptx</a:t>
            </a:r>
            <a:endParaRPr lang="en-US" sz="1200" b="0" i="1" dirty="0"/>
          </a:p>
          <a:p>
            <a:r>
              <a:rPr lang="en-US" sz="1200" b="0" i="1" dirty="0"/>
              <a:t>Motion 120 is based on an amendment as per Motion 121.</a:t>
            </a:r>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13501283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23FB6C-68B2-4649-828D-4505FA143965}"/>
              </a:ext>
            </a:extLst>
          </p:cNvPr>
          <p:cNvSpPr>
            <a:spLocks noGrp="1"/>
          </p:cNvSpPr>
          <p:nvPr>
            <p:ph type="title"/>
          </p:nvPr>
        </p:nvSpPr>
        <p:spPr/>
        <p:txBody>
          <a:bodyPr/>
          <a:lstStyle/>
          <a:p>
            <a:r>
              <a:rPr lang="en-US" dirty="0"/>
              <a:t>Motion 121</a:t>
            </a:r>
          </a:p>
        </p:txBody>
      </p:sp>
      <p:sp>
        <p:nvSpPr>
          <p:cNvPr id="3" name="Content Placeholder 2">
            <a:extLst>
              <a:ext uri="{FF2B5EF4-FFF2-40B4-BE49-F238E27FC236}">
                <a16:creationId xmlns="" xmlns:a16="http://schemas.microsoft.com/office/drawing/2014/main" id="{D4C1C4EA-7F55-4FF4-89CC-C4D33A0EFE23}"/>
              </a:ext>
            </a:extLst>
          </p:cNvPr>
          <p:cNvSpPr>
            <a:spLocks noGrp="1"/>
          </p:cNvSpPr>
          <p:nvPr>
            <p:ph idx="1"/>
          </p:nvPr>
        </p:nvSpPr>
        <p:spPr/>
        <p:txBody>
          <a:bodyPr/>
          <a:lstStyle/>
          <a:p>
            <a:r>
              <a:rPr lang="en-US" dirty="0"/>
              <a:t>Move to amend Motion 120 by deleting the following term “Note:”</a:t>
            </a:r>
          </a:p>
          <a:p>
            <a:endParaRPr lang="en-US" dirty="0"/>
          </a:p>
          <a:p>
            <a:r>
              <a:rPr lang="en-US" dirty="0"/>
              <a:t>Move: Zhou Lan			Second: Yong Liu</a:t>
            </a:r>
          </a:p>
          <a:p>
            <a:r>
              <a:rPr lang="en-US" dirty="0"/>
              <a:t>Discussion: No discussion.</a:t>
            </a:r>
          </a:p>
          <a:p>
            <a:r>
              <a:rPr lang="en-US" dirty="0"/>
              <a:t>Preliminary Results: 98Y, 15N, 24A</a:t>
            </a:r>
          </a:p>
          <a:p>
            <a:r>
              <a:rPr lang="en-US" dirty="0"/>
              <a:t>Results: </a:t>
            </a:r>
            <a:r>
              <a:rPr lang="en-US" dirty="0">
                <a:highlight>
                  <a:srgbClr val="00FF00"/>
                </a:highlight>
              </a:rPr>
              <a:t>95Y, 15N, 23A (Passes)</a:t>
            </a:r>
          </a:p>
        </p:txBody>
      </p:sp>
      <p:sp>
        <p:nvSpPr>
          <p:cNvPr id="4" name="Slide Number Placeholder 3">
            <a:extLst>
              <a:ext uri="{FF2B5EF4-FFF2-40B4-BE49-F238E27FC236}">
                <a16:creationId xmlns="" xmlns:a16="http://schemas.microsoft.com/office/drawing/2014/main" id="{48B8CA20-BF62-4879-9C65-443CFC2726F6}"/>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6" name="Date Placeholder 5">
            <a:extLst>
              <a:ext uri="{FF2B5EF4-FFF2-40B4-BE49-F238E27FC236}">
                <a16:creationId xmlns="" xmlns:a16="http://schemas.microsoft.com/office/drawing/2014/main" id="{156CD5BF-39EA-4BC4-BE39-16829400B310}"/>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2037843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AUGUST 20,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Tree>
    <p:extLst>
      <p:ext uri="{BB962C8B-B14F-4D97-AF65-F5344CB8AC3E}">
        <p14:creationId xmlns:p14="http://schemas.microsoft.com/office/powerpoint/2010/main" val="2912407998"/>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chemeClr val="tx2"/>
                </a:solidFill>
              </a:rPr>
              <a:t>SP131, SP132, SP133, SP136, SP137, SP138, SP139, SP140, SP141, SP142, SP143, SP144, SP145, SP146, SP147, SP148, SP149, SP150, SP151, SP152, SP153, SP154, SP155, SP156, SP157, SP158, SP159, SP160, SP161, SP162, SP163, SP164, SP165, SP166, SP167, SP168, SP170.</a:t>
            </a:r>
          </a:p>
          <a:p>
            <a:pPr marL="0" indent="0"/>
            <a:endParaRPr lang="en-US" sz="1800" dirty="0"/>
          </a:p>
          <a:p>
            <a:pPr marL="0" indent="0"/>
            <a:r>
              <a:rPr lang="en-US" sz="1800" dirty="0"/>
              <a:t>Move: Edward Au		Second: Bin Tian</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600" dirty="0"/>
              <a:t>Note 1: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marL="0" indent="0"/>
            <a:r>
              <a:rPr lang="en-US" sz="1600" dirty="0"/>
              <a:t>Note 2: </a:t>
            </a:r>
            <a:r>
              <a:rPr lang="en-US" sz="1600" dirty="0">
                <a:solidFill>
                  <a:srgbClr val="FF0000"/>
                </a:solidFill>
              </a:rPr>
              <a:t>SP134 and SP135 </a:t>
            </a:r>
            <a:r>
              <a:rPr lang="en-US" sz="1600" dirty="0"/>
              <a:t>were requested to be removed from SP’s author.</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62686967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a:t>Motion 123</a:t>
            </a:r>
            <a:endParaRPr lang="en-US" dirty="0"/>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56</a:t>
            </a:r>
            <a:r>
              <a:rPr lang="en-US" sz="1800" dirty="0"/>
              <a:t> that is identified with the following tags:</a:t>
            </a:r>
          </a:p>
          <a:p>
            <a:pPr lvl="1">
              <a:buFont typeface="Arial" panose="020B0604020202020204" pitchFamily="34" charset="0"/>
              <a:buChar char="•"/>
            </a:pPr>
            <a:r>
              <a:rPr lang="en-US" sz="1600" dirty="0">
                <a:solidFill>
                  <a:srgbClr val="FF0000"/>
                </a:solidFill>
              </a:rPr>
              <a:t>SP169</a:t>
            </a:r>
          </a:p>
          <a:p>
            <a:pPr marL="0" indent="0"/>
            <a:endParaRPr lang="en-US" sz="1800" dirty="0"/>
          </a:p>
          <a:p>
            <a:pPr marL="0" indent="0"/>
            <a:r>
              <a:rPr lang="en-US" sz="1800" dirty="0"/>
              <a:t>Move: Ron Porat		Second: Bin Tian</a:t>
            </a:r>
          </a:p>
          <a:p>
            <a:r>
              <a:rPr lang="en-US" sz="1800" dirty="0"/>
              <a:t>Discussion: Yes, discussion.</a:t>
            </a:r>
          </a:p>
          <a:p>
            <a:r>
              <a:rPr lang="en-US" sz="1800" dirty="0"/>
              <a:t>Preliminary Result: 71Y, 42N, 28A.</a:t>
            </a:r>
            <a:endParaRPr lang="en-US" sz="1800" dirty="0">
              <a:highlight>
                <a:srgbClr val="00FF00"/>
              </a:highlight>
            </a:endParaRPr>
          </a:p>
          <a:p>
            <a:pPr marL="0" indent="0"/>
            <a:r>
              <a:rPr lang="en-US" sz="1800" dirty="0"/>
              <a:t>Result: </a:t>
            </a:r>
            <a:r>
              <a:rPr lang="en-US" sz="1800" dirty="0">
                <a:highlight>
                  <a:srgbClr val="FF0000"/>
                </a:highlight>
              </a:rPr>
              <a:t>70Y</a:t>
            </a:r>
            <a:r>
              <a:rPr lang="en-US" sz="1800">
                <a:highlight>
                  <a:srgbClr val="FF0000"/>
                </a:highlight>
              </a:rPr>
              <a:t>, 40N</a:t>
            </a:r>
            <a:r>
              <a:rPr lang="en-US" sz="1800" dirty="0">
                <a:highlight>
                  <a:srgbClr val="FF0000"/>
                </a:highlight>
              </a:rPr>
              <a:t>, 27A (Fails).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46345123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3,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542855616"/>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dirty="0">
                <a:solidFill>
                  <a:schemeClr val="tx2"/>
                </a:solidFill>
              </a:rPr>
              <a:t>SP171, SP172, SP173, SP174, SP176, SP177, SP178, SP179, SP180, SP181, SP182, SP183, SP184, SP185, SP186, SP187, SP188, SP189.</a:t>
            </a:r>
          </a:p>
          <a:p>
            <a:pPr marL="0" indent="0"/>
            <a:endParaRPr lang="en-US" sz="1800" dirty="0"/>
          </a:p>
          <a:p>
            <a:pPr marL="0" indent="0"/>
            <a:r>
              <a:rPr lang="en-US" sz="1800" dirty="0"/>
              <a:t>Move: Edward Au		Second: Bin Tian</a:t>
            </a:r>
          </a:p>
          <a:p>
            <a:r>
              <a:rPr lang="en-US" sz="1800" dirty="0"/>
              <a:t>Discussion: No discussion.</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9056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125</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800" dirty="0"/>
              <a:t> Move to define mechanisms to support the operation of a Non-STR AP MLD in R1. The mechanisms are limited to instantiate a Non-STR Non-AP MLD as a Soft AP that could utilize all its links under TBD conditions. The exact language to govern such scope is TBD.</a:t>
            </a:r>
          </a:p>
          <a:p>
            <a:endParaRPr lang="en-US" sz="1800" dirty="0"/>
          </a:p>
          <a:p>
            <a:r>
              <a:rPr lang="en-US" sz="1800" dirty="0"/>
              <a:t>Move: Jinjing Jiang		Second: Kaiying Lu</a:t>
            </a:r>
          </a:p>
          <a:p>
            <a:r>
              <a:rPr lang="en-US" sz="1800" dirty="0"/>
              <a:t>Discussion: Yes, discussion.</a:t>
            </a:r>
          </a:p>
          <a:p>
            <a:r>
              <a:rPr lang="en-US" sz="1800" dirty="0"/>
              <a:t>Preliminary Result: 104Y, 33N, 24A</a:t>
            </a:r>
          </a:p>
          <a:p>
            <a:r>
              <a:rPr lang="en-US" sz="1800" dirty="0"/>
              <a:t>Result: </a:t>
            </a:r>
            <a:r>
              <a:rPr lang="en-US" sz="1800" dirty="0">
                <a:highlight>
                  <a:srgbClr val="00FF00"/>
                </a:highlight>
              </a:rPr>
              <a:t>103Y, 33N, 24A (Passes).</a:t>
            </a:r>
          </a:p>
          <a:p>
            <a:endParaRPr lang="en-US" sz="1800" dirty="0"/>
          </a:p>
          <a:p>
            <a:endParaRPr lang="en-US" sz="1800" dirty="0"/>
          </a:p>
          <a:p>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37312856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605FBD-0820-4C51-A874-099B83CA8BA9}"/>
              </a:ext>
            </a:extLst>
          </p:cNvPr>
          <p:cNvSpPr>
            <a:spLocks noGrp="1"/>
          </p:cNvSpPr>
          <p:nvPr>
            <p:ph type="title"/>
          </p:nvPr>
        </p:nvSpPr>
        <p:spPr/>
        <p:txBody>
          <a:bodyPr/>
          <a:lstStyle/>
          <a:p>
            <a:r>
              <a:rPr lang="en-US" dirty="0"/>
              <a:t>Motion 126</a:t>
            </a:r>
          </a:p>
        </p:txBody>
      </p:sp>
      <p:sp>
        <p:nvSpPr>
          <p:cNvPr id="3" name="Content Placeholder 2">
            <a:extLst>
              <a:ext uri="{FF2B5EF4-FFF2-40B4-BE49-F238E27FC236}">
                <a16:creationId xmlns:a16="http://schemas.microsoft.com/office/drawing/2014/main" xmlns="" id="{FC126EB8-B7E8-49FF-BD8F-5F23A632BEFC}"/>
              </a:ext>
            </a:extLst>
          </p:cNvPr>
          <p:cNvSpPr>
            <a:spLocks noGrp="1"/>
          </p:cNvSpPr>
          <p:nvPr>
            <p:ph idx="1"/>
          </p:nvPr>
        </p:nvSpPr>
        <p:spPr/>
        <p:txBody>
          <a:bodyPr/>
          <a:lstStyle/>
          <a:p>
            <a:r>
              <a:rPr lang="en-US" sz="2000" dirty="0"/>
              <a:t>Move to amend the following paragraph of the TGbe SFD</a:t>
            </a:r>
          </a:p>
          <a:p>
            <a:pPr>
              <a:buFont typeface="Arial" panose="020B0604020202020204" pitchFamily="34" charset="0"/>
              <a:buChar char="•"/>
            </a:pPr>
            <a:r>
              <a:rPr lang="en-GB" sz="2000" dirty="0"/>
              <a:t>The NS/EP Priority Service if supported by a non-AP STA, shall use </a:t>
            </a:r>
            <a:r>
              <a:rPr lang="en-GB" sz="2000" strike="sngStrike" dirty="0"/>
              <a:t>a TID value (TBD) that is greater than 7 </a:t>
            </a:r>
            <a:r>
              <a:rPr lang="en-GB" sz="2000" u="sng" dirty="0"/>
              <a:t>an action frame </a:t>
            </a:r>
            <a:r>
              <a:rPr lang="en-GB" sz="2000" dirty="0"/>
              <a:t>to indicate the need for priority access to its associated AP STA </a:t>
            </a:r>
            <a:r>
              <a:rPr lang="en-GB" sz="2000" u="sng" dirty="0"/>
              <a:t>and to be included in Release 1 specification</a:t>
            </a:r>
            <a:r>
              <a:rPr lang="en-GB" sz="2000" dirty="0"/>
              <a:t>. </a:t>
            </a:r>
          </a:p>
          <a:p>
            <a:pPr>
              <a:buFont typeface="Arial" panose="020B0604020202020204" pitchFamily="34" charset="0"/>
              <a:buChar char="•"/>
            </a:pPr>
            <a:endParaRPr lang="en-GB" sz="2000" dirty="0"/>
          </a:p>
          <a:p>
            <a:r>
              <a:rPr lang="en-US" sz="2000" dirty="0"/>
              <a:t>Move: Subir Das		Second: Vinko Erceg</a:t>
            </a:r>
          </a:p>
          <a:p>
            <a:r>
              <a:rPr lang="en-US" sz="2000" dirty="0"/>
              <a:t>Discussion: None.</a:t>
            </a:r>
          </a:p>
          <a:p>
            <a:r>
              <a:rPr lang="en-US" sz="2000" dirty="0"/>
              <a:t>Result: </a:t>
            </a:r>
            <a:r>
              <a:rPr lang="en-US" sz="2000" dirty="0">
                <a:highlight>
                  <a:srgbClr val="00FF00"/>
                </a:highlight>
              </a:rPr>
              <a:t>Passes with unanimous consent.</a:t>
            </a:r>
          </a:p>
        </p:txBody>
      </p:sp>
      <p:sp>
        <p:nvSpPr>
          <p:cNvPr id="4" name="Slide Number Placeholder 3">
            <a:extLst>
              <a:ext uri="{FF2B5EF4-FFF2-40B4-BE49-F238E27FC236}">
                <a16:creationId xmlns:a16="http://schemas.microsoft.com/office/drawing/2014/main" xmlns="" id="{E077A22C-D13E-40B3-B033-DEF036C0577A}"/>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6" name="Date Placeholder 5">
            <a:extLst>
              <a:ext uri="{FF2B5EF4-FFF2-40B4-BE49-F238E27FC236}">
                <a16:creationId xmlns:a16="http://schemas.microsoft.com/office/drawing/2014/main" xmlns="" id="{A2F481D0-B971-4959-BBB0-B33F187F0FD6}"/>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523777871"/>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127</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59</a:t>
            </a:r>
            <a:r>
              <a:rPr lang="en-US" sz="1800" dirty="0"/>
              <a:t> that is identified with the following tags:</a:t>
            </a:r>
          </a:p>
          <a:p>
            <a:pPr lvl="1">
              <a:buFont typeface="Arial" panose="020B0604020202020204" pitchFamily="34" charset="0"/>
              <a:buChar char="•"/>
            </a:pPr>
            <a:r>
              <a:rPr lang="en-US" sz="1600" b="1" dirty="0">
                <a:solidFill>
                  <a:schemeClr val="tx1"/>
                </a:solidFill>
              </a:rPr>
              <a:t>SP175</a:t>
            </a:r>
          </a:p>
          <a:p>
            <a:pPr marL="457200" lvl="1" indent="0"/>
            <a:endParaRPr lang="en-US" sz="1800" dirty="0"/>
          </a:p>
          <a:p>
            <a:pPr marL="0" indent="0"/>
            <a:r>
              <a:rPr lang="en-US" sz="1800" dirty="0"/>
              <a:t>Move: Ron Porat		Second: Bin Tian</a:t>
            </a:r>
          </a:p>
          <a:p>
            <a:r>
              <a:rPr lang="en-US" sz="1800" dirty="0"/>
              <a:t>Discussion: Yes, discussion.</a:t>
            </a:r>
          </a:p>
          <a:p>
            <a:r>
              <a:rPr lang="en-US" sz="1800" dirty="0"/>
              <a:t>Preliminary Result: 87Y, 39N, 25A</a:t>
            </a:r>
            <a:endParaRPr lang="en-US" sz="1800" dirty="0">
              <a:highlight>
                <a:srgbClr val="00FF00"/>
              </a:highlight>
            </a:endParaRPr>
          </a:p>
          <a:p>
            <a:pPr marL="0" indent="0"/>
            <a:r>
              <a:rPr lang="en-US" sz="1800" dirty="0"/>
              <a:t>Result: </a:t>
            </a:r>
            <a:r>
              <a:rPr lang="en-US" sz="1800" dirty="0">
                <a:highlight>
                  <a:srgbClr val="FF0000"/>
                </a:highlight>
              </a:rPr>
              <a:t>87Y, 37N, 24A (Fails).</a:t>
            </a:r>
          </a:p>
          <a:p>
            <a:pPr marL="0" indent="0"/>
            <a:endParaRPr lang="en-US" sz="1800" dirty="0">
              <a:highlight>
                <a:srgbClr val="FF0000"/>
              </a:highlight>
            </a:endParaRPr>
          </a:p>
          <a:p>
            <a:pPr marL="0" indent="0"/>
            <a:r>
              <a:rPr lang="en-US" sz="1600" dirty="0"/>
              <a:t>Note: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74357278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SePTEMBER 17,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3139648144"/>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a:t>Motion 131</a:t>
            </a:r>
            <a:endParaRPr lang="en-US" dirty="0"/>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dirty="0">
                <a:solidFill>
                  <a:schemeClr val="tx2"/>
                </a:solidFill>
              </a:rPr>
              <a:t>SP190, SP191, SP192, SP193, SP194, SP195, SP196, SP197, SP199, SP200, SP201, SP202, SP203, SP204, SP205, SP206, SP207, SP208, SP209.</a:t>
            </a:r>
          </a:p>
          <a:p>
            <a:pPr marL="0" indent="0"/>
            <a:endParaRPr lang="en-US" sz="1800" dirty="0"/>
          </a:p>
          <a:p>
            <a:pPr marL="0" indent="0"/>
            <a:r>
              <a:rPr lang="en-US" sz="1800" dirty="0"/>
              <a:t>Move: Edward Au		Second: Ross Jian Yu</a:t>
            </a:r>
          </a:p>
          <a:p>
            <a:r>
              <a:rPr lang="en-US" sz="1800" dirty="0"/>
              <a:t>Discussion: Minor clarification.</a:t>
            </a:r>
          </a:p>
          <a:p>
            <a:r>
              <a:rPr lang="en-US" sz="1800" dirty="0"/>
              <a:t>Result: </a:t>
            </a:r>
            <a:r>
              <a:rPr lang="en-US" sz="1800" dirty="0">
                <a:highlight>
                  <a:srgbClr val="00FF00"/>
                </a:highlight>
              </a:rPr>
              <a:t>Approved with unanimous consent.</a:t>
            </a:r>
          </a:p>
          <a:p>
            <a:endParaRPr lang="en-US" sz="1800" dirty="0">
              <a:highlight>
                <a:srgbClr val="00FF00"/>
              </a:highlight>
            </a:endParaRPr>
          </a:p>
          <a:p>
            <a:pPr>
              <a:buFont typeface="Arial" panose="020B0604020202020204" pitchFamily="34" charset="0"/>
              <a:buChar char="•"/>
            </a:pPr>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449681761"/>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AB381E4-9086-43C4-A6AB-58D94AACE078}"/>
              </a:ext>
            </a:extLst>
          </p:cNvPr>
          <p:cNvSpPr>
            <a:spLocks noGrp="1"/>
          </p:cNvSpPr>
          <p:nvPr>
            <p:ph type="title"/>
          </p:nvPr>
        </p:nvSpPr>
        <p:spPr/>
        <p:txBody>
          <a:bodyPr/>
          <a:lstStyle/>
          <a:p>
            <a:r>
              <a:rPr lang="en-US" dirty="0"/>
              <a:t>Motion 132</a:t>
            </a:r>
          </a:p>
        </p:txBody>
      </p:sp>
      <p:sp>
        <p:nvSpPr>
          <p:cNvPr id="3" name="Content Placeholder 2">
            <a:extLst>
              <a:ext uri="{FF2B5EF4-FFF2-40B4-BE49-F238E27FC236}">
                <a16:creationId xmlns="" xmlns:a16="http://schemas.microsoft.com/office/drawing/2014/main" id="{52530278-7415-4E30-B2DB-C83CAF3F4E0F}"/>
              </a:ext>
            </a:extLst>
          </p:cNvPr>
          <p:cNvSpPr>
            <a:spLocks noGrp="1"/>
          </p:cNvSpPr>
          <p:nvPr>
            <p:ph idx="1"/>
          </p:nvPr>
        </p:nvSpPr>
        <p:spPr/>
        <p:txBody>
          <a:bodyPr/>
          <a:lstStyle/>
          <a:p>
            <a:r>
              <a:rPr lang="en-US" sz="1800" dirty="0"/>
              <a:t>Move to add to the 11be SFD, candidate specification text in 11-20/566r</a:t>
            </a:r>
            <a:r>
              <a:rPr lang="en-US" sz="1800" dirty="0">
                <a:solidFill>
                  <a:srgbClr val="FF0000"/>
                </a:solidFill>
              </a:rPr>
              <a:t>66</a:t>
            </a:r>
            <a:r>
              <a:rPr lang="en-US" sz="1800" dirty="0"/>
              <a:t> that is identified with the following tags:</a:t>
            </a:r>
          </a:p>
          <a:p>
            <a:pPr lvl="1">
              <a:buFont typeface="Arial" panose="020B0604020202020204" pitchFamily="34" charset="0"/>
              <a:buChar char="•"/>
            </a:pPr>
            <a:r>
              <a:rPr lang="en-US" sz="1600" b="1" i="1" dirty="0">
                <a:solidFill>
                  <a:schemeClr val="tx1"/>
                </a:solidFill>
              </a:rPr>
              <a:t>SP198</a:t>
            </a:r>
          </a:p>
          <a:p>
            <a:pPr marL="457200" lvl="1" indent="0"/>
            <a:endParaRPr lang="en-US" sz="1800" dirty="0"/>
          </a:p>
          <a:p>
            <a:pPr marL="0" indent="0"/>
            <a:r>
              <a:rPr lang="en-US" sz="1800" dirty="0"/>
              <a:t>Move: Matthew Fischer				Second: Kaiying Lu</a:t>
            </a:r>
          </a:p>
          <a:p>
            <a:r>
              <a:rPr lang="en-US" sz="1800" dirty="0"/>
              <a:t>Discussion:</a:t>
            </a:r>
          </a:p>
          <a:p>
            <a:r>
              <a:rPr lang="en-US" sz="1800" dirty="0"/>
              <a:t>Preliminary Result: 59Y, 37N, 43A</a:t>
            </a:r>
            <a:endParaRPr lang="en-US" sz="1800" dirty="0">
              <a:highlight>
                <a:srgbClr val="00FF00"/>
              </a:highlight>
            </a:endParaRPr>
          </a:p>
          <a:p>
            <a:pPr marL="0" indent="0"/>
            <a:r>
              <a:rPr lang="en-US" sz="1800" dirty="0"/>
              <a:t>Result: </a:t>
            </a:r>
            <a:r>
              <a:rPr lang="en-US" sz="1800" dirty="0">
                <a:highlight>
                  <a:srgbClr val="FF0000"/>
                </a:highlight>
              </a:rPr>
              <a:t>59Y, 35N, 40A (Fails)</a:t>
            </a:r>
          </a:p>
          <a:p>
            <a:pPr marL="0" indent="0"/>
            <a:endParaRPr lang="en-US" sz="1800" dirty="0">
              <a:highlight>
                <a:srgbClr val="FF0000"/>
              </a:highlight>
            </a:endParaRPr>
          </a:p>
          <a:p>
            <a:pPr marL="0" indent="0"/>
            <a:r>
              <a:rPr lang="en-US" sz="1600" dirty="0"/>
              <a:t>Note 1: These are all candidate SFD texts highlighted in </a:t>
            </a:r>
            <a:r>
              <a:rPr lang="en-US" sz="1600" dirty="0">
                <a:highlight>
                  <a:srgbClr val="FFFF00"/>
                </a:highlight>
              </a:rPr>
              <a:t>yellow </a:t>
            </a:r>
            <a:r>
              <a:rPr lang="en-US" sz="1600" u="sng" dirty="0"/>
              <a:t>that have received</a:t>
            </a:r>
            <a:r>
              <a:rPr lang="en-US" sz="1600" dirty="0"/>
              <a:t> a request for further discussion</a:t>
            </a:r>
          </a:p>
          <a:p>
            <a:r>
              <a:rPr lang="en-US" sz="1600" dirty="0"/>
              <a:t>Note 2: SP result is 52Y,16N,24A: see next slide for SP content</a:t>
            </a:r>
          </a:p>
        </p:txBody>
      </p:sp>
      <p:sp>
        <p:nvSpPr>
          <p:cNvPr id="4" name="Slide Number Placeholder 3">
            <a:extLst>
              <a:ext uri="{FF2B5EF4-FFF2-40B4-BE49-F238E27FC236}">
                <a16:creationId xmlns="" xmlns:a16="http://schemas.microsoft.com/office/drawing/2014/main"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6" name="Date Placeholder 5">
            <a:extLst>
              <a:ext uri="{FF2B5EF4-FFF2-40B4-BE49-F238E27FC236}">
                <a16:creationId xmlns="" xmlns:a16="http://schemas.microsoft.com/office/drawing/2014/main" id="{1C26A86D-5F3E-438C-B2A4-8FC08D108731}"/>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283346643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27F15E-32F1-468D-AC02-8D2AC0FBB753}"/>
              </a:ext>
            </a:extLst>
          </p:cNvPr>
          <p:cNvSpPr>
            <a:spLocks noGrp="1"/>
          </p:cNvSpPr>
          <p:nvPr>
            <p:ph type="title"/>
          </p:nvPr>
        </p:nvSpPr>
        <p:spPr/>
        <p:txBody>
          <a:bodyPr/>
          <a:lstStyle/>
          <a:p>
            <a:r>
              <a:rPr lang="en-US" dirty="0"/>
              <a:t>Motion 133</a:t>
            </a:r>
          </a:p>
        </p:txBody>
      </p:sp>
      <p:sp>
        <p:nvSpPr>
          <p:cNvPr id="3" name="Content Placeholder 2">
            <a:extLst>
              <a:ext uri="{FF2B5EF4-FFF2-40B4-BE49-F238E27FC236}">
                <a16:creationId xmlns="" xmlns:a16="http://schemas.microsoft.com/office/drawing/2014/main" id="{FF0DFFD0-5D2D-4BA8-B70F-B9B3AE55C83C}"/>
              </a:ext>
            </a:extLst>
          </p:cNvPr>
          <p:cNvSpPr>
            <a:spLocks noGrp="1"/>
          </p:cNvSpPr>
          <p:nvPr>
            <p:ph idx="1"/>
          </p:nvPr>
        </p:nvSpPr>
        <p:spPr/>
        <p:txBody>
          <a:bodyPr/>
          <a:lstStyle/>
          <a:p>
            <a:r>
              <a:rPr lang="en-US" sz="2000" dirty="0"/>
              <a:t>Move to amend the paragraph below of the TGbe SFD (11-20/1262r14):</a:t>
            </a:r>
          </a:p>
          <a:p>
            <a:pPr>
              <a:buFont typeface="Arial" panose="020B0604020202020204" pitchFamily="34" charset="0"/>
              <a:buChar char="•"/>
            </a:pPr>
            <a:r>
              <a:rPr lang="en-US" sz="1600" dirty="0"/>
              <a:t>802.11be uses B3 equal to 1, B2 B1 equal to 0 and B0 equal to 0 in Fragment Number field to indicate 512 BA bitmap length and to use B3 equal to 1, B2</a:t>
            </a:r>
            <a:r>
              <a:rPr lang="en-US" sz="1600" dirty="0">
                <a:highlight>
                  <a:srgbClr val="FFFF00"/>
                </a:highlight>
              </a:rPr>
              <a:t>-</a:t>
            </a:r>
            <a:r>
              <a:rPr lang="en-US" sz="1600" dirty="0"/>
              <a:t>B1 equal to </a:t>
            </a:r>
            <a:r>
              <a:rPr lang="en-US" sz="1600" strike="sngStrike" dirty="0">
                <a:highlight>
                  <a:srgbClr val="FFFF00"/>
                </a:highlight>
              </a:rPr>
              <a:t>0</a:t>
            </a:r>
            <a:r>
              <a:rPr lang="en-US" sz="1600" u="sng" dirty="0">
                <a:highlight>
                  <a:srgbClr val="FFFF00"/>
                </a:highlight>
              </a:rPr>
              <a:t>1</a:t>
            </a:r>
            <a:r>
              <a:rPr lang="en-US" sz="1600" dirty="0"/>
              <a:t> and B0 equal to </a:t>
            </a:r>
            <a:r>
              <a:rPr lang="en-US" sz="1600" strike="sngStrike" dirty="0">
                <a:highlight>
                  <a:srgbClr val="FFFF00"/>
                </a:highlight>
              </a:rPr>
              <a:t>1</a:t>
            </a:r>
            <a:r>
              <a:rPr lang="en-US" sz="1600" u="sng" dirty="0">
                <a:highlight>
                  <a:srgbClr val="FFFF00"/>
                </a:highlight>
              </a:rPr>
              <a:t>0</a:t>
            </a:r>
            <a:r>
              <a:rPr lang="en-US" sz="1600" dirty="0"/>
              <a:t> in Fragment Number field to indicate 1024 BA bitmap length in compressed BA and multi-STA BA. [Motion 112, #SP24, [17] and [158]]</a:t>
            </a:r>
          </a:p>
          <a:p>
            <a:endParaRPr lang="en-US" sz="2000" dirty="0"/>
          </a:p>
          <a:p>
            <a:pPr marL="0" indent="0"/>
            <a:r>
              <a:rPr lang="en-US" sz="2000" dirty="0"/>
              <a:t>Move: Liwen Chu				Second: Ming Gan</a:t>
            </a:r>
          </a:p>
          <a:p>
            <a:r>
              <a:rPr lang="en-US" sz="2000" dirty="0"/>
              <a:t>Discussion: None.</a:t>
            </a:r>
          </a:p>
          <a:p>
            <a:pPr marL="0" indent="0"/>
            <a:r>
              <a:rPr lang="en-US" sz="2000" dirty="0"/>
              <a:t>Result: </a:t>
            </a:r>
            <a:r>
              <a:rPr lang="en-US" sz="2000" dirty="0">
                <a:highlight>
                  <a:srgbClr val="00FF00"/>
                </a:highlight>
              </a:rPr>
              <a:t>Approved with unanimous consent</a:t>
            </a:r>
          </a:p>
          <a:p>
            <a:endParaRPr lang="en-US" sz="2000" dirty="0"/>
          </a:p>
        </p:txBody>
      </p:sp>
      <p:sp>
        <p:nvSpPr>
          <p:cNvPr id="4" name="Slide Number Placeholder 3">
            <a:extLst>
              <a:ext uri="{FF2B5EF4-FFF2-40B4-BE49-F238E27FC236}">
                <a16:creationId xmlns="" xmlns:a16="http://schemas.microsoft.com/office/drawing/2014/main" id="{448AF2C0-4CA3-40CC-9C70-1C348EB78B09}"/>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6" name="Date Placeholder 5">
            <a:extLst>
              <a:ext uri="{FF2B5EF4-FFF2-40B4-BE49-F238E27FC236}">
                <a16:creationId xmlns="" xmlns:a16="http://schemas.microsoft.com/office/drawing/2014/main" id="{622E8D9F-3ECB-4013-BB98-B26475327DF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348366901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OCTOBER 29,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1146279422"/>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135</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a:xfrm>
            <a:off x="685800" y="1981200"/>
            <a:ext cx="7770813" cy="4494213"/>
          </a:xfrm>
        </p:spPr>
        <p:txBody>
          <a:bodyPr/>
          <a:lstStyle/>
          <a:p>
            <a:r>
              <a:rPr lang="en-US" sz="1600" dirty="0"/>
              <a:t> </a:t>
            </a:r>
            <a:r>
              <a:rPr lang="en-US" sz="1800" dirty="0"/>
              <a:t>Move to add to the 11be SFD, candidate specification text in </a:t>
            </a:r>
            <a:r>
              <a:rPr lang="en-US" sz="1800" dirty="0">
                <a:hlinkClick r:id="rId2"/>
              </a:rPr>
              <a:t>11-20/566r</a:t>
            </a:r>
            <a:r>
              <a:rPr lang="en-US" sz="1800" dirty="0">
                <a:solidFill>
                  <a:srgbClr val="FF0000"/>
                </a:solidFill>
                <a:hlinkClick r:id="rId2"/>
              </a:rPr>
              <a:t>77</a:t>
            </a:r>
            <a:r>
              <a:rPr lang="en-US" sz="1800" dirty="0"/>
              <a:t> that is identified with the following tags:</a:t>
            </a:r>
          </a:p>
          <a:p>
            <a:pPr lvl="1">
              <a:buFont typeface="Arial" panose="020B0604020202020204" pitchFamily="34" charset="0"/>
              <a:buChar char="•"/>
            </a:pPr>
            <a:r>
              <a:rPr lang="en-US" sz="1600" dirty="0">
                <a:solidFill>
                  <a:schemeClr val="tx2"/>
                </a:solidFill>
              </a:rPr>
              <a:t>SP210, SP211, SP212, SP213, SP214, SP215, SP216, SP217, SP218, SP219,</a:t>
            </a:r>
          </a:p>
          <a:p>
            <a:pPr lvl="1">
              <a:buFont typeface="Arial" panose="020B0604020202020204" pitchFamily="34" charset="0"/>
              <a:buChar char="•"/>
            </a:pPr>
            <a:r>
              <a:rPr lang="en-US" sz="1600" dirty="0">
                <a:solidFill>
                  <a:schemeClr val="tx2"/>
                </a:solidFill>
              </a:rPr>
              <a:t>SP220, SP221, SP222, SP223, SP224, SP225, SP226, SP227, SP228, SP229,</a:t>
            </a:r>
          </a:p>
          <a:p>
            <a:pPr lvl="1">
              <a:buFont typeface="Arial" panose="020B0604020202020204" pitchFamily="34" charset="0"/>
              <a:buChar char="•"/>
            </a:pPr>
            <a:r>
              <a:rPr lang="en-US" sz="1600" dirty="0">
                <a:solidFill>
                  <a:schemeClr val="tx2"/>
                </a:solidFill>
              </a:rPr>
              <a:t>SP230, SP231, SP232, SP233, SP234, SP235, SP236, SP237, SP238, SP239,</a:t>
            </a:r>
          </a:p>
          <a:p>
            <a:pPr lvl="1">
              <a:buFont typeface="Arial" panose="020B0604020202020204" pitchFamily="34" charset="0"/>
              <a:buChar char="•"/>
            </a:pPr>
            <a:r>
              <a:rPr lang="en-US" sz="1600" dirty="0">
                <a:solidFill>
                  <a:schemeClr val="tx2"/>
                </a:solidFill>
              </a:rPr>
              <a:t>SP240, SP241, SP242, SP243.</a:t>
            </a:r>
          </a:p>
          <a:p>
            <a:pPr marL="0" indent="0"/>
            <a:endParaRPr lang="en-US" sz="1800" dirty="0"/>
          </a:p>
          <a:p>
            <a:pPr marL="0" indent="0"/>
            <a:r>
              <a:rPr lang="en-US" sz="1800" dirty="0"/>
              <a:t>Move: Edward Au				Second: Bin Tian</a:t>
            </a:r>
          </a:p>
          <a:p>
            <a:r>
              <a:rPr lang="en-US" sz="1800" dirty="0"/>
              <a:t>Discussion: No discussion.</a:t>
            </a:r>
          </a:p>
          <a:p>
            <a:pPr marL="0" indent="0"/>
            <a:r>
              <a:rPr lang="en-US" sz="1800" dirty="0"/>
              <a:t>Result: </a:t>
            </a:r>
            <a:r>
              <a:rPr lang="en-US" sz="1800" dirty="0">
                <a:highlight>
                  <a:srgbClr val="00FF00"/>
                </a:highlight>
              </a:rPr>
              <a:t>Approved with unanimous consent.</a:t>
            </a:r>
          </a:p>
          <a:p>
            <a:pPr marL="0" indent="0"/>
            <a:endParaRPr lang="en-US" sz="1800" dirty="0"/>
          </a:p>
          <a:p>
            <a:pPr marL="0" indent="0"/>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January 2021</a:t>
            </a:r>
            <a:endParaRPr lang="en-GB" dirty="0"/>
          </a:p>
        </p:txBody>
      </p:sp>
      <p:sp>
        <p:nvSpPr>
          <p:cNvPr id="7"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a:xfrm>
            <a:off x="5357818" y="6475413"/>
            <a:ext cx="3184520" cy="180975"/>
          </a:xfrm>
        </p:spPr>
        <p:txBody>
          <a:bodyPr/>
          <a:lstStyle/>
          <a:p>
            <a:r>
              <a:rPr lang="en-GB" dirty="0" smtClean="0"/>
              <a:t>Edward Au (Huawei)</a:t>
            </a:r>
            <a:endParaRPr lang="en-GB" dirty="0"/>
          </a:p>
        </p:txBody>
      </p:sp>
    </p:spTree>
    <p:extLst>
      <p:ext uri="{BB962C8B-B14F-4D97-AF65-F5344CB8AC3E}">
        <p14:creationId xmlns:p14="http://schemas.microsoft.com/office/powerpoint/2010/main" val="147262860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4,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Tree>
    <p:extLst>
      <p:ext uri="{BB962C8B-B14F-4D97-AF65-F5344CB8AC3E}">
        <p14:creationId xmlns:p14="http://schemas.microsoft.com/office/powerpoint/2010/main" val="234156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A5B21C-9359-4987-BB1A-6C228EEB89D7}"/>
              </a:ext>
            </a:extLst>
          </p:cNvPr>
          <p:cNvSpPr>
            <a:spLocks noGrp="1"/>
          </p:cNvSpPr>
          <p:nvPr>
            <p:ph type="title"/>
          </p:nvPr>
        </p:nvSpPr>
        <p:spPr/>
        <p:txBody>
          <a:bodyPr/>
          <a:lstStyle/>
          <a:p>
            <a:r>
              <a:rPr lang="en-US" dirty="0"/>
              <a:t>Motion 137</a:t>
            </a:r>
          </a:p>
        </p:txBody>
      </p:sp>
      <p:sp>
        <p:nvSpPr>
          <p:cNvPr id="3" name="Content Placeholder 2">
            <a:extLst>
              <a:ext uri="{FF2B5EF4-FFF2-40B4-BE49-F238E27FC236}">
                <a16:creationId xmlns:a16="http://schemas.microsoft.com/office/drawing/2014/main" xmlns="" id="{CECB06E4-811A-4BDD-9B2E-190BB1F0649F}"/>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11-20/566r86</a:t>
            </a:r>
            <a:r>
              <a:rPr lang="en-US" sz="1800" dirty="0"/>
              <a:t> that is identified with the following tags:</a:t>
            </a:r>
          </a:p>
          <a:p>
            <a:pPr lvl="1">
              <a:buFont typeface="Arial" panose="020B0604020202020204" pitchFamily="34" charset="0"/>
              <a:buChar char="•"/>
            </a:pPr>
            <a:r>
              <a:rPr lang="en-US" sz="1400" dirty="0">
                <a:solidFill>
                  <a:schemeClr val="tx2"/>
                </a:solidFill>
              </a:rPr>
              <a:t>SP244, SP245, SP246, SP247, SP248, SP249, SP250, SP251, SP252, SP253,</a:t>
            </a:r>
          </a:p>
          <a:p>
            <a:pPr lvl="1">
              <a:buFont typeface="Arial" panose="020B0604020202020204" pitchFamily="34" charset="0"/>
              <a:buChar char="•"/>
            </a:pPr>
            <a:r>
              <a:rPr lang="en-US" sz="1400" dirty="0">
                <a:solidFill>
                  <a:schemeClr val="tx2"/>
                </a:solidFill>
              </a:rPr>
              <a:t>SP254, SP255, SP256, SP257, SP258, SP259, SP262, SP263, </a:t>
            </a:r>
          </a:p>
          <a:p>
            <a:pPr lvl="1">
              <a:buFont typeface="Arial" panose="020B0604020202020204" pitchFamily="34" charset="0"/>
              <a:buChar char="•"/>
            </a:pPr>
            <a:r>
              <a:rPr lang="en-US" sz="1400" dirty="0">
                <a:solidFill>
                  <a:schemeClr val="tx2"/>
                </a:solidFill>
              </a:rPr>
              <a:t>SP264, SP265, SP266, SP267, SP268, SP269, SP270, SP271, SP272, SP273, </a:t>
            </a:r>
          </a:p>
          <a:p>
            <a:pPr lvl="1">
              <a:buFont typeface="Arial" panose="020B0604020202020204" pitchFamily="34" charset="0"/>
              <a:buChar char="•"/>
            </a:pPr>
            <a:r>
              <a:rPr lang="en-US" sz="1400" dirty="0">
                <a:solidFill>
                  <a:schemeClr val="tx2"/>
                </a:solidFill>
              </a:rPr>
              <a:t>SP274, SP275, SP276, SP277, SP278, SP279, SP280, SP281, SP282, SP283, </a:t>
            </a:r>
          </a:p>
          <a:p>
            <a:pPr lvl="1">
              <a:buFont typeface="Arial" panose="020B0604020202020204" pitchFamily="34" charset="0"/>
              <a:buChar char="•"/>
            </a:pPr>
            <a:r>
              <a:rPr lang="en-US" sz="1400" dirty="0">
                <a:solidFill>
                  <a:schemeClr val="tx2"/>
                </a:solidFill>
              </a:rPr>
              <a:t>SP284, SP285, SP286, SP287, SP288, SP289, SP290, SP291, SP292, SP293,</a:t>
            </a:r>
          </a:p>
          <a:p>
            <a:pPr lvl="1">
              <a:buFont typeface="Arial" panose="020B0604020202020204" pitchFamily="34" charset="0"/>
              <a:buChar char="•"/>
            </a:pPr>
            <a:r>
              <a:rPr lang="en-US" sz="1400" dirty="0">
                <a:solidFill>
                  <a:schemeClr val="tx2"/>
                </a:solidFill>
              </a:rPr>
              <a:t>SP294, SP295.</a:t>
            </a:r>
            <a:endParaRPr lang="en-US" sz="1800" dirty="0"/>
          </a:p>
          <a:p>
            <a:pPr marL="0" indent="0"/>
            <a:r>
              <a:rPr lang="en-US" sz="1800" dirty="0"/>
              <a:t>Move: Stephen McCann				Second: Subir Das</a:t>
            </a:r>
          </a:p>
          <a:p>
            <a:r>
              <a:rPr lang="en-US" sz="1800" dirty="0"/>
              <a:t>Discussion: None.</a:t>
            </a:r>
          </a:p>
          <a:p>
            <a:r>
              <a:rPr lang="en-US" sz="1800" dirty="0"/>
              <a:t>Result: </a:t>
            </a:r>
            <a:r>
              <a:rPr lang="en-US" sz="1800" dirty="0">
                <a:highlight>
                  <a:srgbClr val="00FF00"/>
                </a:highlight>
              </a:rPr>
              <a:t>Approved with unanimous consent.</a:t>
            </a: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sz="1800" dirty="0"/>
          </a:p>
        </p:txBody>
      </p:sp>
      <p:sp>
        <p:nvSpPr>
          <p:cNvPr id="4" name="Slide Number Placeholder 3">
            <a:extLst>
              <a:ext uri="{FF2B5EF4-FFF2-40B4-BE49-F238E27FC236}">
                <a16:creationId xmlns:a16="http://schemas.microsoft.com/office/drawing/2014/main" xmlns="" id="{63332B5C-CC45-4C12-9371-374EE39FC421}"/>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xmlns="" id="{C878D729-FA35-4013-8565-20272A5625C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F87245-432E-43D8-9ADF-B7EBC6FA1C71}"/>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95325144"/>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742836-7411-4DA7-A120-F87A64985A1C}"/>
              </a:ext>
            </a:extLst>
          </p:cNvPr>
          <p:cNvSpPr>
            <a:spLocks noGrp="1"/>
          </p:cNvSpPr>
          <p:nvPr>
            <p:ph type="title"/>
          </p:nvPr>
        </p:nvSpPr>
        <p:spPr/>
        <p:txBody>
          <a:bodyPr/>
          <a:lstStyle/>
          <a:p>
            <a:r>
              <a:rPr lang="en-US" dirty="0"/>
              <a:t>Motion 139</a:t>
            </a:r>
          </a:p>
        </p:txBody>
      </p:sp>
      <p:sp>
        <p:nvSpPr>
          <p:cNvPr id="3" name="Content Placeholder 2">
            <a:extLst>
              <a:ext uri="{FF2B5EF4-FFF2-40B4-BE49-F238E27FC236}">
                <a16:creationId xmlns:a16="http://schemas.microsoft.com/office/drawing/2014/main" xmlns="" id="{0DF56813-04D4-4398-B81F-AE146CF0B05F}"/>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a:t>
            </a:r>
            <a:r>
              <a:rPr lang="en-US" sz="1800" dirty="0">
                <a:solidFill>
                  <a:srgbClr val="FF0000"/>
                </a:solidFill>
                <a:hlinkClick r:id="rId2"/>
              </a:rPr>
              <a:t>63</a:t>
            </a:r>
            <a:r>
              <a:rPr lang="en-US" sz="1800" dirty="0"/>
              <a:t> that is identified with the following tag:</a:t>
            </a:r>
          </a:p>
          <a:p>
            <a:pPr lvl="1">
              <a:buFont typeface="Arial" panose="020B0604020202020204" pitchFamily="34" charset="0"/>
              <a:buChar char="•"/>
            </a:pPr>
            <a:r>
              <a:rPr lang="en-US" sz="1600" b="1" dirty="0">
                <a:solidFill>
                  <a:schemeClr val="tx1"/>
                </a:solidFill>
              </a:rPr>
              <a:t>SP175</a:t>
            </a:r>
          </a:p>
          <a:p>
            <a:pPr lvl="1">
              <a:buFont typeface="Arial" panose="020B0604020202020204" pitchFamily="34" charset="0"/>
              <a:buChar char="•"/>
            </a:pPr>
            <a:endParaRPr lang="en-US" sz="1600" b="1" dirty="0">
              <a:solidFill>
                <a:schemeClr val="tx1"/>
              </a:solidFill>
            </a:endParaRPr>
          </a:p>
          <a:p>
            <a:pPr lvl="1">
              <a:buFont typeface="Arial" panose="020B0604020202020204" pitchFamily="34" charset="0"/>
              <a:buChar char="•"/>
            </a:pPr>
            <a:endParaRPr lang="en-US" sz="1600" b="1" dirty="0">
              <a:solidFill>
                <a:schemeClr val="tx1"/>
              </a:solidFill>
            </a:endParaRPr>
          </a:p>
          <a:p>
            <a:pPr marL="0" indent="0"/>
            <a:r>
              <a:rPr lang="en-US" sz="1600" dirty="0"/>
              <a:t>Move: Ron Porat				Second: Bin Tian</a:t>
            </a:r>
          </a:p>
          <a:p>
            <a:r>
              <a:rPr lang="en-US" sz="1600" dirty="0"/>
              <a:t>Discussion: None.</a:t>
            </a:r>
          </a:p>
          <a:p>
            <a:r>
              <a:rPr lang="en-US" sz="1600" dirty="0"/>
              <a:t>Result: </a:t>
            </a:r>
            <a:r>
              <a:rPr lang="en-US" sz="1600" dirty="0">
                <a:highlight>
                  <a:srgbClr val="00FF00"/>
                </a:highlight>
              </a:rPr>
              <a:t>Approved with unanimous consent.</a:t>
            </a:r>
          </a:p>
          <a:p>
            <a:pPr marL="457200" lvl="1" indent="0"/>
            <a:endParaRPr lang="en-US" sz="1600" b="1" dirty="0">
              <a:solidFill>
                <a:schemeClr val="tx1"/>
              </a:solidFill>
            </a:endParaRPr>
          </a:p>
          <a:p>
            <a:pPr marL="57150" indent="0"/>
            <a:r>
              <a:rPr lang="en-GB" sz="1600" b="0" i="1" dirty="0"/>
              <a:t>SP175: Do you agree to the proposed RU table as attached on slide 5 of 1138r4? </a:t>
            </a:r>
            <a:endParaRPr lang="en-US" sz="1600" b="0" i="1" dirty="0"/>
          </a:p>
          <a:p>
            <a:pPr marL="57150" indent="0"/>
            <a:r>
              <a:rPr lang="en-GB" sz="1400" b="0" i="1" dirty="0"/>
              <a:t>[</a:t>
            </a:r>
            <a:r>
              <a:rPr lang="en-US" sz="1400" b="0" i="1" dirty="0"/>
              <a:t>20/1138r4 (Large M-RU Table, Ron Porat, Broadcom), SP#3, </a:t>
            </a:r>
            <a:r>
              <a:rPr lang="en-GB" sz="1400" b="0" i="1" dirty="0"/>
              <a:t>Y/N/A: 30/9/8]</a:t>
            </a:r>
            <a:endParaRPr lang="en-US" sz="1400" b="0" i="1" dirty="0"/>
          </a:p>
          <a:p>
            <a:pPr marL="57150" indent="0"/>
            <a:endParaRPr lang="en-US" sz="1600" b="1" dirty="0">
              <a:solidFill>
                <a:schemeClr val="tx1"/>
              </a:solidFill>
            </a:endParaRPr>
          </a:p>
        </p:txBody>
      </p:sp>
      <p:sp>
        <p:nvSpPr>
          <p:cNvPr id="4" name="Slide Number Placeholder 3">
            <a:extLst>
              <a:ext uri="{FF2B5EF4-FFF2-40B4-BE49-F238E27FC236}">
                <a16:creationId xmlns:a16="http://schemas.microsoft.com/office/drawing/2014/main" xmlns="" id="{5CF397B0-6986-42CB-8F93-6506FBB6AA5F}"/>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xmlns="" id="{9DFF5E27-0741-408E-B209-DD0312F2B2A4}"/>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B18460DE-BA78-49AE-8D07-178AC4442C0F}"/>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33516034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B381E4-9086-43C4-A6AB-58D94AACE078}"/>
              </a:ext>
            </a:extLst>
          </p:cNvPr>
          <p:cNvSpPr>
            <a:spLocks noGrp="1"/>
          </p:cNvSpPr>
          <p:nvPr>
            <p:ph type="title"/>
          </p:nvPr>
        </p:nvSpPr>
        <p:spPr/>
        <p:txBody>
          <a:bodyPr/>
          <a:lstStyle/>
          <a:p>
            <a:r>
              <a:rPr lang="en-US" dirty="0"/>
              <a:t>Motion 141</a:t>
            </a:r>
          </a:p>
        </p:txBody>
      </p:sp>
      <p:sp>
        <p:nvSpPr>
          <p:cNvPr id="3" name="Content Placeholder 2">
            <a:extLst>
              <a:ext uri="{FF2B5EF4-FFF2-40B4-BE49-F238E27FC236}">
                <a16:creationId xmlns:a16="http://schemas.microsoft.com/office/drawing/2014/main" xmlns="" id="{52530278-7415-4E30-B2DB-C83CAF3F4E0F}"/>
              </a:ext>
            </a:extLst>
          </p:cNvPr>
          <p:cNvSpPr>
            <a:spLocks noGrp="1"/>
          </p:cNvSpPr>
          <p:nvPr>
            <p:ph idx="1"/>
          </p:nvPr>
        </p:nvSpPr>
        <p:spPr>
          <a:xfrm>
            <a:off x="685800" y="1981200"/>
            <a:ext cx="7770813" cy="4494213"/>
          </a:xfrm>
        </p:spPr>
        <p:txBody>
          <a:bodyPr/>
          <a:lstStyle/>
          <a:p>
            <a:r>
              <a:rPr lang="en-US" sz="1600" dirty="0"/>
              <a:t>Move to add to the 11be SFD, the following text:</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single-user transmission are 4, 8, and 16. </a:t>
            </a:r>
          </a:p>
          <a:p>
            <a:pPr lvl="2">
              <a:buFont typeface="Arial" panose="020B0604020202020204" pitchFamily="34" charset="0"/>
              <a:buChar char="•"/>
            </a:pPr>
            <a:r>
              <a:rPr lang="en-US" sz="1200" u="sng" dirty="0">
                <a:solidFill>
                  <a:srgbClr val="FF0000"/>
                </a:solidFill>
              </a:rPr>
              <a:t>Note: The value of maximum NLTF=16 is available in R2</a:t>
            </a:r>
          </a:p>
          <a:p>
            <a:pPr lvl="1">
              <a:buFont typeface="Arial" panose="020B0604020202020204" pitchFamily="34" charset="0"/>
              <a:buChar char="•"/>
            </a:pPr>
            <a:r>
              <a:rPr lang="en-US" sz="1400" dirty="0"/>
              <a:t>The allowed values of maximum N</a:t>
            </a:r>
            <a:r>
              <a:rPr lang="en-US" sz="1400" baseline="-25000" dirty="0"/>
              <a:t>LTF</a:t>
            </a:r>
            <a:r>
              <a:rPr lang="en-US" sz="1400" dirty="0"/>
              <a:t> receive capability for multiple-user transmission are 4, 8, and 16.</a:t>
            </a:r>
          </a:p>
          <a:p>
            <a:pPr lvl="2">
              <a:buFont typeface="Arial" panose="020B0604020202020204" pitchFamily="34" charset="0"/>
              <a:buChar char="•"/>
            </a:pPr>
            <a:r>
              <a:rPr lang="en-US" sz="1200" dirty="0"/>
              <a:t>Note 1: This capability is for both OFDMA and non-OFDMA MU-MIMO transmission.  </a:t>
            </a:r>
          </a:p>
          <a:p>
            <a:pPr lvl="2">
              <a:buFont typeface="Arial" panose="020B0604020202020204" pitchFamily="34" charset="0"/>
              <a:buChar char="•"/>
            </a:pPr>
            <a:r>
              <a:rPr lang="en-US" sz="1200" u="sng" dirty="0">
                <a:solidFill>
                  <a:srgbClr val="FF0000"/>
                </a:solidFill>
              </a:rPr>
              <a:t>Note 2: The value of maximum NLTF=16 is available in R2</a:t>
            </a:r>
          </a:p>
          <a:p>
            <a:pPr lvl="2">
              <a:buFont typeface="Arial" panose="020B0604020202020204" pitchFamily="34" charset="0"/>
              <a:buChar char="•"/>
            </a:pPr>
            <a:endParaRPr lang="en-US" sz="1200" dirty="0"/>
          </a:p>
          <a:p>
            <a:pPr marL="0" indent="0"/>
            <a:r>
              <a:rPr lang="en-US" sz="1600" dirty="0"/>
              <a:t>Move: Rui Cao				Second: Junghoon Suh</a:t>
            </a:r>
          </a:p>
          <a:p>
            <a:r>
              <a:rPr lang="en-US" sz="1600" dirty="0"/>
              <a:t>Discussion: None.</a:t>
            </a:r>
          </a:p>
          <a:p>
            <a:pPr marL="0" indent="0"/>
            <a:r>
              <a:rPr lang="en-US" sz="1600" dirty="0"/>
              <a:t>Result: </a:t>
            </a:r>
            <a:r>
              <a:rPr lang="en-US" sz="1600" dirty="0">
                <a:highlight>
                  <a:srgbClr val="00FF00"/>
                </a:highlight>
              </a:rPr>
              <a:t>Approved with unanimous consent.</a:t>
            </a:r>
          </a:p>
          <a:p>
            <a:pPr marL="0" indent="0"/>
            <a:r>
              <a:rPr lang="en-US" sz="1600" dirty="0"/>
              <a:t> </a:t>
            </a:r>
            <a:endParaRPr lang="en-US" sz="1600" dirty="0">
              <a:highlight>
                <a:srgbClr val="FF0000"/>
              </a:highlight>
            </a:endParaRPr>
          </a:p>
          <a:p>
            <a:pPr marL="0" indent="0"/>
            <a:r>
              <a:rPr lang="en-US" sz="1400" dirty="0"/>
              <a:t>Note 1: These are all candidate SFD texts highlighted in </a:t>
            </a:r>
            <a:r>
              <a:rPr lang="en-US" sz="1400" dirty="0">
                <a:highlight>
                  <a:srgbClr val="FFFF00"/>
                </a:highlight>
              </a:rPr>
              <a:t>yellow </a:t>
            </a:r>
            <a:r>
              <a:rPr lang="en-US" sz="1400" u="sng" dirty="0"/>
              <a:t>that have received</a:t>
            </a:r>
            <a:r>
              <a:rPr lang="en-US" sz="1400" dirty="0"/>
              <a:t> a request for further discussion</a:t>
            </a:r>
          </a:p>
          <a:p>
            <a:r>
              <a:rPr lang="en-US" sz="1400" dirty="0"/>
              <a:t>Note 2: SP results are SP260: 34Y,2N,17A and SP261: 38Y, 2N, 15A: see next slide for SP content</a:t>
            </a:r>
          </a:p>
        </p:txBody>
      </p:sp>
      <p:sp>
        <p:nvSpPr>
          <p:cNvPr id="4" name="Slide Number Placeholder 3">
            <a:extLst>
              <a:ext uri="{FF2B5EF4-FFF2-40B4-BE49-F238E27FC236}">
                <a16:creationId xmlns:a16="http://schemas.microsoft.com/office/drawing/2014/main" xmlns="" id="{11AD1BD2-09A9-4739-A496-7A14279FCC6E}"/>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xmlns="" id="{E8459FB5-0BD5-4DB6-8307-E1B7F3A94C3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1C26A86D-5F3E-438C-B2A4-8FC08D108731}"/>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050513709"/>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NOVEMBER 9,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Tree>
    <p:extLst>
      <p:ext uri="{BB962C8B-B14F-4D97-AF65-F5344CB8AC3E}">
        <p14:creationId xmlns:p14="http://schemas.microsoft.com/office/powerpoint/2010/main" val="3274212147"/>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142</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p:txBody>
          <a:bodyPr/>
          <a:lstStyle/>
          <a:p>
            <a:r>
              <a:rPr lang="en-US" sz="1800" dirty="0"/>
              <a:t>Move to add to the 11be SFD, candidate specification text in </a:t>
            </a:r>
            <a:r>
              <a:rPr lang="en-US" sz="1800" dirty="0">
                <a:hlinkClick r:id="rId2"/>
              </a:rPr>
              <a:t>11-20/566r90</a:t>
            </a:r>
            <a:r>
              <a:rPr lang="en-US" sz="1800" dirty="0"/>
              <a:t> that is identified with the following tags:</a:t>
            </a:r>
          </a:p>
          <a:p>
            <a:pPr lvl="1">
              <a:buFont typeface="Arial" panose="020B0604020202020204" pitchFamily="34" charset="0"/>
              <a:buChar char="•"/>
            </a:pPr>
            <a:r>
              <a:rPr lang="en-US" sz="1400" dirty="0">
                <a:solidFill>
                  <a:schemeClr val="tx2"/>
                </a:solidFill>
              </a:rPr>
              <a:t>SP296, SP297, SP298, SP299, SP300, SP301, SP302, SP303, SP304, SP305,</a:t>
            </a:r>
          </a:p>
          <a:p>
            <a:pPr lvl="1">
              <a:buFont typeface="Arial" panose="020B0604020202020204" pitchFamily="34" charset="0"/>
              <a:buChar char="•"/>
            </a:pPr>
            <a:r>
              <a:rPr lang="en-US" sz="1400" dirty="0">
                <a:solidFill>
                  <a:schemeClr val="tx2"/>
                </a:solidFill>
              </a:rPr>
              <a:t>SP306, SP307, SP308, SP309, SP310.</a:t>
            </a:r>
            <a:endParaRPr lang="en-US" sz="1800" dirty="0"/>
          </a:p>
          <a:p>
            <a:pPr marL="0" indent="0"/>
            <a:endParaRPr lang="en-US" sz="1800" dirty="0"/>
          </a:p>
          <a:p>
            <a:pPr marL="0" indent="0"/>
            <a:r>
              <a:rPr lang="en-US" sz="1800" dirty="0"/>
              <a:t>Move: </a:t>
            </a:r>
            <a:r>
              <a:rPr lang="en-US" sz="1800" dirty="0" smtClean="0"/>
              <a:t> Bin Tian</a:t>
            </a:r>
            <a:r>
              <a:rPr lang="en-US" sz="1800" dirty="0"/>
              <a:t>			Second</a:t>
            </a:r>
            <a:r>
              <a:rPr lang="en-US" sz="1800" dirty="0" smtClean="0"/>
              <a:t>:  Laurent </a:t>
            </a:r>
            <a:r>
              <a:rPr lang="en-US" sz="1800" dirty="0" err="1" smtClean="0"/>
              <a:t>Cariou</a:t>
            </a:r>
            <a:endParaRPr lang="en-US" sz="1800" dirty="0"/>
          </a:p>
          <a:p>
            <a:pPr marL="0" indent="0"/>
            <a:endParaRPr lang="en-US" sz="1800" dirty="0"/>
          </a:p>
          <a:p>
            <a:r>
              <a:rPr lang="en-US" sz="1800" dirty="0"/>
              <a:t>Discussion</a:t>
            </a:r>
            <a:r>
              <a:rPr lang="en-US" sz="1800" dirty="0" smtClean="0"/>
              <a:t>:  None.</a:t>
            </a:r>
            <a:endParaRPr lang="en-US" sz="1800" dirty="0"/>
          </a:p>
          <a:p>
            <a:r>
              <a:rPr lang="en-US" sz="1800" smtClean="0"/>
              <a:t>Result:  </a:t>
            </a:r>
            <a:r>
              <a:rPr lang="en-US" sz="1800">
                <a:highlight>
                  <a:srgbClr val="00FF00"/>
                </a:highlight>
              </a:rPr>
              <a:t>Approved with unanimous consent</a:t>
            </a:r>
            <a:r>
              <a:rPr lang="en-US" sz="1800" smtClean="0">
                <a:highlight>
                  <a:srgbClr val="00FF00"/>
                </a:highlight>
              </a:rPr>
              <a:t>.</a:t>
            </a:r>
            <a:endParaRPr lang="en-US" sz="1800" dirty="0">
              <a:highlight>
                <a:srgbClr val="00FF00"/>
              </a:highlight>
            </a:endParaRPr>
          </a:p>
          <a:p>
            <a:endParaRPr lang="en-US" sz="1400" dirty="0"/>
          </a:p>
          <a:p>
            <a:r>
              <a:rPr lang="en-US" sz="1400" dirty="0"/>
              <a:t>Note: These are all candidate SFD texts highlighted in </a:t>
            </a:r>
            <a:r>
              <a:rPr lang="en-US" sz="1400" dirty="0">
                <a:highlight>
                  <a:srgbClr val="FFFF00"/>
                </a:highlight>
              </a:rPr>
              <a:t>yellow </a:t>
            </a:r>
            <a:r>
              <a:rPr lang="en-US" sz="1400" u="sng" dirty="0"/>
              <a:t>that have NOT received</a:t>
            </a:r>
            <a:r>
              <a:rPr lang="en-US" sz="1400" dirty="0"/>
              <a:t> a request for further discussion</a:t>
            </a:r>
          </a:p>
          <a:p>
            <a:endParaRPr lang="en-US"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154</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dirty="0"/>
              <a:t>Edward Au (Huawei)</a:t>
            </a:r>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01415132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December 2, 2020,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Tree>
    <p:extLst>
      <p:ext uri="{BB962C8B-B14F-4D97-AF65-F5344CB8AC3E}">
        <p14:creationId xmlns:p14="http://schemas.microsoft.com/office/powerpoint/2010/main" val="2691355108"/>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144</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smtClean="0">
                <a:hlinkClick r:id="rId2"/>
              </a:rPr>
              <a:t>11-20/566r98</a:t>
            </a:r>
            <a:r>
              <a:rPr lang="en-US" sz="1800" dirty="0" smtClean="0"/>
              <a:t> </a:t>
            </a:r>
            <a:r>
              <a:rPr lang="en-US" sz="1800" dirty="0"/>
              <a:t>that is identified with the following tags:</a:t>
            </a:r>
          </a:p>
          <a:p>
            <a:pPr lvl="1">
              <a:buFont typeface="Arial" panose="020B0604020202020204" pitchFamily="34" charset="0"/>
              <a:buChar char="•"/>
            </a:pPr>
            <a:r>
              <a:rPr lang="en-US" sz="1400" dirty="0">
                <a:solidFill>
                  <a:schemeClr val="tx2"/>
                </a:solidFill>
              </a:rPr>
              <a:t>SP311, SP312, SP313, SP314, SP315, SP316, SP317, SP318, SP319, SP320, </a:t>
            </a:r>
          </a:p>
          <a:p>
            <a:pPr lvl="1">
              <a:buFont typeface="Arial" panose="020B0604020202020204" pitchFamily="34" charset="0"/>
              <a:buChar char="•"/>
            </a:pPr>
            <a:r>
              <a:rPr lang="en-US" sz="1400" dirty="0">
                <a:solidFill>
                  <a:schemeClr val="tx2"/>
                </a:solidFill>
              </a:rPr>
              <a:t>SP321, SP322, SP323, SP324, SP325, SP326, SP327, SP328, SP329, SP330, </a:t>
            </a:r>
          </a:p>
          <a:p>
            <a:pPr lvl="1">
              <a:buFont typeface="Arial" panose="020B0604020202020204" pitchFamily="34" charset="0"/>
              <a:buChar char="•"/>
            </a:pPr>
            <a:r>
              <a:rPr lang="en-US" sz="1400" dirty="0">
                <a:solidFill>
                  <a:schemeClr val="tx2"/>
                </a:solidFill>
              </a:rPr>
              <a:t>SP331, SP332, SP333</a:t>
            </a:r>
            <a:endParaRPr lang="en-US" sz="1800" dirty="0"/>
          </a:p>
          <a:p>
            <a:pPr marL="0" indent="0"/>
            <a:r>
              <a:rPr lang="en-US" sz="1800" u="sng" dirty="0">
                <a:solidFill>
                  <a:srgbClr val="FF0000"/>
                </a:solidFill>
              </a:rPr>
              <a:t>And additionally instruct the TGbe Editor to replace the tables 36-5, 36-6, and 36.7 of the TGbe draft with the tables provided by SP332.</a:t>
            </a:r>
          </a:p>
          <a:p>
            <a:pPr marL="0" indent="0"/>
            <a:r>
              <a:rPr lang="en-US" sz="2000" dirty="0"/>
              <a:t>Move: 	</a:t>
            </a:r>
            <a:r>
              <a:rPr lang="en-US" sz="2000" dirty="0" smtClean="0"/>
              <a:t>Edward Au</a:t>
            </a:r>
            <a:r>
              <a:rPr lang="en-US" sz="2000" dirty="0"/>
              <a:t>			Second: </a:t>
            </a:r>
            <a:r>
              <a:rPr lang="en-US" sz="2000" dirty="0" smtClean="0"/>
              <a:t> </a:t>
            </a:r>
            <a:r>
              <a:rPr lang="en-US" sz="2000" dirty="0" err="1" smtClean="0"/>
              <a:t>Wook</a:t>
            </a:r>
            <a:r>
              <a:rPr lang="en-US" sz="2000" dirty="0" smtClean="0"/>
              <a:t> Bong Lee</a:t>
            </a:r>
            <a:endParaRPr lang="en-US" sz="2000" dirty="0"/>
          </a:p>
          <a:p>
            <a:pPr marL="0" indent="0"/>
            <a:endParaRPr lang="en-US" sz="2000" dirty="0"/>
          </a:p>
          <a:p>
            <a:r>
              <a:rPr lang="en-US" sz="2000" dirty="0"/>
              <a:t>Discussion: None.</a:t>
            </a:r>
          </a:p>
          <a:p>
            <a:pPr marL="0" indent="0"/>
            <a:r>
              <a:rPr lang="en-US" sz="2000" dirty="0"/>
              <a:t>Result: </a:t>
            </a:r>
            <a:r>
              <a:rPr lang="en-US" sz="2000" dirty="0">
                <a:highlight>
                  <a:srgbClr val="00FF00"/>
                </a:highlight>
              </a:rPr>
              <a:t>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156</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4553243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23106" y="2819400"/>
            <a:ext cx="7772400" cy="1066800"/>
          </a:xfrm>
        </p:spPr>
        <p:txBody>
          <a:bodyPr/>
          <a:lstStyle/>
          <a:p>
            <a:pPr algn="ctr"/>
            <a:r>
              <a:rPr lang="en-US" dirty="0" smtClean="0"/>
              <a:t>JANUARY 6, 2021, TELECONFERENCE</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Tree>
    <p:extLst>
      <p:ext uri="{BB962C8B-B14F-4D97-AF65-F5344CB8AC3E}">
        <p14:creationId xmlns:p14="http://schemas.microsoft.com/office/powerpoint/2010/main" val="2174991025"/>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158</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dirty="0"/>
              <a:t>Edward Au (Huawei)</a:t>
            </a:r>
            <a:endParaRPr lang="en-GB" dirty="0"/>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3577730939"/>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xmlns=""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xmlns=""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159</a:t>
            </a:fld>
            <a:endParaRPr lang="en-GB"/>
          </a:p>
        </p:txBody>
      </p:sp>
      <p:sp>
        <p:nvSpPr>
          <p:cNvPr id="5" name="Footer Placeholder 4">
            <a:extLst>
              <a:ext uri="{FF2B5EF4-FFF2-40B4-BE49-F238E27FC236}">
                <a16:creationId xmlns:a16="http://schemas.microsoft.com/office/drawing/2014/main" xmlns="" id="{40FFA0A0-E38D-44CA-A7B0-321775CDC6E7}"/>
              </a:ext>
            </a:extLst>
          </p:cNvPr>
          <p:cNvSpPr>
            <a:spLocks noGrp="1"/>
          </p:cNvSpPr>
          <p:nvPr>
            <p:ph type="ftr" idx="14"/>
          </p:nvPr>
        </p:nvSpPr>
        <p:spPr/>
        <p:txBody>
          <a:bodyPr/>
          <a:lstStyle/>
          <a:p>
            <a:r>
              <a:rPr lang="en-GB" dirty="0"/>
              <a:t>Edward Au (Huawei)</a:t>
            </a:r>
            <a:endParaRPr lang="en-GB" dirty="0"/>
          </a:p>
        </p:txBody>
      </p:sp>
      <p:sp>
        <p:nvSpPr>
          <p:cNvPr id="4" name="Date Placeholder 3">
            <a:extLst>
              <a:ext uri="{FF2B5EF4-FFF2-40B4-BE49-F238E27FC236}">
                <a16:creationId xmlns:a16="http://schemas.microsoft.com/office/drawing/2014/main" xmlns="" id="{DD67400D-5900-4D56-9B2B-255E48529B20}"/>
              </a:ext>
            </a:extLst>
          </p:cNvPr>
          <p:cNvSpPr>
            <a:spLocks noGrp="1"/>
          </p:cNvSpPr>
          <p:nvPr>
            <p:ph type="dt" idx="15"/>
          </p:nvPr>
        </p:nvSpPr>
        <p:spPr/>
        <p:txBody>
          <a:bodyPr/>
          <a:lstStyle/>
          <a:p>
            <a:r>
              <a:rPr lang="en-US" dirty="0"/>
              <a:t>January 2021</a:t>
            </a:r>
            <a:endParaRPr lang="en-GB" dirty="0"/>
          </a:p>
        </p:txBody>
      </p:sp>
    </p:spTree>
    <p:extLst>
      <p:ext uri="{BB962C8B-B14F-4D97-AF65-F5344CB8AC3E}">
        <p14:creationId xmlns:p14="http://schemas.microsoft.com/office/powerpoint/2010/main" val="2529848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xmlns=""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xmlns=""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xmlns="" id="{CD508F68-84AC-46FF-9B47-F3072E2A2317}"/>
              </a:ext>
            </a:extLst>
          </p:cNvPr>
          <p:cNvSpPr>
            <a:spLocks noGrp="1"/>
          </p:cNvSpPr>
          <p:nvPr>
            <p:ph type="ftr" idx="14"/>
          </p:nvPr>
        </p:nvSpPr>
        <p:spPr/>
        <p:txBody>
          <a:bodyPr/>
          <a:lstStyle/>
          <a:p>
            <a:r>
              <a:rPr lang="en-GB" dirty="0"/>
              <a:t>Edward Au (Huawei)</a:t>
            </a:r>
            <a:endParaRPr lang="en-GB" dirty="0"/>
          </a:p>
        </p:txBody>
      </p:sp>
      <p:sp>
        <p:nvSpPr>
          <p:cNvPr id="6" name="Date Placeholder 5">
            <a:extLst>
              <a:ext uri="{FF2B5EF4-FFF2-40B4-BE49-F238E27FC236}">
                <a16:creationId xmlns:a16="http://schemas.microsoft.com/office/drawing/2014/main" xmlns="" id="{AB0C2F00-D8F0-4DD6-B5F1-701339C96B41}"/>
              </a:ext>
            </a:extLst>
          </p:cNvPr>
          <p:cNvSpPr>
            <a:spLocks noGrp="1"/>
          </p:cNvSpPr>
          <p:nvPr>
            <p:ph type="dt" idx="15"/>
          </p:nvPr>
        </p:nvSpPr>
        <p:spPr/>
        <p:txBody>
          <a:bodyPr/>
          <a:lstStyle/>
          <a:p>
            <a:r>
              <a:rPr lang="en-US"/>
              <a:t>December 2020</a:t>
            </a:r>
            <a:endParaRPr lang="en-GB" dirty="0"/>
          </a:p>
        </p:txBody>
      </p:sp>
    </p:spTree>
    <p:extLst>
      <p:ext uri="{BB962C8B-B14F-4D97-AF65-F5344CB8AC3E}">
        <p14:creationId xmlns:p14="http://schemas.microsoft.com/office/powerpoint/2010/main" val="1619803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 xmlns:a16="http://schemas.microsoft.com/office/drawing/2014/main"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 xmlns:a16="http://schemas.microsoft.com/office/drawing/2014/main"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 xmlns:a16="http://schemas.microsoft.com/office/drawing/2014/main"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B51B55C6-525B-46B9-844F-9E2DEF162DC6}"/>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 xmlns:a16="http://schemas.microsoft.com/office/drawing/2014/main"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 xmlns:a16="http://schemas.microsoft.com/office/drawing/2014/main"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 xmlns:a16="http://schemas.microsoft.com/office/drawing/2014/main"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 xmlns:a16="http://schemas.microsoft.com/office/drawing/2014/main"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 xmlns:a16="http://schemas.microsoft.com/office/drawing/2014/main"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 xmlns:a16="http://schemas.microsoft.com/office/drawing/2014/main"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 xmlns:a16="http://schemas.microsoft.com/office/drawing/2014/main"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E7FEE4C9-BA68-4A27-BD65-1926465BD065}"/>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 xmlns:a16="http://schemas.microsoft.com/office/drawing/2014/main" id="{AC4518E4-1383-430B-89F1-441256025D39}"/>
              </a:ext>
            </a:extLst>
          </p:cNvPr>
          <p:cNvSpPr>
            <a:spLocks noGrp="1"/>
          </p:cNvSpPr>
          <p:nvPr>
            <p:ph type="dt" idx="10"/>
          </p:nvPr>
        </p:nvSpPr>
        <p:spPr/>
        <p:txBody>
          <a:bodyPr/>
          <a:lstStyle/>
          <a:p>
            <a:r>
              <a:rPr lang="en-US" dirty="0" smtClean="0"/>
              <a:t>January 2021</a:t>
            </a:r>
            <a:endParaRPr lang="en-GB" dirty="0"/>
          </a:p>
        </p:txBody>
      </p:sp>
      <p:sp>
        <p:nvSpPr>
          <p:cNvPr id="5" name="Footer Placeholder 4">
            <a:extLst>
              <a:ext uri="{FF2B5EF4-FFF2-40B4-BE49-F238E27FC236}">
                <a16:creationId xmlns="" xmlns:a16="http://schemas.microsoft.com/office/drawing/2014/main"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 xmlns:a16="http://schemas.microsoft.com/office/drawing/2014/main"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 xmlns:a16="http://schemas.microsoft.com/office/drawing/2014/main"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 xmlns:a16="http://schemas.microsoft.com/office/drawing/2014/main"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25776764-31FB-4F61-BADE-76F041E45B2E}"/>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xmlns=""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a16="http://schemas.microsoft.com/office/drawing/2014/main" xmlns=""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a16="http://schemas.microsoft.com/office/drawing/2014/main" xmlns=""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a16="http://schemas.microsoft.com/office/drawing/2014/main" xmlns=""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a16="http://schemas.microsoft.com/office/drawing/2014/main" xmlns="" id="{C23F88E3-8100-4325-9D71-EFC86489789F}"/>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a16="http://schemas.microsoft.com/office/drawing/2014/main" xmlns=""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xmlns=""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641D8CA-D2B7-4E8B-8CE0-690BA0B64099}"/>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a16="http://schemas.microsoft.com/office/drawing/2014/main" xmlns=""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a16="http://schemas.microsoft.com/office/drawing/2014/main" xmlns=""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xmlns=""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95FCCDC0-E89B-4DD3-8D03-5365DA88A707}"/>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 xmlns:a16="http://schemas.microsoft.com/office/drawing/2014/main"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 xmlns:a16="http://schemas.microsoft.com/office/drawing/2014/main"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 xmlns:a16="http://schemas.microsoft.com/office/drawing/2014/main"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 xmlns:a16="http://schemas.microsoft.com/office/drawing/2014/main" id="{84E39DF5-25F7-4D7E-AEEA-DF35D05AF818}"/>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pic>
        <p:nvPicPr>
          <p:cNvPr id="8" name="Picture 7">
            <a:extLst>
              <a:ext uri="{FF2B5EF4-FFF2-40B4-BE49-F238E27FC236}">
                <a16:creationId xmlns:a16="http://schemas.microsoft.com/office/drawing/2014/main" xmlns=""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pic>
        <p:nvPicPr>
          <p:cNvPr id="10" name="Picture 9">
            <a:extLst>
              <a:ext uri="{FF2B5EF4-FFF2-40B4-BE49-F238E27FC236}">
                <a16:creationId xmlns:a16="http://schemas.microsoft.com/office/drawing/2014/main" xmlns=""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a16="http://schemas.microsoft.com/office/drawing/2014/main" xmlns=""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a16="http://schemas.microsoft.com/office/drawing/2014/main" xmlns=""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xmlns=""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1A1FE832-31BA-4442-989A-9B99B877F95B}"/>
              </a:ext>
            </a:extLst>
          </p:cNvPr>
          <p:cNvSpPr>
            <a:spLocks noGrp="1"/>
          </p:cNvSpPr>
          <p:nvPr>
            <p:ph type="dt" idx="15"/>
          </p:nvPr>
        </p:nvSpPr>
        <p:spPr/>
        <p:txBody>
          <a:bodyPr/>
          <a:lstStyle/>
          <a:p>
            <a:r>
              <a:rPr lang="en-US" dirty="0" smtClean="0"/>
              <a:t>January 2021</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36717</TotalTime>
  <Words>5766</Words>
  <Application>Microsoft Office PowerPoint</Application>
  <PresentationFormat>On-screen Show (4:3)</PresentationFormat>
  <Paragraphs>2290</Paragraphs>
  <Slides>160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160</vt:i4>
      </vt:variant>
    </vt:vector>
  </HeadingPairs>
  <TitlesOfParts>
    <vt:vector size="168"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lpstr>JULY 9, 2020, TELECONFERENCE</vt:lpstr>
      <vt:lpstr>Motion 115</vt:lpstr>
      <vt:lpstr>Motion 116</vt:lpstr>
      <vt:lpstr>Motion 117</vt:lpstr>
      <vt:lpstr>Motion 118</vt:lpstr>
      <vt:lpstr>JULY 30, 2020, TELECONFERENCE</vt:lpstr>
      <vt:lpstr>Motion 119</vt:lpstr>
      <vt:lpstr>Motion 120</vt:lpstr>
      <vt:lpstr>Motion 121</vt:lpstr>
      <vt:lpstr>AUGUST 20, 2020, TELECONFERENCE</vt:lpstr>
      <vt:lpstr>Motion 122</vt:lpstr>
      <vt:lpstr>Motion 123</vt:lpstr>
      <vt:lpstr>SePTEMBER 3, 2020, TELECONFERENCE</vt:lpstr>
      <vt:lpstr>Motion 124</vt:lpstr>
      <vt:lpstr>Motion 125</vt:lpstr>
      <vt:lpstr>Motion 126</vt:lpstr>
      <vt:lpstr>Motion 127</vt:lpstr>
      <vt:lpstr>SePTEMBER 17, 2020, TELECONFERENCE</vt:lpstr>
      <vt:lpstr>Motion 131</vt:lpstr>
      <vt:lpstr>Motion 132</vt:lpstr>
      <vt:lpstr>Motion 133</vt:lpstr>
      <vt:lpstr>OCTOBER 29, 2020, TELECONFERENCE</vt:lpstr>
      <vt:lpstr>Motion 135</vt:lpstr>
      <vt:lpstr>NOVEMBER 4, 2020, TELECONFERENCE</vt:lpstr>
      <vt:lpstr>Motion 137</vt:lpstr>
      <vt:lpstr>Motion 139</vt:lpstr>
      <vt:lpstr>Motion 141</vt:lpstr>
      <vt:lpstr>NOVEMBER 9, 2020, TELECONFERENCE</vt:lpstr>
      <vt:lpstr>Motion 142</vt:lpstr>
      <vt:lpstr>December 2, 2020, TELECONFERENCE</vt:lpstr>
      <vt:lpstr>Motion 144</vt:lpstr>
      <vt:lpstr>JANUARY 6, 2021, TELECONFERENCE</vt:lpstr>
      <vt:lpstr>Motion 146</vt:lpstr>
      <vt:lpstr>Motion 148</vt:lpstr>
      <vt:lpstr>Motion 149: Motion to Amend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19/1755r14</cp:keywords>
  <cp:lastModifiedBy>Edward Au</cp:lastModifiedBy>
  <cp:revision>1197</cp:revision>
  <cp:lastPrinted>1601-01-01T00:00:00Z</cp:lastPrinted>
  <dcterms:created xsi:type="dcterms:W3CDTF">2017-01-26T15:28:16Z</dcterms:created>
  <dcterms:modified xsi:type="dcterms:W3CDTF">2021-01-14T14:09:41Z</dcterms:modified>
  <cp:category>January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