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5"/>
  </p:notesMasterIdLst>
  <p:handoutMasterIdLst>
    <p:handoutMasterId r:id="rId136"/>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0" r:id="rId133"/>
    <p:sldId id="511" r:id="rId1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3371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August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August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August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August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August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August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August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2020-08-01</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08"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7" name="Table 6">
            <a:extLst>
              <a:ext uri="{FF2B5EF4-FFF2-40B4-BE49-F238E27FC236}">
                <a16:creationId xmlns:a16="http://schemas.microsoft.com/office/drawing/2014/main" xmlns=""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xmlns="" val="436799599"/>
                    </a:ext>
                  </a:extLst>
                </a:gridCol>
                <a:gridCol w="1028700">
                  <a:extLst>
                    <a:ext uri="{9D8B030D-6E8A-4147-A177-3AD203B41FA5}">
                      <a16:colId xmlns:a16="http://schemas.microsoft.com/office/drawing/2014/main" xmlns="" val="1255421991"/>
                    </a:ext>
                  </a:extLst>
                </a:gridCol>
                <a:gridCol w="1028700">
                  <a:extLst>
                    <a:ext uri="{9D8B030D-6E8A-4147-A177-3AD203B41FA5}">
                      <a16:colId xmlns:a16="http://schemas.microsoft.com/office/drawing/2014/main" xmlns=""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8" name="Table 7">
            <a:extLst>
              <a:ext uri="{FF2B5EF4-FFF2-40B4-BE49-F238E27FC236}">
                <a16:creationId xmlns:a16="http://schemas.microsoft.com/office/drawing/2014/main" xmlns=""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xmlns="" val="249456051"/>
                    </a:ext>
                  </a:extLst>
                </a:gridCol>
                <a:gridCol w="1528042">
                  <a:extLst>
                    <a:ext uri="{9D8B030D-6E8A-4147-A177-3AD203B41FA5}">
                      <a16:colId xmlns:a16="http://schemas.microsoft.com/office/drawing/2014/main" xmlns="" val="34097630"/>
                    </a:ext>
                  </a:extLst>
                </a:gridCol>
                <a:gridCol w="942293">
                  <a:extLst>
                    <a:ext uri="{9D8B030D-6E8A-4147-A177-3AD203B41FA5}">
                      <a16:colId xmlns:a16="http://schemas.microsoft.com/office/drawing/2014/main" xmlns="" val="976734116"/>
                    </a:ext>
                  </a:extLst>
                </a:gridCol>
                <a:gridCol w="942293">
                  <a:extLst>
                    <a:ext uri="{9D8B030D-6E8A-4147-A177-3AD203B41FA5}">
                      <a16:colId xmlns:a16="http://schemas.microsoft.com/office/drawing/2014/main" xmlns=""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7" name="Table 6">
            <a:extLst>
              <a:ext uri="{FF2B5EF4-FFF2-40B4-BE49-F238E27FC236}">
                <a16:creationId xmlns:a16="http://schemas.microsoft.com/office/drawing/2014/main" xmlns=""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xmlns="" val="168344121"/>
                    </a:ext>
                  </a:extLst>
                </a:gridCol>
                <a:gridCol w="1346200">
                  <a:extLst>
                    <a:ext uri="{9D8B030D-6E8A-4147-A177-3AD203B41FA5}">
                      <a16:colId xmlns:a16="http://schemas.microsoft.com/office/drawing/2014/main" xmlns="" val="1042010448"/>
                    </a:ext>
                  </a:extLst>
                </a:gridCol>
                <a:gridCol w="1346200">
                  <a:extLst>
                    <a:ext uri="{9D8B030D-6E8A-4147-A177-3AD203B41FA5}">
                      <a16:colId xmlns:a16="http://schemas.microsoft.com/office/drawing/2014/main" xmlns="" val="2826231871"/>
                    </a:ext>
                  </a:extLst>
                </a:gridCol>
                <a:gridCol w="825500">
                  <a:extLst>
                    <a:ext uri="{9D8B030D-6E8A-4147-A177-3AD203B41FA5}">
                      <a16:colId xmlns:a16="http://schemas.microsoft.com/office/drawing/2014/main" xmlns="" val="4285048147"/>
                    </a:ext>
                  </a:extLst>
                </a:gridCol>
                <a:gridCol w="825500">
                  <a:extLst>
                    <a:ext uri="{9D8B030D-6E8A-4147-A177-3AD203B41FA5}">
                      <a16:colId xmlns:a16="http://schemas.microsoft.com/office/drawing/2014/main" xmlns=""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8" name="Table 7">
            <a:extLst>
              <a:ext uri="{FF2B5EF4-FFF2-40B4-BE49-F238E27FC236}">
                <a16:creationId xmlns:a16="http://schemas.microsoft.com/office/drawing/2014/main" xmlns=""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xmlns="" val="2828615192"/>
                    </a:ext>
                  </a:extLst>
                </a:gridCol>
                <a:gridCol w="1511341">
                  <a:extLst>
                    <a:ext uri="{9D8B030D-6E8A-4147-A177-3AD203B41FA5}">
                      <a16:colId xmlns:a16="http://schemas.microsoft.com/office/drawing/2014/main" xmlns="" val="2263822232"/>
                    </a:ext>
                  </a:extLst>
                </a:gridCol>
                <a:gridCol w="1511341">
                  <a:extLst>
                    <a:ext uri="{9D8B030D-6E8A-4147-A177-3AD203B41FA5}">
                      <a16:colId xmlns:a16="http://schemas.microsoft.com/office/drawing/2014/main" xmlns="" val="3427035817"/>
                    </a:ext>
                  </a:extLst>
                </a:gridCol>
                <a:gridCol w="1511341">
                  <a:extLst>
                    <a:ext uri="{9D8B030D-6E8A-4147-A177-3AD203B41FA5}">
                      <a16:colId xmlns:a16="http://schemas.microsoft.com/office/drawing/2014/main" xmlns="" val="3497256590"/>
                    </a:ext>
                  </a:extLst>
                </a:gridCol>
                <a:gridCol w="931994">
                  <a:extLst>
                    <a:ext uri="{9D8B030D-6E8A-4147-A177-3AD203B41FA5}">
                      <a16:colId xmlns:a16="http://schemas.microsoft.com/office/drawing/2014/main" xmlns="" val="3298567581"/>
                    </a:ext>
                  </a:extLst>
                </a:gridCol>
                <a:gridCol w="931994">
                  <a:extLst>
                    <a:ext uri="{9D8B030D-6E8A-4147-A177-3AD203B41FA5}">
                      <a16:colId xmlns:a16="http://schemas.microsoft.com/office/drawing/2014/main" xmlns=""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7" name="Table 6">
            <a:extLst>
              <a:ext uri="{FF2B5EF4-FFF2-40B4-BE49-F238E27FC236}">
                <a16:creationId xmlns:a16="http://schemas.microsoft.com/office/drawing/2014/main" xmlns=""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xmlns="" val="3007579673"/>
                    </a:ext>
                  </a:extLst>
                </a:gridCol>
                <a:gridCol w="1028700">
                  <a:extLst>
                    <a:ext uri="{9D8B030D-6E8A-4147-A177-3AD203B41FA5}">
                      <a16:colId xmlns:a16="http://schemas.microsoft.com/office/drawing/2014/main" xmlns="" val="831650628"/>
                    </a:ext>
                  </a:extLst>
                </a:gridCol>
                <a:gridCol w="1028700">
                  <a:extLst>
                    <a:ext uri="{9D8B030D-6E8A-4147-A177-3AD203B41FA5}">
                      <a16:colId xmlns:a16="http://schemas.microsoft.com/office/drawing/2014/main" xmlns=""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8" name="Table 7">
            <a:extLst>
              <a:ext uri="{FF2B5EF4-FFF2-40B4-BE49-F238E27FC236}">
                <a16:creationId xmlns:a16="http://schemas.microsoft.com/office/drawing/2014/main" xmlns=""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xmlns="" val="3725887819"/>
                    </a:ext>
                  </a:extLst>
                </a:gridCol>
                <a:gridCol w="1028700">
                  <a:extLst>
                    <a:ext uri="{9D8B030D-6E8A-4147-A177-3AD203B41FA5}">
                      <a16:colId xmlns:a16="http://schemas.microsoft.com/office/drawing/2014/main" xmlns="" val="683494230"/>
                    </a:ext>
                  </a:extLst>
                </a:gridCol>
                <a:gridCol w="1028700">
                  <a:extLst>
                    <a:ext uri="{9D8B030D-6E8A-4147-A177-3AD203B41FA5}">
                      <a16:colId xmlns:a16="http://schemas.microsoft.com/office/drawing/2014/main" xmlns=""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xmlns=""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xmlns=""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xmlns=""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566A4BC8-3976-494F-A19A-FC777F34B01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xmlns=""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a16="http://schemas.microsoft.com/office/drawing/2014/main" xmlns=""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xmlns=""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40C3A316-7085-4204-A5A0-B7A8A7677D12}"/>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xmlns=""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xmlns=""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xmlns=""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67212B08-1AA8-4074-9FAC-73607D858F0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43</a:t>
            </a:r>
            <a:r>
              <a:rPr lang="en-US" sz="1800" dirty="0"/>
              <a:t> that is identified with the following tags: </a:t>
            </a:r>
          </a:p>
          <a:p>
            <a:pPr lvl="1">
              <a:buFont typeface="Arial" panose="020B0604020202020204" pitchFamily="34" charset="0"/>
              <a:buChar char="•"/>
            </a:pPr>
            <a:r>
              <a:rPr lang="en-US" sz="1600" dirty="0">
                <a:solidFill>
                  <a:schemeClr val="tx2"/>
                </a:solidFill>
              </a:rPr>
              <a:t>SP103, SP104, SP105, SP106, SP107, SP108, SP109, SP110, SP111, </a:t>
            </a:r>
            <a:r>
              <a:rPr lang="en-US" sz="1600" strike="sngStrike" dirty="0">
                <a:solidFill>
                  <a:srgbClr val="FF0000"/>
                </a:solidFill>
              </a:rPr>
              <a:t>SP112,</a:t>
            </a:r>
            <a:r>
              <a:rPr lang="en-US" sz="1600" dirty="0">
                <a:solidFill>
                  <a:schemeClr val="tx2"/>
                </a:solidFill>
              </a:rPr>
              <a:t> SP113, SP114, SP115, SP116, SP117, SP118, SP119, SP120, SP121, SP122, SP123, SP124, SP125, SP126, SP127, SP128, SP129, SP130.</a:t>
            </a:r>
          </a:p>
          <a:p>
            <a:pPr marL="0" indent="0"/>
            <a:endParaRPr lang="en-US" sz="1800" dirty="0"/>
          </a:p>
          <a:p>
            <a:pPr marL="0" indent="0"/>
            <a:r>
              <a:rPr lang="en-US" sz="1800" dirty="0"/>
              <a:t>Move: </a:t>
            </a:r>
            <a:r>
              <a:rPr lang="en-US" sz="1800" dirty="0" smtClean="0"/>
              <a:t>Edward Au	</a:t>
            </a:r>
            <a:r>
              <a:rPr lang="en-US" sz="1800" dirty="0"/>
              <a:t>	Second</a:t>
            </a:r>
            <a:r>
              <a:rPr lang="en-US" sz="1800" dirty="0" smtClean="0"/>
              <a:t>: Stephen (</a:t>
            </a:r>
            <a:r>
              <a:rPr lang="en-US" sz="1800" dirty="0" err="1" smtClean="0"/>
              <a:t>Kiwin</a:t>
            </a:r>
            <a:r>
              <a:rPr lang="en-US" sz="1800" dirty="0" smtClean="0"/>
              <a:t>) Palm</a:t>
            </a:r>
            <a:endParaRPr lang="en-US" sz="1800" dirty="0"/>
          </a:p>
          <a:p>
            <a:r>
              <a:rPr lang="en-US" sz="1800" dirty="0"/>
              <a:t>Discussion: </a:t>
            </a:r>
            <a:r>
              <a:rPr lang="en-US" sz="1800" dirty="0" smtClean="0"/>
              <a:t> No</a:t>
            </a:r>
            <a:endParaRPr lang="en-US" sz="1800" dirty="0"/>
          </a:p>
          <a:p>
            <a:r>
              <a:rPr lang="en-US" sz="1800" dirty="0" smtClean="0"/>
              <a:t>Result</a:t>
            </a:r>
            <a:r>
              <a:rPr lang="en-US" sz="1800" dirty="0"/>
              <a: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43674707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a:t>
            </a:r>
            <a:r>
              <a:rPr lang="en-US" smtClean="0"/>
              <a:t>120</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a:t>
            </a:r>
            <a:r>
              <a:rPr lang="en-US" sz="1600" dirty="0" smtClean="0"/>
              <a:t>R1</a:t>
            </a:r>
          </a:p>
          <a:p>
            <a:pPr>
              <a:buFont typeface="Arial" panose="020B0604020202020204" pitchFamily="34" charset="0"/>
              <a:buChar char="•"/>
            </a:pPr>
            <a:r>
              <a:rPr lang="en-US" sz="1600" dirty="0" smtClean="0"/>
              <a:t>The </a:t>
            </a:r>
            <a:r>
              <a:rPr lang="en-US" sz="1600" dirty="0"/>
              <a:t>mechanisms are limited to instantiate a Non-STR Non-AP MLD as a Soft AP that could utilize all its links. The exact language to govern such scope is TBD. </a:t>
            </a:r>
          </a:p>
          <a:p>
            <a:pPr lvl="1"/>
            <a:endParaRPr lang="en-US" sz="1400" dirty="0"/>
          </a:p>
          <a:p>
            <a:r>
              <a:rPr lang="en-US" sz="1600" dirty="0"/>
              <a:t>Move: </a:t>
            </a:r>
            <a:r>
              <a:rPr lang="en-US" sz="1600" dirty="0" err="1" smtClean="0"/>
              <a:t>Jinjing</a:t>
            </a:r>
            <a:r>
              <a:rPr lang="en-US" sz="1600" dirty="0" smtClean="0"/>
              <a:t> Jiang</a:t>
            </a:r>
            <a:r>
              <a:rPr lang="en-US" sz="1600" dirty="0"/>
              <a:t>		</a:t>
            </a:r>
            <a:r>
              <a:rPr lang="en-US" sz="1600" dirty="0" smtClean="0"/>
              <a:t>	Second: </a:t>
            </a:r>
            <a:r>
              <a:rPr lang="en-US" sz="1600" dirty="0" err="1" smtClean="0"/>
              <a:t>Kaiying</a:t>
            </a:r>
            <a:r>
              <a:rPr lang="en-US" sz="1600" dirty="0" smtClean="0"/>
              <a:t> Lu</a:t>
            </a:r>
            <a:endParaRPr lang="en-US" sz="1600" dirty="0"/>
          </a:p>
          <a:p>
            <a:r>
              <a:rPr lang="en-US" sz="1600" dirty="0" smtClean="0"/>
              <a:t>Preliminary </a:t>
            </a:r>
            <a:r>
              <a:rPr lang="en-US" sz="1600" dirty="0"/>
              <a:t>Result: </a:t>
            </a:r>
            <a:r>
              <a:rPr lang="en-US" sz="1600" dirty="0" smtClean="0"/>
              <a:t> Motion fails (85Y, 32N, 24A)</a:t>
            </a:r>
            <a:endParaRPr lang="en-US" sz="1600" dirty="0"/>
          </a:p>
          <a:p>
            <a:r>
              <a:rPr lang="en-US" sz="1600" dirty="0"/>
              <a:t>Result:</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854312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 xmlns:a16="http://schemas.microsoft.com/office/drawing/2014/main"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 xmlns:a16="http://schemas.microsoft.com/office/drawing/2014/main"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B51B55C6-525B-46B9-844F-9E2DEF162DC6}"/>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xmlns=""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xmlns=""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xmlns=""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a16="http://schemas.microsoft.com/office/drawing/2014/main" xmlns=""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a16="http://schemas.microsoft.com/office/drawing/2014/main" xmlns="" id="{C23F88E3-8100-4325-9D71-EFC86489789F}"/>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xmlns=""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641D8CA-D2B7-4E8B-8CE0-690BA0B64099}"/>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xmlns=""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xmlns=""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95FCCDC0-E89B-4DD3-8D03-5365DA88A707}"/>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pic>
        <p:nvPicPr>
          <p:cNvPr id="8" name="Picture 7">
            <a:extLst>
              <a:ext uri="{FF2B5EF4-FFF2-40B4-BE49-F238E27FC236}">
                <a16:creationId xmlns:a16="http://schemas.microsoft.com/office/drawing/2014/main" xmlns=""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pic>
        <p:nvPicPr>
          <p:cNvPr id="10" name="Picture 9">
            <a:extLst>
              <a:ext uri="{FF2B5EF4-FFF2-40B4-BE49-F238E27FC236}">
                <a16:creationId xmlns:a16="http://schemas.microsoft.com/office/drawing/2014/main" xmlns=""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36603</TotalTime>
  <Words>4839</Words>
  <Application>Microsoft Office PowerPoint</Application>
  <PresentationFormat>On-screen Show (4:3)</PresentationFormat>
  <Paragraphs>1991</Paragraphs>
  <Slides>133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133</vt:i4>
      </vt:variant>
    </vt:vector>
  </HeadingPairs>
  <TitlesOfParts>
    <vt:vector size="141"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19/1755r6</cp:keywords>
  <cp:lastModifiedBy>Edward Au</cp:lastModifiedBy>
  <cp:revision>1149</cp:revision>
  <cp:lastPrinted>1601-01-01T00:00:00Z</cp:lastPrinted>
  <dcterms:created xsi:type="dcterms:W3CDTF">2017-01-26T15:28:16Z</dcterms:created>
  <dcterms:modified xsi:type="dcterms:W3CDTF">2020-08-01T18:41:53Z</dcterms:modified>
  <cp:category>August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