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7"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235"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6">
            <a:extLst>
              <a:ext uri="{FF2B5EF4-FFF2-40B4-BE49-F238E27FC236}">
                <a16:creationId xmlns=""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November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sp>
        <p:nvSpPr>
          <p:cNvPr id="6" name="Date Placeholder 3"/>
          <p:cNvSpPr>
            <a:spLocks noGrp="1"/>
          </p:cNvSpPr>
          <p:nvPr>
            <p:ph type="dt" idx="10"/>
          </p:nvPr>
        </p:nvSpPr>
        <p:spPr/>
        <p:txBody>
          <a:bodyPr/>
          <a:lstStyle/>
          <a:p>
            <a:r>
              <a:rPr lang="en-US" smtClean="0"/>
              <a:t>November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20"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a:t>
            </a:r>
            <a:r>
              <a:rPr lang="en-US" altLang="en-US" sz="2133" dirty="0"/>
              <a:t>IEEE </a:t>
            </a:r>
            <a:r>
              <a:rPr lang="en-US" altLang="en-US" sz="2133" dirty="0"/>
              <a:t>Code of Ethics, all applicable laws, and all IEEE policies and procedures including, but not limited to, the </a:t>
            </a:r>
            <a:r>
              <a:rPr lang="en-US" altLang="en-US" sz="2133" dirty="0"/>
              <a:t>IEEE SA </a:t>
            </a:r>
            <a:r>
              <a:rPr lang="en-US" altLang="en-US" sz="2133" dirty="0"/>
              <a:t>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a:t>
            </a:r>
            <a:r>
              <a:rPr lang="en-US" altLang="en-US" sz="2067" dirty="0"/>
              <a:t>to presentation or submission, you shall notify the </a:t>
            </a:r>
            <a:r>
              <a:rPr lang="en-US" altLang="en-US" sz="2067" dirty="0"/>
              <a:t>Working </a:t>
            </a:r>
            <a:r>
              <a:rPr lang="en-US" altLang="en-US" sz="2067" dirty="0"/>
              <a:t>Group Chair of previously Published material and should assist the Chair in obtaining copyright permission acceptable to </a:t>
            </a:r>
            <a:r>
              <a:rPr lang="en-US" altLang="en-US" sz="2067" dirty="0"/>
              <a:t>IEEE SA</a:t>
            </a:r>
            <a:r>
              <a:rPr lang="en-US" altLang="en-US" sz="2067" dirty="0"/>
              <a:t>.</a:t>
            </a:r>
          </a:p>
          <a:p>
            <a:pPr marL="857250" lvl="1" indent="-342900">
              <a:buSzPct val="150000"/>
              <a:buFont typeface="Arial" panose="020B0604020202020204" pitchFamily="34" charset="0"/>
              <a:buChar char="•"/>
            </a:pPr>
            <a:r>
              <a:rPr lang="en-US" altLang="en-US" sz="2067" dirty="0"/>
              <a:t>For material that is not previously Published, IEEE is automatically </a:t>
            </a:r>
            <a:r>
              <a:rPr lang="en-US" altLang="en-US" sz="2067" dirty="0"/>
              <a:t>granted </a:t>
            </a:r>
            <a:r>
              <a:rPr lang="en-US" altLang="en-US" sz="2067" dirty="0"/>
              <a:t>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November 2019</a:t>
            </a:r>
            <a:endParaRPr lang="en-GB" dirty="0"/>
          </a:p>
        </p:txBody>
      </p:sp>
      <p:sp>
        <p:nvSpPr>
          <p:cNvPr id="6" name="Footer Placeholder 5"/>
          <p:cNvSpPr>
            <a:spLocks noGrp="1"/>
          </p:cNvSpPr>
          <p:nvPr>
            <p:ph type="ftr" idx="14"/>
          </p:nvPr>
        </p:nvSpPr>
        <p:spPr/>
        <p:txBody>
          <a:bodyPr/>
          <a:lstStyle/>
          <a:p>
            <a:r>
              <a:rPr lang="en-GB" smtClean="0"/>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a:xfrm>
            <a:off x="914401" y="1905000"/>
            <a:ext cx="10361084" cy="4113213"/>
          </a:xfrm>
        </p:spPr>
        <p:txBody>
          <a:bodyPr>
            <a:noAutofit/>
          </a:bodyPr>
          <a:lstStyle/>
          <a:p>
            <a:pPr marL="1200150" lvl="2" indent="-285750">
              <a:buSzPct val="150000"/>
              <a:buFont typeface="Arial" panose="020B0604020202020204" pitchFamily="34" charset="0"/>
              <a:buChar char="•"/>
            </a:pPr>
            <a:r>
              <a:rPr lang="en-US" dirty="0"/>
              <a:t>The </a:t>
            </a:r>
            <a:r>
              <a:rPr lang="en-US" dirty="0"/>
              <a:t>IEEE SA </a:t>
            </a:r>
            <a:r>
              <a:rPr lang="en-US" dirty="0"/>
              <a:t>Copyright Policy is described in the </a:t>
            </a:r>
            <a:r>
              <a:rPr lang="en-US" dirty="0"/>
              <a:t>IEEE SA </a:t>
            </a:r>
            <a:r>
              <a:rPr lang="en-US" dirty="0"/>
              <a:t>Standards Board Bylaws and </a:t>
            </a:r>
            <a:r>
              <a:rPr lang="en-US" dirty="0"/>
              <a:t>IEEE SA </a:t>
            </a:r>
            <a:r>
              <a:rPr lang="en-US" dirty="0"/>
              <a:t>Standards Board Operations </a:t>
            </a:r>
            <a:r>
              <a:rPr lang="en-US" dirty="0" smtClean="0"/>
              <a:t>Manual</a:t>
            </a:r>
            <a:endParaRPr lang="en-US" dirty="0"/>
          </a:p>
          <a:p>
            <a:pPr marL="1657350" lvl="3" indent="-285750">
              <a:buSzPct val="150000"/>
              <a:buFont typeface="Arial" panose="020B0604020202020204" pitchFamily="34" charset="0"/>
              <a:buChar char="•"/>
            </a:pPr>
            <a:r>
              <a:rPr lang="en-US" sz="1800" dirty="0"/>
              <a:t>IEEE SA </a:t>
            </a:r>
            <a:r>
              <a:rPr lang="en-US" sz="1800" dirty="0"/>
              <a:t>Copyright Policy, see </a:t>
            </a:r>
            <a:r>
              <a:rPr lang="en-US" sz="1800" dirty="0"/>
              <a:t/>
            </a:r>
            <a:br>
              <a:rPr lang="en-US" sz="1800" dirty="0"/>
            </a:br>
            <a:r>
              <a:rPr lang="en-US" sz="1800" dirty="0"/>
              <a:t>	Clause </a:t>
            </a:r>
            <a:r>
              <a:rPr lang="en-US" sz="1800" dirty="0"/>
              <a:t>7 of the </a:t>
            </a:r>
            <a:r>
              <a:rPr lang="en-US" sz="1800" dirty="0"/>
              <a:t>IEEE SA </a:t>
            </a:r>
            <a:r>
              <a:rPr lang="en-US" sz="1800" dirty="0"/>
              <a:t>Standards Board Bylaws</a:t>
            </a:r>
            <a:br>
              <a:rPr lang="en-US" sz="1800" dirty="0"/>
            </a:br>
            <a:r>
              <a:rPr lang="en-US" sz="1800" dirty="0"/>
              <a:t> </a:t>
            </a:r>
            <a:r>
              <a:rPr lang="en-US" sz="1800" dirty="0"/>
              <a:t>	</a:t>
            </a:r>
            <a:r>
              <a:rPr lang="en-US" dirty="0">
                <a:hlinkClick r:id="rId2"/>
              </a:rPr>
              <a:t>https</a:t>
            </a:r>
            <a:r>
              <a:rPr lang="en-US" dirty="0">
                <a:hlinkClick r:id="rId2"/>
              </a:rPr>
              <a:t>://standards.ieee.org/about/policies/bylaws/sect6-7.html#7</a:t>
            </a:r>
            <a:r>
              <a:rPr lang="en-US" dirty="0"/>
              <a:t/>
            </a:r>
            <a:br>
              <a:rPr lang="en-US" dirty="0"/>
            </a:br>
            <a:r>
              <a:rPr lang="en-US" sz="1800" dirty="0"/>
              <a:t>	Clause 6.1 of the </a:t>
            </a:r>
            <a:r>
              <a:rPr lang="en-US" sz="1800" dirty="0"/>
              <a:t>IEEE SA </a:t>
            </a:r>
            <a:r>
              <a:rPr lang="en-US" sz="1800" dirty="0"/>
              <a:t>Standards Board Operations </a:t>
            </a:r>
            <a:r>
              <a:rPr lang="en-US" sz="1800" dirty="0"/>
              <a:t>Manual</a:t>
            </a:r>
            <a:br>
              <a:rPr lang="en-US" sz="1800" dirty="0"/>
            </a:br>
            <a:r>
              <a:rPr lang="en-US" sz="1800" dirty="0"/>
              <a:t>	</a:t>
            </a:r>
            <a:r>
              <a:rPr lang="en-US" dirty="0">
                <a:hlinkClick r:id="rId3"/>
              </a:rPr>
              <a:t>https://</a:t>
            </a:r>
            <a:r>
              <a:rPr lang="en-US" dirty="0" smtClean="0">
                <a:hlinkClick r:id="rId3"/>
              </a:rPr>
              <a:t>standards.ieee.org/about/policies/opman/sect6.html</a:t>
            </a:r>
            <a:endParaRPr lang="en-US" dirty="0"/>
          </a:p>
          <a:p>
            <a:pPr marL="1200150" lvl="2" indent="-285750">
              <a:buSzPct val="150000"/>
              <a:buFont typeface="Arial" panose="020B0604020202020204" pitchFamily="34" charset="0"/>
              <a:buChar char="•"/>
            </a:pPr>
            <a:r>
              <a:rPr lang="en-US" dirty="0"/>
              <a:t>IEEE SA </a:t>
            </a:r>
            <a:r>
              <a:rPr lang="en-US" dirty="0"/>
              <a:t>Copyright Permission</a:t>
            </a:r>
          </a:p>
          <a:p>
            <a:pPr marL="1657350" lvl="3" indent="-285750">
              <a:buSzPct val="150000"/>
              <a:buFont typeface="Arial" panose="020B0604020202020204" pitchFamily="34" charset="0"/>
              <a:buChar char="•"/>
            </a:pPr>
            <a:r>
              <a:rPr lang="en-US" dirty="0">
                <a:hlinkClick r:id="rId4"/>
              </a:rPr>
              <a:t>https://</a:t>
            </a:r>
            <a:r>
              <a:rPr lang="en-US" dirty="0" smtClean="0">
                <a:hlinkClick r:id="rId4"/>
              </a:rPr>
              <a:t>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a:t>
            </a:r>
            <a:r>
              <a:rPr lang="en-US" dirty="0"/>
              <a:t>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a:t>
            </a:r>
            <a:r>
              <a:rPr lang="en-US" dirty="0"/>
              <a:t>Best Practices for IEEE Standards Development </a:t>
            </a:r>
          </a:p>
          <a:p>
            <a:pPr marL="1657350" lvl="3" indent="-285750">
              <a:buSzPct val="150000"/>
              <a:buFont typeface="Arial" panose="020B0604020202020204" pitchFamily="34" charset="0"/>
              <a:buChar char="•"/>
            </a:pPr>
            <a:r>
              <a:rPr lang="en-US" dirty="0">
                <a:hlinkClick r:id="rId6"/>
              </a:rPr>
              <a:t>http://</a:t>
            </a:r>
            <a:r>
              <a:rPr lang="en-US" dirty="0" smtClean="0">
                <a:hlinkClick r:id="rId6"/>
              </a:rPr>
              <a:t>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a:t>
            </a:r>
            <a:r>
              <a:rPr lang="en-US" dirty="0"/>
              <a:t>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Robert Stacey, Intel</a:t>
            </a:r>
            <a:endParaRPr lang="en-GB" dirty="0"/>
          </a:p>
        </p:txBody>
      </p:sp>
      <p:sp>
        <p:nvSpPr>
          <p:cNvPr id="5" name="Date Placeholder 4"/>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a:t>
            </a:r>
            <a:r>
              <a:rPr lang="en-US" dirty="0" smtClean="0"/>
              <a:t>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a:t>
            </a:r>
            <a:r>
              <a:rPr lang="en-US" dirty="0" smtClean="0"/>
              <a:t>802 </a:t>
            </a:r>
            <a:r>
              <a:rPr lang="en-US" dirty="0" smtClean="0"/>
              <a:t>Rules Documents </a:t>
            </a:r>
            <a:endParaRPr lang="en-US" dirty="0" smtClean="0"/>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a:t>
            </a:r>
            <a:r>
              <a:rPr lang="en-US" sz="2000" dirty="0" smtClean="0"/>
              <a:t>13 July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mentor.ieee.org/802-ec/dcn/17/ec-17-0090-22-0PNP-ieee-802-lmsc-operations-manual.pdf</a:t>
            </a:r>
            <a:r>
              <a:rPr lang="en-US" altLang="en-US" sz="1800" dirty="0" smtClean="0"/>
              <a:t> </a:t>
            </a:r>
            <a:endParaRPr lang="en-US" altLang="en-US" sz="1800" dirty="0"/>
          </a:p>
          <a:p>
            <a:pPr>
              <a:lnSpc>
                <a:spcPct val="80000"/>
              </a:lnSpc>
              <a:defRPr/>
            </a:pPr>
            <a:r>
              <a:rPr lang="en-US" sz="2000" dirty="0"/>
              <a:t>IEEE 802 Working Group Policies </a:t>
            </a:r>
            <a:r>
              <a:rPr lang="en-US" sz="2000" dirty="0" smtClean="0"/>
              <a:t>&amp; Procedures </a:t>
            </a:r>
            <a:r>
              <a:rPr lang="en-US" sz="2000" dirty="0"/>
              <a:t>(29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13 July 2018)</a:t>
            </a:r>
            <a:endParaRPr lang="en-US" sz="2000" dirty="0">
              <a:hlinkClick r:id="rId6"/>
            </a:endParaRPr>
          </a:p>
          <a:p>
            <a:pPr lvl="1"/>
            <a:r>
              <a:rPr lang="en-US" sz="1800" dirty="0">
                <a:hlinkClick r:id="rId7"/>
              </a:rPr>
              <a:t>https://</a:t>
            </a:r>
            <a:r>
              <a:rPr lang="en-US" sz="1800" dirty="0" smtClean="0">
                <a:hlinkClick r:id="rId7"/>
              </a:rPr>
              <a:t>mentor.ieee.org/802-ec/dcn/17/ec-17-0120-27-0PNP-ieee-802-lmsc-chairs-guidelines.pdf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November 2019</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a:t>
            </a:r>
            <a:r>
              <a:rPr lang="en-US" dirty="0" smtClean="0"/>
              <a:t>802.11 </a:t>
            </a:r>
            <a:r>
              <a:rPr lang="en-US" dirty="0" smtClean="0"/>
              <a:t>Rules Document </a:t>
            </a:r>
            <a:endParaRPr lang="en-US" dirty="0" smtClean="0"/>
          </a:p>
        </p:txBody>
      </p:sp>
      <p:sp>
        <p:nvSpPr>
          <p:cNvPr id="8198" name="Rectangle 3"/>
          <p:cNvSpPr>
            <a:spLocks noGrp="1" noChangeArrowheads="1"/>
          </p:cNvSpPr>
          <p:nvPr>
            <p:ph idx="1"/>
          </p:nvPr>
        </p:nvSpPr>
        <p:spPr>
          <a:noFill/>
        </p:spPr>
        <p:txBody>
          <a:bodyPr/>
          <a:lstStyle/>
          <a:p>
            <a:r>
              <a:rPr lang="en-US" dirty="0" smtClean="0"/>
              <a:t>IEEE 802.11 WG </a:t>
            </a:r>
            <a:r>
              <a:rPr lang="en-US" dirty="0" smtClean="0"/>
              <a:t>Operations Manual </a:t>
            </a:r>
            <a:r>
              <a:rPr lang="en-US" dirty="0" smtClean="0"/>
              <a:t>(Approved 13 July 2018</a:t>
            </a:r>
            <a:r>
              <a:rPr lang="en-US" dirty="0" smtClean="0"/>
              <a:t>):</a:t>
            </a:r>
            <a:endParaRPr lang="en-US" dirty="0" smtClean="0"/>
          </a:p>
          <a:p>
            <a:pPr lvl="1"/>
            <a:r>
              <a:rPr lang="en-US" altLang="en-US" dirty="0">
                <a:hlinkClick r:id="rId3"/>
              </a:rPr>
              <a:t>https://</a:t>
            </a:r>
            <a:r>
              <a:rPr lang="en-US" altLang="en-US" dirty="0" smtClean="0">
                <a:hlinkClick r:id="rId3"/>
              </a:rPr>
              <a:t>mentor.ieee.org/802.11/dcn/14/11-14-0629-22-0000-802-11-operations-manual.docx</a:t>
            </a:r>
            <a:endParaRPr lang="en-US" altLang="en-US" dirty="0" smtClean="0"/>
          </a:p>
          <a:p>
            <a:pPr lvl="1"/>
            <a:endParaRPr lang="en-US" altLang="en-US" dirty="0" smtClean="0"/>
          </a:p>
          <a:p>
            <a:pPr marL="57150" indent="0"/>
            <a:r>
              <a:rPr lang="en-US" altLang="en-US" dirty="0" smtClean="0"/>
              <a:t>No changes since July 2018    </a:t>
            </a:r>
            <a:endParaRPr lang="en-US" altLang="en-US" dirty="0"/>
          </a:p>
          <a:p>
            <a:endParaRPr lang="en-US" dirty="0" smtClean="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November 2019</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marL="800100" lvl="1" indent="-342900">
              <a:buFont typeface="Arial" panose="020B0604020202020204" pitchFamily="34" charset="0"/>
              <a:buChar char="•"/>
            </a:pPr>
            <a:r>
              <a:rPr lang="en-US" dirty="0" smtClean="0"/>
              <a:t>IEEE SA Patent Policy</a:t>
            </a:r>
          </a:p>
          <a:p>
            <a:pPr marL="800100" lvl="1" indent="-342900">
              <a:buFont typeface="Arial" panose="020B0604020202020204" pitchFamily="34" charset="0"/>
              <a:buChar char="•"/>
            </a:pPr>
            <a:r>
              <a:rPr lang="en-US" dirty="0" smtClean="0"/>
              <a:t>IEEE SA Copyright Policy</a:t>
            </a:r>
          </a:p>
          <a:p>
            <a:pPr marL="800100" lvl="1" indent="-342900">
              <a:buFont typeface="Arial" panose="020B0604020202020204" pitchFamily="34" charset="0"/>
              <a:buChar char="•"/>
            </a:pPr>
            <a:r>
              <a:rPr lang="en-US" dirty="0" smtClean="0"/>
              <a:t>IEEE SA Participation and </a:t>
            </a:r>
            <a:r>
              <a:rPr lang="en-US" dirty="0"/>
              <a:t>P</a:t>
            </a:r>
            <a:r>
              <a:rPr lang="en-US" dirty="0" smtClean="0"/>
              <a:t>olicy Documents</a:t>
            </a:r>
          </a:p>
          <a:p>
            <a:pPr marL="800100" lvl="1" indent="-342900">
              <a:buFont typeface="Arial" panose="020B0604020202020204" pitchFamily="34" charset="0"/>
              <a:buChar char="•"/>
            </a:pPr>
            <a:r>
              <a:rPr lang="en-US" dirty="0" smtClean="0"/>
              <a:t>IEEE 802.11 Operations Manual</a:t>
            </a:r>
          </a:p>
          <a:p>
            <a:pPr marL="800100" lvl="1" indent="-342900">
              <a:buFont typeface="Arial" panose="020B0604020202020204" pitchFamily="34" charset="0"/>
              <a:buChar char="•"/>
            </a:pPr>
            <a:r>
              <a:rPr lang="en-US" dirty="0" smtClean="0"/>
              <a:t>Reminder to vote on WG ballots</a:t>
            </a:r>
          </a:p>
          <a:p>
            <a:pPr marL="800100" lvl="1" indent="-342900">
              <a:buFont typeface="Arial" panose="020B0604020202020204" pitchFamily="34" charset="0"/>
              <a:buChar char="•"/>
            </a:pPr>
            <a:r>
              <a:rPr lang="en-US" dirty="0" smtClean="0"/>
              <a:t>Joining </a:t>
            </a:r>
            <a:r>
              <a:rPr lang="en-US" dirty="0" smtClean="0"/>
              <a:t>the 802.11 email reflectors </a:t>
            </a:r>
          </a:p>
          <a:p>
            <a:pPr marL="800100" lvl="1" indent="-342900">
              <a:buFont typeface="Arial" panose="020B0604020202020204" pitchFamily="34" charset="0"/>
              <a:buChar char="•"/>
            </a:pPr>
            <a:r>
              <a:rPr lang="en-US" dirty="0" smtClean="0"/>
              <a:t>Joining </a:t>
            </a:r>
            <a:r>
              <a:rPr lang="en-US" dirty="0"/>
              <a:t>802 All List Server</a:t>
            </a:r>
          </a:p>
          <a:p>
            <a:pPr marL="800100" lvl="1" indent="-342900">
              <a:buFont typeface="Arial" panose="020B0604020202020204" pitchFamily="34" charset="0"/>
              <a:buChar char="•"/>
            </a:pPr>
            <a:r>
              <a:rPr lang="en-US" dirty="0" smtClean="0"/>
              <a:t>Reminder </a:t>
            </a:r>
            <a:r>
              <a:rPr lang="en-US" dirty="0"/>
              <a:t>on Posting Documents</a:t>
            </a: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November 2019</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a:t>
            </a:r>
            <a:r>
              <a:rPr lang="en-US" dirty="0" smtClean="0"/>
              <a:t>respond to WG ballots to </a:t>
            </a:r>
            <a:r>
              <a:rPr lang="en-US" dirty="0" smtClean="0"/>
              <a:t>avoid loss of voting rights</a:t>
            </a:r>
            <a:endParaRPr lang="en-US" dirty="0"/>
          </a:p>
        </p:txBody>
      </p:sp>
      <p:sp>
        <p:nvSpPr>
          <p:cNvPr id="3" name="Content Placeholder 2"/>
          <p:cNvSpPr>
            <a:spLocks noGrp="1"/>
          </p:cNvSpPr>
          <p:nvPr>
            <p:ph idx="1"/>
          </p:nvPr>
        </p:nvSpPr>
        <p:spPr/>
        <p:txBody>
          <a:bodyPr/>
          <a:lstStyle/>
          <a:p>
            <a:r>
              <a:rPr lang="en-US" dirty="0" smtClean="0"/>
              <a:t>802.11 OM (</a:t>
            </a:r>
            <a:r>
              <a:rPr lang="en-US" dirty="0" smtClean="0">
                <a:hlinkClick r:id="rId3"/>
              </a:rPr>
              <a:t>11-14-0629-22</a:t>
            </a:r>
            <a:r>
              <a:rPr lang="en-US" dirty="0"/>
              <a:t>)</a:t>
            </a:r>
            <a:r>
              <a:rPr lang="en-US" dirty="0" smtClean="0"/>
              <a:t>, </a:t>
            </a:r>
            <a:r>
              <a:rPr lang="en-US" dirty="0" smtClean="0"/>
              <a:t>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November 2019</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14E429-8CBB-47AA-A76C-53DEE065DAB6}"/>
              </a:ext>
            </a:extLst>
          </p:cNvPr>
          <p:cNvSpPr>
            <a:spLocks noGrp="1"/>
          </p:cNvSpPr>
          <p:nvPr>
            <p:ph type="title"/>
          </p:nvPr>
        </p:nvSpPr>
        <p:spPr/>
        <p:txBody>
          <a:bodyPr/>
          <a:lstStyle/>
          <a:p>
            <a:r>
              <a:rPr lang="en-US" dirty="0" smtClean="0"/>
              <a:t>IEEE Event </a:t>
            </a:r>
            <a:r>
              <a:rPr lang="en-US" dirty="0"/>
              <a:t>Conduct and Safety Statement </a:t>
            </a:r>
          </a:p>
        </p:txBody>
      </p:sp>
      <p:sp>
        <p:nvSpPr>
          <p:cNvPr id="3" name="Content Placeholder 2">
            <a:extLst>
              <a:ext uri="{FF2B5EF4-FFF2-40B4-BE49-F238E27FC236}">
                <a16:creationId xmlns=""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
        <p:nvSpPr>
          <p:cNvPr id="8" name="Footer Placeholder 7"/>
          <p:cNvSpPr>
            <a:spLocks noGrp="1"/>
          </p:cNvSpPr>
          <p:nvPr>
            <p:ph type="ftr" idx="14"/>
          </p:nvPr>
        </p:nvSpPr>
        <p:spPr/>
        <p:txBody>
          <a:bodyPr/>
          <a:lstStyle/>
          <a:p>
            <a:r>
              <a:rPr lang="en-GB" smtClean="0"/>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26C3E9-A7B3-474D-A76C-34AAA84B1BE0}"/>
              </a:ext>
            </a:extLst>
          </p:cNvPr>
          <p:cNvSpPr>
            <a:spLocks noGrp="1"/>
          </p:cNvSpPr>
          <p:nvPr>
            <p:ph type="title"/>
          </p:nvPr>
        </p:nvSpPr>
        <p:spPr/>
        <p:txBody>
          <a:bodyPr/>
          <a:lstStyle/>
          <a:p>
            <a:pPr lvl="0"/>
            <a:r>
              <a:rPr lang="en-US" dirty="0" smtClean="0"/>
              <a:t>IEEE Event </a:t>
            </a:r>
            <a:r>
              <a:rPr lang="en-US" dirty="0"/>
              <a:t>Conduct and Safety Statement</a:t>
            </a:r>
          </a:p>
        </p:txBody>
      </p:sp>
      <p:sp>
        <p:nvSpPr>
          <p:cNvPr id="3" name="Content Placeholder 2">
            <a:extLst>
              <a:ext uri="{FF2B5EF4-FFF2-40B4-BE49-F238E27FC236}">
                <a16:creationId xmlns=""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
        <p:nvSpPr>
          <p:cNvPr id="8" name="Footer Placeholder 7"/>
          <p:cNvSpPr>
            <a:spLocks noGrp="1"/>
          </p:cNvSpPr>
          <p:nvPr>
            <p:ph type="ftr" idx="14"/>
          </p:nvPr>
        </p:nvSpPr>
        <p:spPr/>
        <p:txBody>
          <a:bodyPr/>
          <a:lstStyle/>
          <a:p>
            <a:r>
              <a:rPr lang="en-GB" smtClean="0"/>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November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27</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November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November 2019</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a:t>
            </a:r>
            <a:r>
              <a:rPr lang="en-US" altLang="en-US" sz="2133" dirty="0">
                <a:latin typeface="Montserrat" panose="00000500000000000000" pitchFamily="2" charset="0"/>
                <a:cs typeface="Calibri" pitchFamily="34" charset="0"/>
              </a:rPr>
              <a:t>designee </a:t>
            </a:r>
            <a:r>
              <a:rPr lang="en-US" altLang="en-US" sz="2133" dirty="0">
                <a:latin typeface="Montserrat" panose="00000500000000000000" pitchFamily="2" charset="0"/>
                <a:cs typeface="Calibri" pitchFamily="34" charset="0"/>
              </a:rPr>
              <a:t>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a:t>
            </a:r>
            <a:r>
              <a:rPr lang="en-US" altLang="en-US" sz="1867" dirty="0"/>
              <a:t>copyright policy is described in Clause 7 of the </a:t>
            </a:r>
            <a:r>
              <a:rPr lang="en-US" altLang="en-US" sz="1867" dirty="0"/>
              <a:t>IEEE SA </a:t>
            </a:r>
            <a:r>
              <a:rPr lang="en-US" altLang="en-US" sz="1867" dirty="0"/>
              <a:t>Standards Board Bylaws and Clause 6.1 of the </a:t>
            </a:r>
            <a:r>
              <a:rPr lang="en-US" altLang="en-US" sz="1867" dirty="0"/>
              <a:t>IEEE SA </a:t>
            </a:r>
            <a:r>
              <a:rPr lang="en-US" altLang="en-US" sz="1867" dirty="0"/>
              <a:t>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a:t>
            </a:r>
            <a:r>
              <a:rPr lang="en-US" altLang="en-US" sz="1867" dirty="0"/>
              <a:t>IEEE SA </a:t>
            </a:r>
            <a:r>
              <a:rPr lang="en-US" altLang="en-US" sz="1867" dirty="0"/>
              <a:t>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November 2019</a:t>
            </a:r>
            <a:endParaRPr lang="en-GB" dirty="0"/>
          </a:p>
        </p:txBody>
      </p:sp>
      <p:sp>
        <p:nvSpPr>
          <p:cNvPr id="6" name="Footer Placeholder 5"/>
          <p:cNvSpPr>
            <a:spLocks noGrp="1"/>
          </p:cNvSpPr>
          <p:nvPr>
            <p:ph type="ftr" idx="14"/>
          </p:nvPr>
        </p:nvSpPr>
        <p:spPr/>
        <p:txBody>
          <a:bodyPr/>
          <a:lstStyle/>
          <a:p>
            <a:r>
              <a:rPr lang="en-GB" smtClean="0"/>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986</TotalTime>
  <Words>2489</Words>
  <Application>Microsoft Office PowerPoint</Application>
  <PresentationFormat>Widescreen</PresentationFormat>
  <Paragraphs>380</Paragraphs>
  <Slides>30</Slides>
  <Notes>20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2" baseType="lpstr">
      <vt:lpstr>Arial Unicode MS</vt:lpstr>
      <vt:lpstr>MS Gothic</vt:lpstr>
      <vt:lpstr>Arial</vt:lpstr>
      <vt:lpstr>Calibri</vt:lpstr>
      <vt:lpstr>DejaVu Sans</vt:lpstr>
      <vt:lpstr>Helvetica</vt:lpstr>
      <vt:lpstr>Lucida Grande</vt:lpstr>
      <vt:lpstr>Monotype Sorts</vt:lpstr>
      <vt:lpstr>Montserrat</vt:lpstr>
      <vt:lpstr>Times New Roman</vt:lpstr>
      <vt:lpstr>Office Theme</vt:lpstr>
      <vt:lpstr>Document</vt:lpstr>
      <vt:lpstr>2nd  Vice Chair Report November 2019</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55</cp:revision>
  <cp:lastPrinted>1601-01-01T00:00:00Z</cp:lastPrinted>
  <dcterms:created xsi:type="dcterms:W3CDTF">2018-05-05T22:00:08Z</dcterms:created>
  <dcterms:modified xsi:type="dcterms:W3CDTF">2019-11-11T03:08:22Z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2019-03-11 03:35:44Z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