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7"/>
  </p:notesMasterIdLst>
  <p:handoutMasterIdLst>
    <p:handoutMasterId r:id="rId128"/>
  </p:handoutMasterIdLst>
  <p:sldIdLst>
    <p:sldId id="256" r:id="rId2"/>
    <p:sldId id="257" r:id="rId3"/>
    <p:sldId id="362" r:id="rId4"/>
    <p:sldId id="36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60" r:id="rId31"/>
    <p:sldId id="361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  <p:sldId id="375" r:id="rId103"/>
    <p:sldId id="376" r:id="rId104"/>
    <p:sldId id="377" r:id="rId105"/>
    <p:sldId id="378" r:id="rId106"/>
    <p:sldId id="379" r:id="rId107"/>
    <p:sldId id="380" r:id="rId108"/>
    <p:sldId id="381" r:id="rId109"/>
    <p:sldId id="382" r:id="rId110"/>
    <p:sldId id="383" r:id="rId111"/>
    <p:sldId id="384" r:id="rId112"/>
    <p:sldId id="385" r:id="rId113"/>
    <p:sldId id="348" r:id="rId114"/>
    <p:sldId id="349" r:id="rId115"/>
    <p:sldId id="350" r:id="rId116"/>
    <p:sldId id="351" r:id="rId117"/>
    <p:sldId id="352" r:id="rId118"/>
    <p:sldId id="353" r:id="rId119"/>
    <p:sldId id="354" r:id="rId120"/>
    <p:sldId id="364" r:id="rId121"/>
    <p:sldId id="365" r:id="rId122"/>
    <p:sldId id="366" r:id="rId123"/>
    <p:sldId id="367" r:id="rId124"/>
    <p:sldId id="357" r:id="rId125"/>
    <p:sldId id="358" r:id="rId12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>
      <p:cViewPr varScale="1">
        <p:scale>
          <a:sx n="89" d="100"/>
          <a:sy n="89" d="100"/>
        </p:scale>
        <p:origin x="331" y="53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8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9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50888"/>
            <a:ext cx="6596062" cy="3711575"/>
          </a:xfrm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802.11-19/2076r0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43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C47AE6E-6830-4D66-A48E-1AB33BF56CB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3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E45B7B12-CE07-4A54-96EB-35A50D49DB1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8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802.11-11/0xxxr0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Osama Aboul-Magd (Samsung)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494B09C-02D3-414B-B0EE-19148CC64A9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32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C0FE0FD1-4DD9-4FB0-9C7C-C209A0639D2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2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ED53527-2E7D-4092-858F-1FBC34D7CBF7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421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D933935-6E95-4018-92F2-F7963A20BAB3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3508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9A61DABE-E05D-44D8-8110-126266710498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7602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55D3D5BD-7BA9-43DD-93E6-45495770A4A4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4970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30E9E94-3BBA-4133-BF4D-B2F3B8F7780F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4545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21500F2-3FFB-41A9-9BC8-F944ABAF8107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335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9951E6F-3E83-4EC3-B7FE-DE4A0DBD7FFD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84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(Huawei Technologies)</a:t>
            </a:r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44D5DE0-B752-4ABB-A75F-CE3A367C841A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98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43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903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802.11-19/1749r0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November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74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802.11-18/0980r0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802.11-18/0980r0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5513400" y="120600"/>
            <a:ext cx="6400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doc.: IEEE 802.11-13/0900r0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641520" y="120600"/>
            <a:ext cx="8254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July 2013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5230800" y="9615600"/>
            <a:ext cx="9223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8640"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Clint Chaplin, Chair (Samsung)</a:t>
            </a:r>
            <a:endParaRPr lang="sv-SE" sz="1200" b="0" strike="noStrike" spc="-1">
              <a:latin typeface="DejaVu Sans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3146400" y="9615600"/>
            <a:ext cx="511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Page </a:t>
            </a:r>
            <a:fld id="{95EC8F6A-90C3-447D-98BF-E5411BDDD66D}" type="slidenum"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87</a:t>
            </a:fld>
            <a:endParaRPr lang="sv-SE" sz="1200" b="0" strike="noStrike" spc="-1">
              <a:latin typeface="DejaVu Sans"/>
            </a:endParaRPr>
          </a:p>
        </p:txBody>
      </p:sp>
      <p:sp>
        <p:nvSpPr>
          <p:cNvPr id="68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prstGeom prst="rect">
            <a:avLst/>
          </a:prstGeom>
        </p:spPr>
      </p:sp>
      <p:sp>
        <p:nvSpPr>
          <p:cNvPr id="69" name="PlaceHolder 6"/>
          <p:cNvSpPr>
            <a:spLocks noGrp="1"/>
          </p:cNvSpPr>
          <p:nvPr>
            <p:ph type="body"/>
          </p:nvPr>
        </p:nvSpPr>
        <p:spPr>
          <a:xfrm>
            <a:off x="905040" y="4716360"/>
            <a:ext cx="4983480" cy="4470480"/>
          </a:xfrm>
          <a:prstGeom prst="rect">
            <a:avLst/>
          </a:prstGeom>
        </p:spPr>
        <p:txBody>
          <a:bodyPr lIns="93600" tIns="46080" rIns="93600" bIns="46080">
            <a:noAutofit/>
          </a:bodyPr>
          <a:lstStyle/>
          <a:p>
            <a:endParaRPr lang="sv-SE" sz="2000" b="0" strike="noStrike" spc="-1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260849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5513400" y="120600"/>
            <a:ext cx="6400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doc.: IEEE 802.11-13/0900r0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641520" y="120600"/>
            <a:ext cx="8254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July 2013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5230800" y="9615600"/>
            <a:ext cx="9223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8640"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Clint Chaplin, Chair (Samsung)</a:t>
            </a:r>
            <a:endParaRPr lang="sv-SE" sz="1200" b="0" strike="noStrike" spc="-1">
              <a:latin typeface="DejaVu Sans"/>
            </a:endParaRPr>
          </a:p>
        </p:txBody>
      </p:sp>
      <p:sp>
        <p:nvSpPr>
          <p:cNvPr id="73" name="CustomShape 4"/>
          <p:cNvSpPr/>
          <p:nvPr/>
        </p:nvSpPr>
        <p:spPr>
          <a:xfrm>
            <a:off x="3146400" y="9615600"/>
            <a:ext cx="511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Page </a:t>
            </a:r>
            <a:fld id="{C4FBD30C-9B72-49C3-88E4-7A6B6097F8D5}" type="slidenum"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88</a:t>
            </a:fld>
            <a:endParaRPr lang="sv-SE" sz="1200" b="0" strike="noStrike" spc="-1">
              <a:latin typeface="DejaVu Sans"/>
            </a:endParaRPr>
          </a:p>
        </p:txBody>
      </p:sp>
      <p:sp>
        <p:nvSpPr>
          <p:cNvPr id="74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prstGeom prst="rect">
            <a:avLst/>
          </a:prstGeom>
        </p:spPr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905040" y="4716360"/>
            <a:ext cx="4983480" cy="4470480"/>
          </a:xfrm>
          <a:prstGeom prst="rect">
            <a:avLst/>
          </a:prstGeom>
        </p:spPr>
        <p:txBody>
          <a:bodyPr lIns="95400" tIns="46080" rIns="95400" bIns="46080">
            <a:noAutofit/>
          </a:bodyPr>
          <a:lstStyle/>
          <a:p>
            <a:endParaRPr lang="sv-SE" sz="2000" b="0" strike="noStrike" spc="-1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6993165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513400" y="120600"/>
            <a:ext cx="6400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doc.: IEEE 802.11-13/0900r0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641520" y="120600"/>
            <a:ext cx="825480" cy="21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July 2013</a:t>
            </a:r>
            <a:endParaRPr lang="sv-SE" sz="1400" b="0" strike="noStrike" spc="-1">
              <a:latin typeface="DejaVu Sans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5230800" y="9615600"/>
            <a:ext cx="9223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458640"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Clint Chaplin, Chair (Samsung)</a:t>
            </a:r>
            <a:endParaRPr lang="sv-SE" sz="1200" b="0" strike="noStrike" spc="-1">
              <a:latin typeface="DejaVu Sans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3146400" y="9615600"/>
            <a:ext cx="511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Page </a:t>
            </a:r>
            <a:fld id="{1C0EDB8A-A91D-4DEF-BD49-565C6D32C4EA}" type="slidenum">
              <a:rPr lang="sv-S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89</a:t>
            </a:fld>
            <a:endParaRPr lang="sv-SE" sz="1200" b="0" strike="noStrike" spc="-1">
              <a:latin typeface="DejaVu Sans"/>
            </a:endParaRPr>
          </a:p>
        </p:txBody>
      </p:sp>
      <p:sp>
        <p:nvSpPr>
          <p:cNvPr id="80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prstGeom prst="rect">
            <a:avLst/>
          </a:prstGeom>
        </p:spPr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905040" y="4718160"/>
            <a:ext cx="4983480" cy="4467240"/>
          </a:xfrm>
          <a:prstGeom prst="rect">
            <a:avLst/>
          </a:prstGeom>
        </p:spPr>
        <p:txBody>
          <a:bodyPr lIns="95400" tIns="46080" rIns="95400" bIns="46080">
            <a:noAutofit/>
          </a:bodyPr>
          <a:lstStyle/>
          <a:p>
            <a:endParaRPr lang="sv-SE" sz="2000" b="0" strike="noStrike" spc="-1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82434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90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236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658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7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12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640388" y="98425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512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2479DD6A-D0F7-41E2-8A90-617AAB24EBB9}" type="slidenum">
              <a:rPr lang="en-US" altLang="en-US" smtClean="0"/>
              <a:pPr>
                <a:spcBef>
                  <a:spcPct val="0"/>
                </a:spcBef>
              </a:pPr>
              <a:t>95</a:t>
            </a:fld>
            <a:endParaRPr lang="en-US" altLang="en-US" smtClean="0"/>
          </a:p>
        </p:txBody>
      </p:sp>
      <p:sp>
        <p:nvSpPr>
          <p:cNvPr id="51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51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89900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717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640388" y="98425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717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B9A1261-1062-4316-9F1A-6D0DC1456FD0}" type="slidenum">
              <a:rPr lang="en-US" altLang="en-US" smtClean="0"/>
              <a:pPr>
                <a:spcBef>
                  <a:spcPct val="0"/>
                </a:spcBef>
              </a:pPr>
              <a:t>96</a:t>
            </a:fld>
            <a:endParaRPr lang="en-US" altLang="en-US" smtClean="0"/>
          </a:p>
        </p:txBody>
      </p:sp>
      <p:sp>
        <p:nvSpPr>
          <p:cNvPr id="71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71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711451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921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922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922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922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922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59793FC-53DC-45D3-8C71-1C6879B3580E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922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922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922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922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013143D-AF50-4388-A294-647FC21773A0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9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9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443128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126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126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126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127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127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ABA6691-800A-4B8F-BC3F-B2FA9F436D0F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127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127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127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127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35C575D-A23B-4DF9-88F3-EA64A1B6F911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1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70180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331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331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331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331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331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25E1FD0-CF2C-4EE7-B7C1-5B15BE3F3B68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332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332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332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332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B258F6F-BD42-41EE-98CE-641C97449716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3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3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30467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536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536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536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536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536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34901CC-A336-4072-AE2F-D7F80831C604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1536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536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537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537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414663E-AA73-4005-85A8-3F5DB5184D69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15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5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69163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741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741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741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55C2BB8-A9C3-40D7-9C17-1227592A7361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741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741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741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741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E6A30D9-1ED6-4A12-A214-77589D9A0AEB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17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7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224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965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1945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1946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1946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1946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1946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D9727B4-96F1-4FC3-B1FA-AE60CFC8F7FC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946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1946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1946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1946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118E0DC-1F28-4A3B-9725-1B1FBE34217D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19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19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96018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150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150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150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151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151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76E466F-BC38-4795-A0B6-1E6054E0DED4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2151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151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151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151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1A222DD-351C-4256-B73C-2866E8A17B9A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21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1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055227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355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7193822-4560-4CDB-BDDC-149C3CAD6D87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2356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356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356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356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4F3D554-A540-48DF-A05A-41CE6295D8EC}" type="slidenum">
              <a:rPr lang="en-US" altLang="en-US"/>
              <a:pPr algn="r">
                <a:spcBef>
                  <a:spcPct val="0"/>
                </a:spcBef>
              </a:pPr>
              <a:t>104</a:t>
            </a:fld>
            <a:endParaRPr lang="en-US" altLang="en-US"/>
          </a:p>
        </p:txBody>
      </p:sp>
      <p:sp>
        <p:nvSpPr>
          <p:cNvPr id="23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3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18119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560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560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560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A7CBB45-27CC-4F79-BD17-723E0AEFFBB5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36BE8E8-8BFB-4C8E-AA64-331C85A58E82}" type="slidenum">
              <a:rPr lang="en-US" altLang="en-US"/>
              <a:pPr algn="r">
                <a:spcBef>
                  <a:spcPct val="0"/>
                </a:spcBef>
              </a:pPr>
              <a:t>105</a:t>
            </a:fld>
            <a:endParaRPr lang="en-US" altLang="en-US"/>
          </a:p>
        </p:txBody>
      </p:sp>
      <p:sp>
        <p:nvSpPr>
          <p:cNvPr id="25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89155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765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765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765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765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765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4D14F50-5D1A-4ED3-83EB-9EC9B9956C7A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2765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765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765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765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41C8376-AA9A-4BA0-8CED-C3F536F194BA}" type="slidenum">
              <a:rPr lang="en-US" altLang="en-US"/>
              <a:pPr algn="r">
                <a:spcBef>
                  <a:spcPct val="0"/>
                </a:spcBef>
              </a:pPr>
              <a:t>106</a:t>
            </a:fld>
            <a:endParaRPr lang="en-US" altLang="en-US"/>
          </a:p>
        </p:txBody>
      </p:sp>
      <p:sp>
        <p:nvSpPr>
          <p:cNvPr id="27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7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18839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969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970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970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970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970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8287F7E6-9E39-4E5C-A7FE-83A7044E2456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2970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970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970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970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A6F98AD-C5A7-4F00-9D59-4B5F4C7846F1}" type="slidenum">
              <a:rPr lang="en-US" altLang="en-US"/>
              <a:pPr algn="r">
                <a:spcBef>
                  <a:spcPct val="0"/>
                </a:spcBef>
              </a:pPr>
              <a:t>107</a:t>
            </a:fld>
            <a:endParaRPr lang="en-US" altLang="en-US"/>
          </a:p>
        </p:txBody>
      </p:sp>
      <p:sp>
        <p:nvSpPr>
          <p:cNvPr id="29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29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1807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174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174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174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175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175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D457FF4-62A8-4B5F-8973-E48F528773AB}" type="slidenum">
              <a:rPr lang="en-US" altLang="en-US"/>
              <a:pPr algn="r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3175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175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175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175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20574DB-A9BD-490B-B282-3CED289B57C2}" type="slidenum">
              <a:rPr lang="en-US" altLang="en-US"/>
              <a:pPr algn="r"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31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1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63420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379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379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379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379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379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2F40D78-7ED9-4D62-AAA9-F4CCD7982621}" type="slidenum">
              <a:rPr lang="en-US" altLang="en-US"/>
              <a:pPr algn="r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33800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380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3802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3803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FFCD157-C588-4B9F-A8A7-33830843F435}" type="slidenum">
              <a:rPr lang="en-US" altLang="en-US"/>
              <a:pPr algn="r"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33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3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7432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584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584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584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584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CF1635A2-8FE6-4452-8F55-5FC301538844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35848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584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5850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5851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7AE6BA5-EC7C-4DDB-9CE0-83DA1BE2D07C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35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5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437805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789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7892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789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7894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7895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066A220-3D97-488E-84BF-C6C65D1A787F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37896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7897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7898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7899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68ECF2F-8894-4FBC-BC5F-DABCEEC03EFB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37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7850" y="806450"/>
            <a:ext cx="5778500" cy="3251200"/>
          </a:xfrm>
          <a:ln/>
        </p:spPr>
      </p:sp>
      <p:sp>
        <p:nvSpPr>
          <p:cNvPr id="37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22775"/>
            <a:ext cx="5086350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41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922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9939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2046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640388" y="98425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9941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B2D39C3-C1D3-47DF-A7E4-76477A40894F}" type="slidenum">
              <a:rPr lang="en-US" altLang="en-US" smtClean="0"/>
              <a:pPr>
                <a:spcBef>
                  <a:spcPct val="0"/>
                </a:spcBef>
              </a:pPr>
              <a:t>112</a:t>
            </a:fld>
            <a:endParaRPr lang="en-US" altLang="en-US" smtClean="0"/>
          </a:p>
        </p:txBody>
      </p:sp>
      <p:sp>
        <p:nvSpPr>
          <p:cNvPr id="39944" name="Rectangle 2"/>
          <p:cNvSpPr txBox="1">
            <a:spLocks noGrp="1" noChangeArrowheads="1"/>
          </p:cNvSpPr>
          <p:nvPr/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9946" name="Rectangle 6"/>
          <p:cNvSpPr txBox="1">
            <a:spLocks noGrp="1" noChangeArrowheads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9947" name="Rectangle 7"/>
          <p:cNvSpPr txBox="1">
            <a:spLocks noGrp="1" noChangeArrowheads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7572936-F312-4A26-B916-643392F76FBD}" type="slidenum">
              <a:rPr lang="en-US" altLang="en-US"/>
              <a:pPr algn="r"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39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39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67586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doc.: 15-13/0083r0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2474B621-0683-2C49-85C4-D962E663A1EC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36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120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675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40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="" xmlns:a16="http://schemas.microsoft.com/office/drawing/2014/main" id="{F93A8539-262F-4B62-BFDB-9043556CDB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1838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cs typeface="Arial" panose="020B0604020202020204" pitchFamily="34" charset="0"/>
              </a:rPr>
              <a:t>Nov 2015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="" xmlns:a16="http://schemas.microsoft.com/office/drawing/2014/main" id="{32432647-841C-4120-873B-EDCCFACC0D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Tim Godfrey (EPRI)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="" xmlns:a16="http://schemas.microsoft.com/office/drawing/2014/main" id="{A02996B3-FCC1-4908-BDCC-42A1C391D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1E82D4C2-41DE-4B60-A41C-2D893392DF12}" type="slidenum">
              <a:rPr lang="en-GB" altLang="en-US" smtClean="0"/>
              <a:pPr>
                <a:spcBef>
                  <a:spcPct val="0"/>
                </a:spcBef>
              </a:pPr>
              <a:t>124</a:t>
            </a:fld>
            <a:endParaRPr lang="en-GB" altLang="en-US"/>
          </a:p>
        </p:txBody>
      </p:sp>
      <p:sp>
        <p:nvSpPr>
          <p:cNvPr id="5125" name="Rectangle 2">
            <a:extLst>
              <a:ext uri="{FF2B5EF4-FFF2-40B4-BE49-F238E27FC236}">
                <a16:creationId xmlns="" xmlns:a16="http://schemas.microsoft.com/office/drawing/2014/main" id="{10979739-557A-4A2E-B124-CA5D18B07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5126" name="Rectangle 3">
            <a:extLst>
              <a:ext uri="{FF2B5EF4-FFF2-40B4-BE49-F238E27FC236}">
                <a16:creationId xmlns="" xmlns:a16="http://schemas.microsoft.com/office/drawing/2014/main" id="{579096FC-7A9C-44B8-8419-BCB1F4FCC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389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6F28E8A2-4D7C-422F-8229-531B52966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BDF2E3FD-92C8-4481-9ADE-CE3721719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Date Placeholder 3">
            <a:extLst>
              <a:ext uri="{FF2B5EF4-FFF2-40B4-BE49-F238E27FC236}">
                <a16:creationId xmlns="" xmlns:a16="http://schemas.microsoft.com/office/drawing/2014/main" id="{ABBF57B3-CD6D-48DC-A18D-5F78986924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cs typeface="Arial" panose="020B0604020202020204" pitchFamily="34" charset="0"/>
              </a:rPr>
              <a:t>Nov 2015</a:t>
            </a: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7173" name="Footer Placeholder 4">
            <a:extLst>
              <a:ext uri="{FF2B5EF4-FFF2-40B4-BE49-F238E27FC236}">
                <a16:creationId xmlns="" xmlns:a16="http://schemas.microsoft.com/office/drawing/2014/main" id="{BF9BD2D0-EDB3-45CD-BAB5-5D24C128C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>
                <a:cs typeface="Arial" panose="020B0604020202020204" pitchFamily="34" charset="0"/>
              </a:rPr>
              <a:t>Tim Godfrey (EPRI)</a:t>
            </a:r>
          </a:p>
        </p:txBody>
      </p:sp>
      <p:sp>
        <p:nvSpPr>
          <p:cNvPr id="7174" name="Slide Number Placeholder 5">
            <a:extLst>
              <a:ext uri="{FF2B5EF4-FFF2-40B4-BE49-F238E27FC236}">
                <a16:creationId xmlns="" xmlns:a16="http://schemas.microsoft.com/office/drawing/2014/main" id="{B1E8D863-CEE4-4EF5-8973-539D236599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A9C2CA03-B579-4D4F-A438-1F932221CA46}" type="slidenum">
              <a:rPr lang="en-GB" altLang="en-US" smtClean="0"/>
              <a:pPr>
                <a:spcBef>
                  <a:spcPct val="0"/>
                </a:spcBef>
              </a:pPr>
              <a:t>125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817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Robert Stacey (Intel)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Robert Stacey,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802.11-19/1752r1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9/18-19-0142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9/18-19-0144-00-0000-apac-update-november-2019.pptx" TargetMode="External"/><Relationship Id="rId2" Type="http://schemas.openxmlformats.org/officeDocument/2006/relationships/hyperlink" Target="https://mentor.ieee.org/802.18/dcn/19/18-19-0146-00-0000-acma-ifc-36-2019-compliance-priorities-20-21.docx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c.gov/ecfs/search/filings?proceedings_name=17-183&amp;sort=date_disseminated,DESC" TargetMode="External"/><Relationship Id="rId2" Type="http://schemas.openxmlformats.org/officeDocument/2006/relationships/hyperlink" Target="https://www.fcc.gov/ecfs/search/filings?proceedings_name=18-295&amp;sort=date_disseminated,DES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8/18-18-0010-10-0000-sa-use-of-spectrum-draft-position-orig06dec17.docx" TargetMode="External"/><Relationship Id="rId5" Type="http://schemas.openxmlformats.org/officeDocument/2006/relationships/hyperlink" Target="https://mentor.ieee.org/802.18/dcn/18/18-18-0028-02-0000-draft-ieee-european-public-policy-position-statement-on-spectrum-management.docx" TargetMode="External"/><Relationship Id="rId4" Type="http://schemas.openxmlformats.org/officeDocument/2006/relationships/hyperlink" Target="https://www.fcc.gov/ecfs/search/filings?proceedings_name=18-122&amp;sort=date_disseminated,DESC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7/18-17-0051-01-0000-meeting-minutes-march-2017-vancouver.docx" TargetMode="External"/><Relationship Id="rId2" Type="http://schemas.openxmlformats.org/officeDocument/2006/relationships/hyperlink" Target="https://mentor.ieee.org/802.18/dcn/19/18-19-014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8/dcn/19/18-19-0127-00-0000-minutes17-19sep19-rr-tag-wireless-interim-in-han.docx" TargetMode="Externa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6/18-16-003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6.doc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9/dcn/19/19-19-0071-03-0003-coexistence-methods-for-802-11-and-802-15-4-based-systems-operating-in-the-sub-1-ghz-frequency-bands.docx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24/dcn/19/24-19-0037-00-sgtg-wireless-characteristics-matrix-2019-update.xlsx" TargetMode="External"/><Relationship Id="rId3" Type="http://schemas.openxmlformats.org/officeDocument/2006/relationships/hyperlink" Target="https://mentor.ieee.org/802.24/dcn/19/24-19-0022-02-sgtg-licensed-narrowband-amendment-par-draft-from-802-24-teleconference.docx" TargetMode="External"/><Relationship Id="rId7" Type="http://schemas.openxmlformats.org/officeDocument/2006/relationships/hyperlink" Target="https://mentor.ieee.org/802.24/dcn/19/24-19-0003-06-0000-low-latency-communication-white-paper.doc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9/24-19-0033-07-0000-licensed-narrowband-amendment-presentation.pptx" TargetMode="External"/><Relationship Id="rId11" Type="http://schemas.openxmlformats.org/officeDocument/2006/relationships/hyperlink" Target="https://mentor.ieee.org/802.24/dcn/19/24-19-0039-00-0000-november-2019-tag-closing-report.pptx" TargetMode="External"/><Relationship Id="rId5" Type="http://schemas.openxmlformats.org/officeDocument/2006/relationships/hyperlink" Target="https://mentor.ieee.org/802.24/dcn/19/24-19-0030-01-0000-licensed-narrowband-amendment-csd.docx" TargetMode="External"/><Relationship Id="rId10" Type="http://schemas.openxmlformats.org/officeDocument/2006/relationships/hyperlink" Target="https://mentor.ieee.org/802.24/dcn/19/24-19-0031-02-0000-november-2019-agenda.xlsx" TargetMode="External"/><Relationship Id="rId4" Type="http://schemas.openxmlformats.org/officeDocument/2006/relationships/hyperlink" Target="https://mentor.ieee.org/802.24/dcn/19/24-19-0029-06-0000-licensed-narrowband-amendment-par.pdf" TargetMode="External"/><Relationship Id="rId9" Type="http://schemas.openxmlformats.org/officeDocument/2006/relationships/hyperlink" Target="https://mentor.ieee.org/802.24/dcn/19/24-19-0034-01-0000-802-1cf-introduction-to-solutios-for-vertical-applications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2046-00-AANI-the-initial-technical-draft-report-on-interworking-between-3gpp-5g-network-network.pptx" TargetMode="External"/><Relationship Id="rId2" Type="http://schemas.openxmlformats.org/officeDocument/2006/relationships/hyperlink" Target="https://mentor.ieee.org/802.11/dcn/19/11-19-1744-01-AANI-aani-sc-agenda-november-2019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/dcn/19/1-19-0063-00-ICne-nendica-meeting-overview-2019-09.pptx" TargetMode="External"/><Relationship Id="rId5" Type="http://schemas.openxmlformats.org/officeDocument/2006/relationships/hyperlink" Target="https://mentor.ieee.org/802.11/dcn/19/11-19-1522-02-AANI-simulation-evaluation-of-802-11ax-for-imt-2020-embb-dense-urban-scenario.pptx" TargetMode="External"/><Relationship Id="rId4" Type="http://schemas.openxmlformats.org/officeDocument/2006/relationships/hyperlink" Target="https://mentor.ieee.org/802.11/dcn/19/11-19-1843-00-AANI-initial-technical-draft-report-on-interworking-between-3gpp-5g-network-and-wlan.docx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39-05-0arc-arc-sc-agenda-nov-2019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802.org/1/files/public/docs2019/maint-Marks-epd-lpd-0719-v02.pdf" TargetMode="External"/><Relationship Id="rId5" Type="http://schemas.openxmlformats.org/officeDocument/2006/relationships/hyperlink" Target="http://www.ieee802.org/1/files/public/docs2019/maint-Marks-Finn-epd-lpd-1119-copyright.pdf" TargetMode="External"/><Relationship Id="rId4" Type="http://schemas.openxmlformats.org/officeDocument/2006/relationships/hyperlink" Target="https://mentor.ieee.org/802.1/dcn/19/1-19-0079-00-ICne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1051-07-0arc-what-is-an-ess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0106-00-000m-sta-and-ap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8/11-08-0949-04-0arc-mac-component-breakdown-wip.pp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19-1763-06-coex-agenda-for-nov-2019-in-hawaii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77-00-0000-2019-10-etsi-bran-liaison-re-contention-window-update.docx" TargetMode="External"/><Relationship Id="rId2" Type="http://schemas.openxmlformats.org/officeDocument/2006/relationships/hyperlink" Target="https://mentor.ieee.org/802.11/dcn/19/11-19-2066-01-coex-proposed-ls-to-etsi-bran-wrt-cw-management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35-01-0wng-agenda-for-wng-sc-2019-november.pp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9/11-19-2042-00-0wng-wng-meeting-minutes-2019-november-waikoloa.docx" TargetMode="External"/><Relationship Id="rId4" Type="http://schemas.openxmlformats.org/officeDocument/2006/relationships/hyperlink" Target="https://mentor.ieee.org/802.11/dcn/19/11-19-1901-01-00be-priority-access-support-in-ieee-802-11be-what-and-why.pptx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9/11-19-1731-05-0jtc-agenda-for-nov-2019-in-hawaii.ppt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2.doc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730-02-000m-2019-november-tgmd-agenda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004-03-0000-revision-par-proposal-tgmd.doc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0611-29-000m-revmd-wg-ballot-comments.xls" TargetMode="External"/><Relationship Id="rId4" Type="http://schemas.openxmlformats.org/officeDocument/2006/relationships/hyperlink" Target="https://standards.ieee.org/about/sba/index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48-07-00ax-coexistence-assurance.doc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9/11-19-1732-09-00ax-tgax-november-2019-meeting-agenda.pptx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mily.h.qi@inte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yWant@google.com" TargetMode="External"/><Relationship Id="rId11" Type="http://schemas.openxmlformats.org/officeDocument/2006/relationships/hyperlink" Target="mailto:edward.ks.au@huawei.com" TargetMode="External"/><Relationship Id="rId5" Type="http://schemas.openxmlformats.org/officeDocument/2006/relationships/hyperlink" Target="mailto:chaochun.wang@mediatek.com" TargetMode="External"/><Relationship Id="rId10" Type="http://schemas.openxmlformats.org/officeDocument/2006/relationships/hyperlink" Target="mailto:bahareh.sagedhi@intel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carol.Ansley@arris.com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1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4.doc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mailto:amelia@article19.or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1442-09-0rcm-rcm-tig-draft-report-outline.odt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9/11-09-1034-15-0000-802-11-editorial-style-guide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ment.standards.ieee.org/myproject/Public/mytools/draft/styleman.pdf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oleObject13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mtClean="0"/>
              <a:t>802.11 WG November 2019 Closing Reports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 </a:t>
            </a:r>
            <a:r>
              <a:rPr lang="en-GB" sz="2000" dirty="0" smtClean="0"/>
              <a:t>2019-11-15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format figures are tables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6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3D0EBCE-7D81-4F74-AC35-3381C367181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4339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251500D-1DB3-4F46-BB7C-D30753139F2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802.15.4z</a:t>
            </a:r>
            <a:br>
              <a:rPr lang="en-GB" altLang="en-US" smtClean="0"/>
            </a:br>
            <a:r>
              <a:rPr lang="en-GB" altLang="en-US" smtClean="0"/>
              <a:t>Enhanced IR-UWB Ranging</a:t>
            </a:r>
            <a:endParaRPr lang="en-US" alt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>
            <a:normAutofit/>
          </a:bodyPr>
          <a:lstStyle/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Two WG recirculation ballots between September and now</a:t>
            </a:r>
          </a:p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Addressed all comments</a:t>
            </a:r>
          </a:p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Recirculation WG ballot opened Wednesday (2019-11-13)</a:t>
            </a:r>
          </a:p>
          <a:p>
            <a:pPr marL="800100" indent="-457200"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Asking EC for conditional approval to go to SA ballot</a:t>
            </a:r>
          </a:p>
          <a:p>
            <a:pPr indent="0">
              <a:spcBef>
                <a:spcPts val="375"/>
              </a:spcBef>
              <a:defRPr/>
            </a:pPr>
            <a:endParaRPr lang="en-US" altLang="en-US" sz="2800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2800" b="1" dirty="0"/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8C9C943-8680-4054-A485-8619C184263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1434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434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6622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548DC38-2D80-48B8-B3C2-9CB4132EEB48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BBC406B-4B44-4327-BE61-B68C4580212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US" altLang="en-US" smtClean="0"/>
              <a:t>802.15.9a </a:t>
            </a:r>
            <a:r>
              <a:rPr lang="en-GB" altLang="en-US" smtClean="0"/>
              <a:t>TG</a:t>
            </a:r>
            <a:br>
              <a:rPr lang="en-GB" altLang="en-US" smtClean="0"/>
            </a:br>
            <a:r>
              <a:rPr lang="en-GB" altLang="en-US" smtClean="0"/>
              <a:t>Revision to IEEE 802.15.9</a:t>
            </a:r>
            <a:endParaRPr lang="en-US" alt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>
            <a:normAutofit/>
          </a:bodyPr>
          <a:lstStyle/>
          <a:p>
            <a:pPr marL="432000" indent="-322560">
              <a:spcBef>
                <a:spcPts val="1417"/>
              </a:spcBef>
              <a:buSzPct val="45000"/>
              <a:buFont typeface="Wingdings" charset="2"/>
              <a:buChar char=""/>
              <a:defRPr/>
            </a:pPr>
            <a:r>
              <a:rPr lang="en-US" sz="3200" b="0" spc="-1" dirty="0">
                <a:latin typeface="Arial"/>
              </a:rPr>
              <a:t>Reviewing comments collected during informal WG review of proposed draft</a:t>
            </a:r>
          </a:p>
          <a:p>
            <a:pPr marL="432000" indent="-322560">
              <a:spcBef>
                <a:spcPts val="1417"/>
              </a:spcBef>
              <a:buSzPct val="45000"/>
              <a:buFont typeface="Wingdings" charset="2"/>
              <a:buChar char=""/>
              <a:defRPr/>
            </a:pPr>
            <a:r>
              <a:rPr lang="en-US" sz="3200" b="0" spc="-1" dirty="0">
                <a:latin typeface="Arial"/>
              </a:rPr>
              <a:t>Get draft ready for letter ballot</a:t>
            </a:r>
            <a:endParaRPr lang="en-US" sz="3200" b="0" spc="-1" dirty="0">
              <a:latin typeface="Arial"/>
            </a:endParaRPr>
          </a:p>
        </p:txBody>
      </p: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2C2CCAE-41B6-4565-8415-37746FB40B2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1639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639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0324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36B8C82-1F12-4624-8A41-5043A38AB87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95D3089-015B-4DFB-8FF2-585E06E136B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802.15.12</a:t>
            </a:r>
            <a:br>
              <a:rPr lang="en-GB" altLang="en-US" smtClean="0"/>
            </a:br>
            <a:r>
              <a:rPr lang="en-GB" altLang="en-US" smtClean="0"/>
              <a:t>ULI (Upper Layer Interface)</a:t>
            </a:r>
            <a:endParaRPr lang="en-US" alt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1"/>
            <a:ext cx="8229600" cy="49514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200"/>
              <a:t>Did not meet</a:t>
            </a:r>
            <a:endParaRPr lang="en-US" altLang="en-US" sz="2800"/>
          </a:p>
        </p:txBody>
      </p:sp>
      <p:sp>
        <p:nvSpPr>
          <p:cNvPr id="184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41B5ADD-1123-46D2-961E-638D6FF95E1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1843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844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49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5058C9-70B2-4168-8E4E-EF14C508A9C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D4E19AA-D2F2-4844-8FE8-80740352783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8229600" cy="852488"/>
          </a:xfrm>
        </p:spPr>
        <p:txBody>
          <a:bodyPr/>
          <a:lstStyle/>
          <a:p>
            <a:r>
              <a:rPr lang="en-GB" altLang="en-US" smtClean="0"/>
              <a:t>802.15.13</a:t>
            </a:r>
            <a:br>
              <a:rPr lang="en-GB" altLang="en-US" smtClean="0"/>
            </a:br>
            <a:r>
              <a:rPr lang="en-GB" altLang="en-US" smtClean="0"/>
              <a:t>Multi Gigabit/sec Optical Wireless Communications</a:t>
            </a:r>
            <a:endParaRPr lang="en-US" alt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1"/>
            <a:ext cx="8229600" cy="4722813"/>
          </a:xfrm>
        </p:spPr>
        <p:txBody>
          <a:bodyPr/>
          <a:lstStyle/>
          <a:p>
            <a:pPr algn="just"/>
            <a:r>
              <a:rPr lang="de-DE" altLang="en-US" sz="2800"/>
              <a:t>Going out for Working Group initial ballot Hoping for Initial WG ballot in December once editor has incorporated informal comment resolutions into the draft.</a:t>
            </a:r>
          </a:p>
        </p:txBody>
      </p:sp>
      <p:sp>
        <p:nvSpPr>
          <p:cNvPr id="204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9767FCE-2023-4E4E-8278-DB727FFAC1F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2048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048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2315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3DAAE1F-790E-4295-9D3D-2A847054DCB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23F12D4-BE77-4288-848E-69E98DD3C7D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8229600" cy="852488"/>
          </a:xfrm>
        </p:spPr>
        <p:txBody>
          <a:bodyPr/>
          <a:lstStyle/>
          <a:p>
            <a:r>
              <a:rPr lang="en-GB" altLang="en-US" smtClean="0"/>
              <a:t>802.15.22</a:t>
            </a:r>
            <a:br>
              <a:rPr lang="en-GB" altLang="en-US" smtClean="0"/>
            </a:br>
            <a:r>
              <a:rPr lang="en-GB" altLang="en-US" smtClean="0"/>
              <a:t>Spectrum Characterization and Occupancy</a:t>
            </a:r>
            <a:endParaRPr lang="en-US" alt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1"/>
            <a:ext cx="8229600" cy="4722813"/>
          </a:xfrm>
        </p:spPr>
        <p:txBody>
          <a:bodyPr/>
          <a:lstStyle/>
          <a:p>
            <a:r>
              <a:rPr lang="en-US" altLang="en-US" smtClean="0"/>
              <a:t>Resolved all but 60 of the comments from SA ballot</a:t>
            </a:r>
          </a:p>
          <a:p>
            <a:r>
              <a:rPr lang="en-US" altLang="en-US" smtClean="0"/>
              <a:t>Working on “massive” contribution to address all remaining comments</a:t>
            </a:r>
          </a:p>
          <a:p>
            <a:r>
              <a:rPr lang="en-US" altLang="en-US" smtClean="0"/>
              <a:t>Hoping to start SA ballot recirculation late December or early January</a:t>
            </a:r>
          </a:p>
        </p:txBody>
      </p:sp>
      <p:sp>
        <p:nvSpPr>
          <p:cNvPr id="225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68C5FDF-0187-4AE3-9CFB-99AD4963C8C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2253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253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3885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2B03FBD-5938-4345-9DC8-0B4B303E586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EAC2372-4DB8-498A-8AA9-03DC9FB6E7AF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THz TAG</a:t>
            </a:r>
            <a:endParaRPr lang="en-US" altLang="en-US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/>
          <a:lstStyle/>
          <a:p>
            <a:r>
              <a:rPr lang="en-US" altLang="en-US" sz="4000"/>
              <a:t>Did not meet</a:t>
            </a:r>
          </a:p>
          <a:p>
            <a:r>
              <a:rPr lang="en-US" altLang="en-US" sz="4000">
                <a:cs typeface="Times New Roman" panose="02020603050405020304" pitchFamily="18" charset="0"/>
              </a:rPr>
              <a:t>Next meeting May 2020</a:t>
            </a:r>
            <a:endParaRPr lang="de-DE" altLang="en-US" sz="2900">
              <a:cs typeface="Times New Roman" panose="02020603050405020304" pitchFamily="18" charset="0"/>
            </a:endParaRPr>
          </a:p>
        </p:txBody>
      </p:sp>
      <p:sp>
        <p:nvSpPr>
          <p:cNvPr id="245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F1EBB6B-6336-4413-BDB9-2AA49E884DD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458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458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2249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1F2510F-4DFE-48B6-A3FF-A3E9463DBE1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2BCDBAE-0BF6-40BE-8338-7A8B226CE2C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Dependable IG</a:t>
            </a:r>
            <a:endParaRPr lang="en-US" altLang="en-US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/>
          <a:lstStyle/>
          <a:p>
            <a:pPr marL="0" indent="0">
              <a:lnSpc>
                <a:spcPts val="1300"/>
              </a:lnSpc>
            </a:pPr>
            <a:endParaRPr lang="en-US" altLang="ja-JP" sz="4000">
              <a:ea typeface="MS PGothic" panose="020B0600070205080204" pitchFamily="34" charset="-128"/>
            </a:endParaRP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Review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Review of IG Dependability Activities for Cars and other IoT &amp; M2M Use cases and Amendment of IEEE802.15.6 Wireless Medical BAN        </a:t>
            </a:r>
            <a:r>
              <a:rPr lang="ja-JP" altLang="en-US" sz="1300">
                <a:ea typeface="MS PGothic" panose="020B0600070205080204" pitchFamily="34" charset="-128"/>
                <a:cs typeface="Times New Roman" panose="02020603050405020304" pitchFamily="18" charset="0"/>
              </a:rPr>
              <a:t>　　　　　　          　</a:t>
            </a: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doc.#15-18-0347-01-0dep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Review of IEEE802.15.6 Wireless Medical BAN                          doc.#15-18-0384-00-odep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SmartBAN ETSI standard for smart body area networks             doc.#15-19-0509-00-0dep</a:t>
            </a:r>
          </a:p>
          <a:p>
            <a:pPr marL="800100" lvl="1">
              <a:lnSpc>
                <a:spcPts val="11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Updated  Technical Requirements for Focused Use Cases on WBAN for Human, Robotic and Car Bodies</a:t>
            </a:r>
            <a:r>
              <a:rPr lang="ja-JP" altLang="en-US" sz="1300"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300">
                <a:ea typeface="MS PGothic" panose="020B0600070205080204" pitchFamily="34" charset="-128"/>
                <a:cs typeface="Times New Roman" panose="02020603050405020304" pitchFamily="18" charset="0"/>
              </a:rPr>
              <a:t>doc.#15-19-0157-03-0dep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Discussion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Amendment of PHY and MAC of IEEE802.15.6 Wireless Medical BAN to Dependable BAN for Medicine, Cars and other IoT/M2M Use cases with Data Science for Next Generation of ECoG-BMI.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1. Requirement for Wireless Medical BAN to Apply for ECoG-based Brain-Machine Interface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     doc.#15-19-0419-03-0dep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2.. Brain-Machine Interface based on Electrocorticography using high speed UWB wireless body area network                                                                                        doc.#15-19-0421-02-0dep                                                                 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Presentation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Higher speed wireless body area networks are required for implantable brain-machine interfaces</a:t>
            </a:r>
          </a:p>
          <a:p>
            <a:pPr marL="800100" lvl="1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                                                                                                              doc.#15-19-0545-00-0dep</a:t>
            </a:r>
          </a:p>
          <a:p>
            <a:pPr marL="800100" lvl="1">
              <a:lnSpc>
                <a:spcPts val="1100"/>
              </a:lnSpc>
              <a:buFontTx/>
              <a:buAutoNum type="arabicPeriod" startAt="2"/>
            </a:pPr>
            <a:r>
              <a:rPr lang="en-US" altLang="ja-JP" sz="1300">
                <a:ea typeface="MS PGothic" panose="020B0600070205080204" pitchFamily="34" charset="-128"/>
              </a:rPr>
              <a:t>MAC Protocol with Interference Mitigation Using Negotiation among Coordinators in Multiple  Wireless Body Area Networks(BAN’s)                                                                    doc.#15-19-0503-00-0dep</a:t>
            </a:r>
          </a:p>
          <a:p>
            <a:pPr marL="800100" lvl="1">
              <a:lnSpc>
                <a:spcPts val="1100"/>
              </a:lnSpc>
              <a:buFontTx/>
              <a:buAutoNum type="arabicPeriod" startAt="3"/>
            </a:pPr>
            <a:r>
              <a:rPr lang="en-US" altLang="ja-JP" sz="1300">
                <a:ea typeface="MS PGothic" panose="020B0600070205080204" pitchFamily="34" charset="-128"/>
              </a:rPr>
              <a:t>Localization of implanted devices by combining TDOA, particle filter and map-mapping with intestine modeling                                                                                          doc.#15-19-0510-00-0dep</a:t>
            </a:r>
          </a:p>
          <a:p>
            <a:pPr marL="800100" lvl="1">
              <a:lnSpc>
                <a:spcPts val="1100"/>
              </a:lnSpc>
              <a:buFontTx/>
              <a:buAutoNum type="arabicPeriod" startAt="3"/>
            </a:pPr>
            <a:r>
              <a:rPr lang="en-US" altLang="ja-JP" sz="1300">
                <a:ea typeface="MS PGothic" panose="020B0600070205080204" pitchFamily="34" charset="-128"/>
              </a:rPr>
              <a:t>Stress analysis for rehabilitation patients using neural network for ECG-RRI with WBAN </a:t>
            </a:r>
          </a:p>
          <a:p>
            <a:pPr marL="800100" lvl="1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                                                                                                              doc.#15-19-0506-00-0dep</a:t>
            </a:r>
          </a:p>
          <a:p>
            <a:pPr marL="0" indent="0">
              <a:lnSpc>
                <a:spcPts val="1100"/>
              </a:lnSpc>
            </a:pPr>
            <a:r>
              <a:rPr lang="en-US" altLang="ja-JP" sz="1300">
                <a:ea typeface="MS PGothic" panose="020B0600070205080204" pitchFamily="34" charset="-128"/>
              </a:rPr>
              <a:t>Discussion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Technical requirement update with possible enable technologies   doc.#15-19-0157-04-0dep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Review and Update of draft of PAR and CSD;                                doc.#15-16-0290-03-0dep</a:t>
            </a:r>
          </a:p>
          <a:p>
            <a:pPr marL="800100" lvl="1">
              <a:lnSpc>
                <a:spcPts val="1100"/>
              </a:lnSpc>
              <a:buFont typeface="Times New Roman" panose="02020603050405020304" pitchFamily="18" charset="0"/>
              <a:buAutoNum type="arabicPeriod"/>
            </a:pPr>
            <a:r>
              <a:rPr lang="en-US" altLang="ja-JP" sz="1300">
                <a:ea typeface="MS PGothic" panose="020B0600070205080204" pitchFamily="34" charset="-128"/>
              </a:rPr>
              <a:t>Update of Timeline and Progress to SG/TG/WG</a:t>
            </a: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57FB866-35AB-4D66-8F99-8467DFAB06F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663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663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5422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33F56E0-1906-40B6-8A5A-EA37768108F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99C6ED7-B8A0-450D-BB24-0B0B8733825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US" altLang="en-US" smtClean="0"/>
              <a:t>Profiles </a:t>
            </a:r>
            <a:r>
              <a:rPr lang="en-GB" altLang="en-US" smtClean="0"/>
              <a:t>IG</a:t>
            </a:r>
            <a:endParaRPr lang="en-US" alt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/>
          <a:lstStyle/>
          <a:p>
            <a:r>
              <a:rPr lang="en-US" altLang="en-US" smtClean="0"/>
              <a:t>Proposal to close IG Profiles and move work to SC Maintenance</a:t>
            </a:r>
          </a:p>
        </p:txBody>
      </p:sp>
      <p:sp>
        <p:nvSpPr>
          <p:cNvPr id="2867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E8EF31D-72E0-46F4-BBF4-0122997FA02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2867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2868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6674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3342833-66A8-42C6-81B8-FE218C4FF1A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1D3246D-9BEE-4C79-9713-13CFE551F84B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US" altLang="en-US" smtClean="0"/>
              <a:t>Vehicular Assistive Technology </a:t>
            </a:r>
            <a:r>
              <a:rPr lang="en-GB" altLang="en-US" smtClean="0"/>
              <a:t>IG</a:t>
            </a:r>
            <a:endParaRPr lang="en-US" altLang="en-US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524000"/>
            <a:ext cx="8686800" cy="4814888"/>
          </a:xfrm>
        </p:spPr>
        <p:txBody>
          <a:bodyPr/>
          <a:lstStyle/>
          <a:p>
            <a:pPr marL="285750" indent="-285750"/>
            <a:r>
              <a:rPr lang="en-US" altLang="en-US" smtClean="0"/>
              <a:t>Collected and reviewed comments on the draft PAR and CSD</a:t>
            </a:r>
          </a:p>
          <a:p>
            <a:pPr marL="285750" indent="-285750"/>
            <a:r>
              <a:rPr lang="en-US" altLang="en-US" smtClean="0"/>
              <a:t>Presentations about applications of OCC.</a:t>
            </a:r>
          </a:p>
        </p:txBody>
      </p:sp>
      <p:sp>
        <p:nvSpPr>
          <p:cNvPr id="307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D82614F-D9DD-4B68-8534-BD0C17F5B6A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3072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072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41458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43F4F1B-22A5-4548-BA25-D4D19BB6A7B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32771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376F44B-BCC8-4BC8-B34B-25CE0008D75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Maintenance SC</a:t>
            </a:r>
            <a:endParaRPr lang="en-US" altLang="en-US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Did not meet</a:t>
            </a:r>
            <a:endParaRPr lang="en-US" altLang="en-US" sz="1800"/>
          </a:p>
        </p:txBody>
      </p:sp>
      <p:sp>
        <p:nvSpPr>
          <p:cNvPr id="3277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437E1AD-FE78-4D5E-B041-3C882A09796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3277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277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8243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Nov 2019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In July 2019, Editors discussed </a:t>
            </a:r>
            <a:r>
              <a:rPr lang="en-US" sz="1800" dirty="0" err="1"/>
              <a:t>REVmd</a:t>
            </a:r>
            <a:r>
              <a:rPr lang="en-US" sz="1800" dirty="0"/>
              <a:t> schedule and possible completion in 2020. 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March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88792"/>
              </p:ext>
            </p:extLst>
          </p:nvPr>
        </p:nvGraphicFramePr>
        <p:xfrm>
          <a:off x="1295400" y="2285999"/>
          <a:ext cx="9296400" cy="487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>
                  <a:extLst>
                    <a:ext uri="{9D8B030D-6E8A-4147-A177-3AD203B41FA5}">
                      <a16:colId xmlns="" xmlns:a16="http://schemas.microsoft.com/office/drawing/2014/main" val="3336049185"/>
                    </a:ext>
                  </a:extLst>
                </a:gridCol>
                <a:gridCol w="3098800">
                  <a:extLst>
                    <a:ext uri="{9D8B030D-6E8A-4147-A177-3AD203B41FA5}">
                      <a16:colId xmlns="" xmlns:a16="http://schemas.microsoft.com/office/drawing/2014/main" val="1921072032"/>
                    </a:ext>
                  </a:extLst>
                </a:gridCol>
                <a:gridCol w="3098800">
                  <a:extLst>
                    <a:ext uri="{9D8B030D-6E8A-4147-A177-3AD203B41FA5}">
                      <a16:colId xmlns="" xmlns:a16="http://schemas.microsoft.com/office/drawing/2014/main" val="3834352144"/>
                    </a:ext>
                  </a:extLst>
                </a:gridCol>
              </a:tblGrid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78554141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4647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772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2020*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2020*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556490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790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2020*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14023622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Sep 2020*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7809256"/>
                  </a:ext>
                </a:extLst>
              </a:tr>
              <a:tr h="627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234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2021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82380037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Sep, 2020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7905179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2416159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2494330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9065581"/>
                  </a:ext>
                </a:extLst>
              </a:tr>
              <a:tr h="3261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88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564FC34-1FF2-45C8-8D6A-E713B446A18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34819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9BB3130-58A8-461C-9033-2C46BC380E6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IETF SC</a:t>
            </a:r>
            <a:endParaRPr lang="en-US" altLang="en-US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000"/>
              <a:t>Did not meet</a:t>
            </a:r>
            <a:endParaRPr lang="en-US" altLang="en-US" sz="1800"/>
          </a:p>
        </p:txBody>
      </p:sp>
      <p:sp>
        <p:nvSpPr>
          <p:cNvPr id="348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458101A-78B4-4EA0-8392-E717539CA2E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3482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482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9841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5ED142D-465E-4457-AD13-8779C49CE86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36867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6DD5B80-125A-4478-8850-3CC5DE1E371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85826"/>
            <a:ext cx="7772400" cy="652463"/>
          </a:xfrm>
        </p:spPr>
        <p:txBody>
          <a:bodyPr/>
          <a:lstStyle/>
          <a:p>
            <a:r>
              <a:rPr lang="en-GB" altLang="en-US" smtClean="0"/>
              <a:t>WNG SC</a:t>
            </a:r>
            <a:endParaRPr lang="en-US" alt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52600"/>
            <a:ext cx="8229600" cy="45862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mtClean="0"/>
              <a:t>One presentation</a:t>
            </a:r>
          </a:p>
          <a:p>
            <a:pPr algn="just">
              <a:lnSpc>
                <a:spcPts val="2400"/>
              </a:lnSpc>
            </a:pPr>
            <a:r>
              <a:rPr lang="en-US" altLang="ja-JP" smtClean="0">
                <a:ea typeface="MS PGothic" panose="020B0600070205080204" pitchFamily="34" charset="-128"/>
              </a:rPr>
              <a:t>15-19-0545-00-0dep-wng-higher-speed-wireless-body-area-networks-are-required-for-implantable-brain-machine-interfaces.pdf</a:t>
            </a:r>
          </a:p>
          <a:p>
            <a:pPr algn="just">
              <a:lnSpc>
                <a:spcPts val="2400"/>
              </a:lnSpc>
            </a:pPr>
            <a:r>
              <a:rPr lang="en-US" altLang="ja-JP" smtClean="0">
                <a:ea typeface="MS PGothic" panose="020B0600070205080204" pitchFamily="34" charset="-128"/>
              </a:rPr>
              <a:t>Prof. Masayuki Hirata, MD of Osaka University gave a keynote speech in WNG session from a brain surgeon point of view to appeal for the necessity of an amendment of 802.15.6 for higher capacity and dependability with UWB radio for 2</a:t>
            </a:r>
            <a:r>
              <a:rPr lang="en-US" altLang="ja-JP" baseline="30000" smtClean="0">
                <a:ea typeface="MS PGothic" panose="020B0600070205080204" pitchFamily="34" charset="-128"/>
              </a:rPr>
              <a:t>nd</a:t>
            </a:r>
            <a:r>
              <a:rPr lang="en-US" altLang="ja-JP" smtClean="0">
                <a:ea typeface="MS PGothic" panose="020B0600070205080204" pitchFamily="34" charset="-128"/>
              </a:rPr>
              <a:t> Generation of ECoG sensing for BMI.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mtClean="0"/>
          </a:p>
        </p:txBody>
      </p:sp>
      <p:sp>
        <p:nvSpPr>
          <p:cNvPr id="368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48BE658-EF8B-4827-BABC-A7C82BC52B0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3687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687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121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81689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A8A5CCD-BB86-4D37-BB38-252C04C1B87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2EB6227-7A15-4A26-AEDA-8454A17C122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https://mentor.ieee.org/802.15/documents</a:t>
            </a:r>
            <a:endParaRPr lang="en-US" altLang="en-US" smtClean="0"/>
          </a:p>
          <a:p>
            <a:pPr lvl="2"/>
            <a:r>
              <a:rPr lang="en-US" altLang="en-US" sz="1400"/>
              <a:t>Current draft is in the members-only area</a:t>
            </a:r>
          </a:p>
          <a:p>
            <a:pPr lvl="3"/>
            <a:r>
              <a:rPr lang="en-US" altLang="en-US" smtClean="0"/>
              <a:t>http://www.ieee802.org/15  </a:t>
            </a:r>
            <a:r>
              <a:rPr lang="en-US" altLang="en-US" sz="1400">
                <a:sym typeface="Wingdings" panose="05000000000000000000" pitchFamily="2" charset="2"/>
              </a:rPr>
              <a:t>  </a:t>
            </a:r>
            <a:r>
              <a:rPr lang="en-US" altLang="en-US" sz="1400" u="sng">
                <a:sym typeface="Wingdings" panose="05000000000000000000" pitchFamily="2" charset="2"/>
              </a:rPr>
              <a:t>Members_Only_Area</a:t>
            </a:r>
            <a:endParaRPr lang="en-US" altLang="en-US" sz="1400" u="sng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3891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3891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28049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2473E782-B72C-4428-B60E-2195EFA10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IEEE 802.18 RR-TAG</a:t>
            </a:r>
            <a:br>
              <a:rPr lang="en-US" sz="2400" dirty="0"/>
            </a:br>
            <a:r>
              <a:rPr lang="en-US" sz="2400" dirty="0"/>
              <a:t>Waikoloa HI Plenary</a:t>
            </a:r>
            <a:br>
              <a:rPr lang="en-US" sz="2400" dirty="0"/>
            </a:br>
            <a:r>
              <a:rPr lang="en-GB" sz="2400" dirty="0"/>
              <a:t>Liaison  from 802.18 to 802.11</a:t>
            </a:r>
            <a:endParaRPr lang="en-GB" dirty="0"/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922D0B4D-6157-453D-B582-E968662E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793082"/>
            <a:ext cx="7772400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Dates:</a:t>
            </a:r>
            <a:r>
              <a:rPr lang="en-GB" sz="2000" b="0" kern="0" dirty="0"/>
              <a:t> 15 Nov 19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="" xmlns:a16="http://schemas.microsoft.com/office/drawing/2014/main" id="{CBF8EF22-59AA-407B-9065-E5F02544E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229955"/>
              </p:ext>
            </p:extLst>
          </p:nvPr>
        </p:nvGraphicFramePr>
        <p:xfrm>
          <a:off x="2070101" y="3600450"/>
          <a:ext cx="7834313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4" imgW="8245941" imgH="2648712" progId="Word.Document.8">
                  <p:embed/>
                </p:oleObj>
              </mc:Choice>
              <mc:Fallback>
                <p:oleObj name="Document" r:id="rId4" imgW="8245941" imgH="2648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1" y="3600450"/>
                        <a:ext cx="7834313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="" xmlns:a16="http://schemas.microsoft.com/office/drawing/2014/main" id="{6035F870-CB2C-47E7-AA77-80949CEE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113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7647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7EFEE-2340-439A-9906-78EF1022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13" y="609600"/>
            <a:ext cx="7772400" cy="533400"/>
          </a:xfrm>
        </p:spPr>
        <p:txBody>
          <a:bodyPr/>
          <a:lstStyle/>
          <a:p>
            <a:r>
              <a:rPr lang="en-US" sz="2800" dirty="0"/>
              <a:t>Items Discussed -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8CBFF-6841-4A69-ACB6-C9861AE6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107122"/>
            <a:ext cx="8480199" cy="5534799"/>
          </a:xfrm>
        </p:spPr>
        <p:txBody>
          <a:bodyPr/>
          <a:lstStyle/>
          <a:p>
            <a:pPr lvl="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1400" u="sng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Discussed what members had to share on EU activities in ETSI, CEPT, etc.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Very good information and discussion on   BRAN, TG-11, TG-UWB, ERM, TB-37, SE24, SE45 an FM57.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Please see the agenda file (link below) for the much detail we discussed.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Discussed what members had to share on ITU-R activities etc.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Discussed WRC-19 AI 1.16 that deals with the 5GHz bands, and we need to learn the outcome once WRC-19 is over on 22 November.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It is early yet for WRC-19 though will need to review in detail the output of WRC-19 to our IEEE 802 viewpoints we did earlier.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Items discussed in teleconferences since Sept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detail in 802.18 agenda: </a:t>
            </a:r>
            <a:r>
              <a:rPr lang="en-US" dirty="0">
                <a:hlinkClick r:id="rId2"/>
              </a:rPr>
              <a:t>https://mentor.ieee.org/802.18/dcn/19/18-19-0142</a:t>
            </a:r>
            <a:endParaRPr lang="en-US" altLang="en-US" dirty="0"/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114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3561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7EFEE-2340-439A-9906-78EF1022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13" y="609600"/>
            <a:ext cx="7772400" cy="533400"/>
          </a:xfrm>
        </p:spPr>
        <p:txBody>
          <a:bodyPr/>
          <a:lstStyle/>
          <a:p>
            <a:r>
              <a:rPr lang="en-US" sz="2800" dirty="0"/>
              <a:t>Items Discussed –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8CBFF-6841-4A69-ACB6-C9861AE6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066801"/>
            <a:ext cx="8915400" cy="5369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ACMA consultation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https://mentor.ieee.org/802.18/dcn/19/18-19-0146-00-0000-acma-ifc-36-2019-compliance-priorities-20-21.docx</a:t>
            </a:r>
            <a:r>
              <a:rPr lang="en-US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Compliance priorities ACMA should consider for 2020-2021.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IEEE 802 via the RR-TAG is going to do comments and we did an outline of answers to the ACMA questions.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Plan is to finalize via the email/</a:t>
            </a:r>
            <a:r>
              <a:rPr lang="en-US" sz="1800" dirty="0" err="1"/>
              <a:t>listserver</a:t>
            </a:r>
            <a:r>
              <a:rPr lang="en-US" sz="1800" dirty="0"/>
              <a:t>/Mentor in the next week and go for approval at next week’s teleconference.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APAC update since September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https://mentor.ieee.org/802.18/dcn/19/18-19-0144-00-0000-apac-update-november-2019.pptx</a:t>
            </a: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115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721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67EFEE-2340-439A-9906-78EF1022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13" y="609600"/>
            <a:ext cx="7772400" cy="533400"/>
          </a:xfrm>
        </p:spPr>
        <p:txBody>
          <a:bodyPr/>
          <a:lstStyle/>
          <a:p>
            <a:r>
              <a:rPr lang="en-US" sz="2800" dirty="0"/>
              <a:t>Items Discussed – 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88CBFF-6841-4A69-ACB6-C9861AE6A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066801"/>
            <a:ext cx="8915400" cy="5369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800" dirty="0"/>
              <a:t>FCC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FCC 6 GHz proceeding(s) 18-295/17-183 have several new filings, and expected R&amp;O at the 30 January Open Commission Meeting.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https://www.fcc.gov/ecfs/search/filings?proceedings_name=18-295&amp;sort=date_disseminated,DESC</a:t>
            </a:r>
            <a:r>
              <a:rPr lang="en-US" sz="1400" dirty="0"/>
              <a:t> </a:t>
            </a:r>
            <a:r>
              <a:rPr lang="en-US" altLang="en-US" sz="14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https://www.fcc.gov/ecfs/search/filings?proceedings_name=17-183&amp;sort=date_disseminated,DESC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/>
              <a:t>FCC  Expanding Flexible use of the 3.7 GHz to 4.2 GHz Band , 18-122, also expected at January open call.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https://www.fcc.gov/ecfs/search/filings?proceedings_name=18-122&amp;sort=date_disseminated,DESC</a:t>
            </a:r>
            <a:r>
              <a:rPr lang="en-US" altLang="en-US" sz="1400" dirty="0"/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IEEE –EU spectrum position (moving to an upcoming teleconference)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5"/>
              </a:rPr>
              <a:t>https://mentor.ieee.org/802.18/dcn/18/18-18-0028-02-0000-draft-ieee-european-public-policy-position-statement-on-spectrum-management.docx</a:t>
            </a:r>
            <a:r>
              <a:rPr lang="en-US" sz="1600" dirty="0"/>
              <a:t> </a:t>
            </a:r>
            <a:endParaRPr lang="en-US" sz="1600" u="sng" dirty="0">
              <a:hlinkClick r:id="rId6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/>
              <a:t>The IEEE SA position that the RR-TAG help develop, had requested to use in  EU: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u="sng" dirty="0">
                <a:hlinkClick r:id="rId6"/>
              </a:rPr>
              <a:t>https://mentor.ieee.org/802.18/dcn/18/18-18-0010-10-0000-sa-use-of-spectrum-draft-position-orig06dec17.docx</a:t>
            </a:r>
            <a:r>
              <a:rPr lang="en-US" sz="1600" dirty="0"/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WRC-19 AI status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Learned more at the EC SC on ITU this week and shared some intermediate results.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9603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0913" y="685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Approved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20913" y="1175657"/>
            <a:ext cx="7772400" cy="5161757"/>
          </a:xfrm>
        </p:spPr>
        <p:txBody>
          <a:bodyPr/>
          <a:lstStyle/>
          <a:p>
            <a:r>
              <a:rPr lang="en-US" altLang="en-US" dirty="0"/>
              <a:t>Documents Approved this week</a:t>
            </a:r>
            <a:endParaRPr lang="en-US" altLang="en-US" sz="2000" dirty="0"/>
          </a:p>
          <a:p>
            <a:pPr lvl="1"/>
            <a:r>
              <a:rPr lang="en-US" altLang="en-US" sz="2400" dirty="0"/>
              <a:t>Agenda for the week, with more detail on topics discussed.</a:t>
            </a:r>
          </a:p>
          <a:p>
            <a:pPr lvl="2"/>
            <a:r>
              <a:rPr lang="en-US" dirty="0">
                <a:hlinkClick r:id="rId2"/>
              </a:rPr>
              <a:t>https://mentor.ieee.org/802.18/dcn/19/18-19-0142</a:t>
            </a:r>
            <a:endParaRPr lang="en-US" altLang="en-US" sz="2000" dirty="0"/>
          </a:p>
          <a:p>
            <a:pPr lvl="1"/>
            <a:r>
              <a:rPr lang="en-US" altLang="en-US" sz="2400" dirty="0"/>
              <a:t>Sept Interim minutes</a:t>
            </a:r>
            <a:endParaRPr lang="en-US" altLang="en-US" sz="1400" dirty="0">
              <a:hlinkClick r:id="rId3"/>
            </a:endParaRPr>
          </a:p>
          <a:p>
            <a:pPr lvl="2"/>
            <a:r>
              <a:rPr lang="en-US" altLang="en-US" dirty="0">
                <a:hlinkClick r:id="rId4"/>
              </a:rPr>
              <a:t>https://mentor.ieee.org/802.18/dcn/19/18-19-0127-00-0000-minutes17-19sep19-rr-tag-wireless-interim-in-han.docx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sz="2000" dirty="0"/>
              <a:t>Weekly teleconferences approved/announced through 07 May 20</a:t>
            </a:r>
          </a:p>
          <a:p>
            <a:pPr marL="0" indent="0" algn="ctr">
              <a:buNone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17350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0913" y="685800"/>
            <a:ext cx="7772400" cy="533400"/>
          </a:xfrm>
        </p:spPr>
        <p:txBody>
          <a:bodyPr/>
          <a:lstStyle/>
          <a:p>
            <a:r>
              <a:rPr lang="en-US" altLang="en-US" sz="2800" dirty="0"/>
              <a:t>Next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20913" y="1175657"/>
            <a:ext cx="7772400" cy="51617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dirty="0">
                <a:solidFill>
                  <a:srgbClr val="00B0F0"/>
                </a:solidFill>
              </a:rPr>
              <a:t> </a:t>
            </a:r>
            <a:r>
              <a:rPr lang="en-US" altLang="en-US" sz="2000" dirty="0">
                <a:solidFill>
                  <a:srgbClr val="00B0F0"/>
                </a:solidFill>
              </a:rPr>
              <a:t>After 1</a:t>
            </a:r>
            <a:r>
              <a:rPr lang="en-US" altLang="en-US" sz="2000" baseline="30000" dirty="0">
                <a:solidFill>
                  <a:srgbClr val="00B0F0"/>
                </a:solidFill>
              </a:rPr>
              <a:t>st</a:t>
            </a:r>
            <a:r>
              <a:rPr lang="en-US" altLang="en-US" sz="2000" dirty="0">
                <a:solidFill>
                  <a:srgbClr val="00B0F0"/>
                </a:solidFill>
              </a:rPr>
              <a:t> of the year,  THz submission document back to 802.15, with update on lead in paragraph.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B0F0"/>
                </a:solidFill>
              </a:rPr>
              <a:t>Chair setup WRC-19 IEEE 802 viewpoints outcomes from WRC-19.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B0F0"/>
                </a:solidFill>
              </a:rPr>
              <a:t>Chair setup start of IEEE 802 viewpoints for WRC-23 agenda items.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rgbClr val="00B0F0"/>
                </a:solidFill>
              </a:rPr>
              <a:t>Chair to setup the ACMA comments to vote on in the 21 Nov teleconference</a:t>
            </a:r>
          </a:p>
          <a:p>
            <a:pPr marL="0" indent="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endParaRPr lang="en-US" sz="1800" b="0" dirty="0"/>
          </a:p>
          <a:p>
            <a:r>
              <a:rPr lang="en-US" sz="1800" b="0" dirty="0"/>
              <a:t>Also, still looking for a RR-TAG vice-chair and secretary.  If any interest, please see the Chair. </a:t>
            </a:r>
          </a:p>
          <a:p>
            <a:pPr marL="0" indent="0" algn="ctr">
              <a:buNone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3188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0913" y="685800"/>
            <a:ext cx="7772400" cy="1066800"/>
          </a:xfrm>
        </p:spPr>
        <p:txBody>
          <a:bodyPr/>
          <a:lstStyle/>
          <a:p>
            <a:r>
              <a:rPr lang="en-GB" sz="2800" dirty="0"/>
              <a:t>802.18 Meeting Close</a:t>
            </a:r>
            <a:endParaRPr lang="en-US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78246" y="1723697"/>
            <a:ext cx="8369922" cy="4419600"/>
          </a:xfrm>
        </p:spPr>
        <p:txBody>
          <a:bodyPr/>
          <a:lstStyle/>
          <a:p>
            <a:r>
              <a:rPr lang="en-US" sz="2000" dirty="0"/>
              <a:t>The RR-TAG adjourned AM1 Thursday this week. </a:t>
            </a:r>
          </a:p>
          <a:p>
            <a:pPr lvl="1"/>
            <a:r>
              <a:rPr lang="en-US" dirty="0"/>
              <a:t>Will hold weekly, as needed, teleconferences, Thursdays 15:00-15:55et</a:t>
            </a:r>
          </a:p>
          <a:p>
            <a:pPr lvl="1"/>
            <a:endParaRPr lang="en-US" dirty="0"/>
          </a:p>
          <a:p>
            <a:r>
              <a:rPr lang="en-US" sz="2000" dirty="0"/>
              <a:t>Next teleconference planned for 21 Nov 19, 1500et/1200pt </a:t>
            </a:r>
          </a:p>
          <a:p>
            <a:pPr lvl="1"/>
            <a:r>
              <a:rPr lang="en-US" dirty="0"/>
              <a:t>Call in information: </a:t>
            </a:r>
            <a:r>
              <a:rPr lang="en-US" dirty="0">
                <a:hlinkClick r:id="rId2"/>
              </a:rPr>
              <a:t>https://mentor.ieee.org/802.18/dcn/16/18-16-0038</a:t>
            </a:r>
            <a:r>
              <a:rPr lang="en-US" dirty="0"/>
              <a:t> </a:t>
            </a:r>
            <a:r>
              <a:rPr lang="en-US" altLang="en-US" dirty="0"/>
              <a:t> </a:t>
            </a:r>
            <a:r>
              <a:rPr lang="en-US" altLang="en-US" b="1" dirty="0"/>
              <a:t>(r13 </a:t>
            </a:r>
            <a:r>
              <a:rPr lang="en-US" altLang="en-US" b="1" i="1" u="sng" dirty="0"/>
              <a:t>or latest</a:t>
            </a:r>
            <a:r>
              <a:rPr lang="en-US" altLang="en-US" b="1" dirty="0"/>
              <a:t>)</a:t>
            </a:r>
            <a:endParaRPr lang="en-US" b="1" dirty="0"/>
          </a:p>
          <a:p>
            <a:pPr lvl="1"/>
            <a:r>
              <a:rPr lang="en-US" dirty="0"/>
              <a:t>All notices are sent through the 802.18 list server reflector. 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next face to face meeting of the 802.18 RR-TAG will be at the IEEE 802, 12–17 Jan. 2019 Wireless Interim in the  Hotel Irvine, Irvine, California, USA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Normal time slots, Tuesday AM2 and Thursday AM1 (08:30 start)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Thank You and Safe Travels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Jay Holcomb, Itron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64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38687"/>
              </p:ext>
            </p:extLst>
          </p:nvPr>
        </p:nvGraphicFramePr>
        <p:xfrm>
          <a:off x="836684" y="1526885"/>
          <a:ext cx="10518632" cy="44704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47601">
                  <a:extLst>
                    <a:ext uri="{9D8B030D-6E8A-4147-A177-3AD203B41FA5}">
                      <a16:colId xmlns="" xmlns:a16="http://schemas.microsoft.com/office/drawing/2014/main" val="4261970102"/>
                    </a:ext>
                  </a:extLst>
                </a:gridCol>
                <a:gridCol w="422231">
                  <a:extLst>
                    <a:ext uri="{9D8B030D-6E8A-4147-A177-3AD203B41FA5}">
                      <a16:colId xmlns="" xmlns:a16="http://schemas.microsoft.com/office/drawing/2014/main" val="78877518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145119986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029749347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1543342895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3821760127"/>
                    </a:ext>
                  </a:extLst>
                </a:gridCol>
                <a:gridCol w="533400">
                  <a:extLst>
                    <a:ext uri="{9D8B030D-6E8A-4147-A177-3AD203B41FA5}">
                      <a16:colId xmlns="" xmlns:a16="http://schemas.microsoft.com/office/drawing/2014/main" val="1625024730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849464904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3784159027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09422106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74680086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3917323349"/>
                    </a:ext>
                  </a:extLst>
                </a:gridCol>
                <a:gridCol w="1938583">
                  <a:extLst>
                    <a:ext uri="{9D8B030D-6E8A-4147-A177-3AD203B41FA5}">
                      <a16:colId xmlns="" xmlns:a16="http://schemas.microsoft.com/office/drawing/2014/main" val="664609411"/>
                    </a:ext>
                  </a:extLst>
                </a:gridCol>
                <a:gridCol w="1185617">
                  <a:extLst>
                    <a:ext uri="{9D8B030D-6E8A-4147-A177-3AD203B41FA5}">
                      <a16:colId xmlns="" xmlns:a16="http://schemas.microsoft.com/office/drawing/2014/main" val="1668201667"/>
                    </a:ext>
                  </a:extLst>
                </a:gridCol>
              </a:tblGrid>
              <a:tr h="21844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Style Guide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5574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1105578"/>
                  </a:ext>
                </a:extLst>
              </a:tr>
              <a:tr h="466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2217997"/>
                  </a:ext>
                </a:extLst>
              </a:tr>
              <a:tr h="466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307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52362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 Roy Want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204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061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58542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11138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5866631"/>
                  </a:ext>
                </a:extLst>
              </a:tr>
            </a:tbl>
          </a:graphicData>
        </a:graphic>
      </p:graphicFrame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5116" y="831930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Nov 2019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5795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3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802.19 </a:t>
            </a:r>
            <a:r>
              <a:rPr lang="en-GB" dirty="0"/>
              <a:t>Liaison </a:t>
            </a:r>
            <a:r>
              <a:rPr lang="en-GB" dirty="0" smtClean="0"/>
              <a:t>Report November </a:t>
            </a:r>
            <a:r>
              <a:rPr lang="en-GB" dirty="0"/>
              <a:t>2019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Tuncer Baykas, </a:t>
            </a:r>
            <a:r>
              <a:rPr lang="en-GB" dirty="0" err="1" smtClean="0"/>
              <a:t>Vestel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120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993776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6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056676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802.19 WG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802.19 has 52 voters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Working Group :  </a:t>
            </a:r>
            <a:r>
              <a:rPr lang="en-US" dirty="0" smtClean="0"/>
              <a:t>Recommended </a:t>
            </a:r>
            <a:r>
              <a:rPr lang="en-US" dirty="0"/>
              <a:t>Text on the 802 Coexistence </a:t>
            </a:r>
            <a:r>
              <a:rPr lang="en-US" dirty="0" smtClean="0"/>
              <a:t>Process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Task Group 3: </a:t>
            </a:r>
            <a:r>
              <a:rPr lang="en-US" dirty="0"/>
              <a:t>Recommended Practice on Coexistence in the sub-1GHz Frequency Bands</a:t>
            </a:r>
          </a:p>
          <a:p>
            <a:pPr>
              <a:buFont typeface="Arial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121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7"/>
            <a:ext cx="4246028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Tuncer Baykas, </a:t>
            </a:r>
            <a:r>
              <a:rPr lang="en-GB" sz="1400" dirty="0" err="1" smtClean="0">
                <a:solidFill>
                  <a:schemeClr val="tx1"/>
                </a:solidFill>
              </a:rPr>
              <a:t>Vestel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29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TG3 Draft Plan, Nov-Jan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draft from specification  framework</a:t>
            </a:r>
          </a:p>
          <a:p>
            <a:pPr marL="487693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mentor.ieee.org/802.19/dcn/19/19-19-0071-03-0003-coexistence-methods-for-802-11-and-802-15-4-based-systems-operating-in-the-sub-1-ghz-frequency-bands.docx</a:t>
            </a:r>
            <a:endParaRPr lang="en-US" dirty="0" smtClean="0"/>
          </a:p>
          <a:p>
            <a:pPr marL="487693" lvl="1" indent="0">
              <a:buNone/>
            </a:pPr>
            <a:r>
              <a:rPr lang="en-US" dirty="0" smtClean="0"/>
              <a:t>(Now - Dec 12)</a:t>
            </a:r>
          </a:p>
          <a:p>
            <a:r>
              <a:rPr lang="en-US" dirty="0" smtClean="0"/>
              <a:t>Informal Working Group review of  draft</a:t>
            </a:r>
          </a:p>
          <a:p>
            <a:pPr lvl="1"/>
            <a:r>
              <a:rPr lang="en-US" dirty="0" smtClean="0"/>
              <a:t>(Dec 12 – Jan 12)</a:t>
            </a:r>
          </a:p>
          <a:p>
            <a:r>
              <a:rPr lang="en-US" dirty="0" smtClean="0"/>
              <a:t>Resolve informal comments</a:t>
            </a:r>
          </a:p>
          <a:p>
            <a:pPr lvl="1"/>
            <a:r>
              <a:rPr lang="en-US" dirty="0" smtClean="0"/>
              <a:t>Jan interim</a:t>
            </a:r>
          </a:p>
          <a:p>
            <a:r>
              <a:rPr lang="en-US" dirty="0" smtClean="0"/>
              <a:t>Initial WG ballot following Jan meeting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7"/>
            <a:ext cx="4246028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Tuncer Baykas, </a:t>
            </a:r>
            <a:r>
              <a:rPr lang="en-GB" sz="1400" dirty="0" err="1" smtClean="0">
                <a:solidFill>
                  <a:schemeClr val="tx1"/>
                </a:solidFill>
              </a:rPr>
              <a:t>Vestel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9250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2614258-3763-4ABC-AB25-4B7F521816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E1155E37-92FD-454C-9BEB-6B227F7DAF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November 2019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7"/>
            <a:ext cx="4246028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400" dirty="0" smtClean="0">
                <a:solidFill>
                  <a:schemeClr val="tx1"/>
                </a:solidFill>
              </a:rPr>
              <a:t>Tuncer Baykas, </a:t>
            </a:r>
            <a:r>
              <a:rPr lang="en-GB" sz="1400" dirty="0" err="1" smtClean="0">
                <a:solidFill>
                  <a:schemeClr val="tx1"/>
                </a:solidFill>
              </a:rPr>
              <a:t>Vestel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99EB5AA-7C1E-43F4-941D-621B834F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476284"/>
            <a:ext cx="9191413" cy="792477"/>
          </a:xfrm>
        </p:spPr>
        <p:txBody>
          <a:bodyPr/>
          <a:lstStyle/>
          <a:p>
            <a:r>
              <a:rPr lang="en-US" sz="3200" dirty="0"/>
              <a:t>Recommended Text on the 802 Coexistence Process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8E638090-E680-4193-9BF0-7AEB81DB0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340769"/>
            <a:ext cx="10945216" cy="4975008"/>
          </a:xfrm>
        </p:spPr>
        <p:txBody>
          <a:bodyPr/>
          <a:lstStyle/>
          <a:p>
            <a:r>
              <a:rPr lang="en-US" sz="2400" dirty="0"/>
              <a:t>At the September IEEE 802.19 meeting the WG discussed and revised the “Recommended Text on the 802 Coexistence Process” document</a:t>
            </a:r>
          </a:p>
          <a:p>
            <a:r>
              <a:rPr lang="en-US" sz="2400" b="1" dirty="0"/>
              <a:t>Held an electronic vote to approve the document (</a:t>
            </a:r>
            <a:r>
              <a:rPr lang="en-US" sz="2400" dirty="0"/>
              <a:t>802.19-19/24r6</a:t>
            </a:r>
            <a:r>
              <a:rPr lang="en-US" sz="2400" b="1" dirty="0"/>
              <a:t>)</a:t>
            </a:r>
          </a:p>
          <a:p>
            <a:pPr lvl="1"/>
            <a:r>
              <a:rPr lang="en-US" sz="2200" b="1" dirty="0" smtClean="0"/>
              <a:t>Results </a:t>
            </a:r>
            <a:r>
              <a:rPr lang="en-US" sz="2200" b="1" dirty="0"/>
              <a:t>(Y/N/A): 31/12/0.  Approval Rate = 72%.  Motion failed.</a:t>
            </a:r>
          </a:p>
          <a:p>
            <a:pPr lvl="1"/>
            <a:r>
              <a:rPr lang="en-US" sz="2200" b="1" dirty="0"/>
              <a:t>Comments are posted in document 802.19-19/69r1</a:t>
            </a:r>
          </a:p>
          <a:p>
            <a:r>
              <a:rPr lang="en-US" sz="2400" b="1" dirty="0"/>
              <a:t>The plan </a:t>
            </a:r>
            <a:r>
              <a:rPr lang="en-US" dirty="0" smtClean="0"/>
              <a:t>was</a:t>
            </a:r>
            <a:r>
              <a:rPr lang="en-US" sz="2400" b="1" dirty="0" smtClean="0"/>
              <a:t> </a:t>
            </a:r>
            <a:r>
              <a:rPr lang="en-US" sz="2400" b="1" dirty="0"/>
              <a:t>to approve </a:t>
            </a:r>
            <a:r>
              <a:rPr lang="en-US" dirty="0"/>
              <a:t>the document (802.19-19/</a:t>
            </a:r>
            <a:r>
              <a:rPr lang="en-US" dirty="0" smtClean="0"/>
              <a:t>24r7)</a:t>
            </a:r>
            <a:r>
              <a:rPr lang="en-US" sz="2400" b="1" dirty="0" smtClean="0"/>
              <a:t> </a:t>
            </a:r>
            <a:r>
              <a:rPr lang="en-US" sz="2400" b="1" dirty="0"/>
              <a:t>at the WG </a:t>
            </a:r>
            <a:r>
              <a:rPr lang="en-US" sz="2400" b="1" dirty="0" smtClean="0"/>
              <a:t>Opening. </a:t>
            </a:r>
          </a:p>
          <a:p>
            <a:r>
              <a:rPr lang="en-US" dirty="0" smtClean="0"/>
              <a:t>Motion failed. </a:t>
            </a:r>
            <a:r>
              <a:rPr lang="en-US" dirty="0"/>
              <a:t>Results (Y/N/A): </a:t>
            </a:r>
            <a:r>
              <a:rPr lang="en-US" dirty="0" smtClean="0"/>
              <a:t>11/4/</a:t>
            </a:r>
            <a:r>
              <a:rPr lang="en-US" dirty="0"/>
              <a:t>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Group </a:t>
            </a:r>
            <a:r>
              <a:rPr lang="en-US" dirty="0" smtClean="0"/>
              <a:t>started </a:t>
            </a:r>
            <a:r>
              <a:rPr lang="en-US" dirty="0" err="1" smtClean="0"/>
              <a:t>epolls</a:t>
            </a:r>
            <a:r>
              <a:rPr lang="en-US" dirty="0" smtClean="0"/>
              <a:t> on below </a:t>
            </a:r>
            <a:r>
              <a:rPr lang="en-US" dirty="0"/>
              <a:t>documents</a:t>
            </a:r>
            <a:r>
              <a:rPr lang="en-US" dirty="0" smtClean="0"/>
              <a:t>.</a:t>
            </a:r>
          </a:p>
          <a:p>
            <a:pPr marL="0" indent="0"/>
            <a:r>
              <a:rPr lang="en-US" dirty="0" smtClean="0"/>
              <a:t>“</a:t>
            </a:r>
            <a:r>
              <a:rPr lang="en-US" dirty="0"/>
              <a:t>Recommended Changes to the 802 Operations </a:t>
            </a:r>
            <a:r>
              <a:rPr lang="en-US" dirty="0" smtClean="0"/>
              <a:t>Manual” (</a:t>
            </a:r>
            <a:r>
              <a:rPr lang="en-US" dirty="0"/>
              <a:t>802.19-19</a:t>
            </a:r>
            <a:r>
              <a:rPr lang="en-US" dirty="0" smtClean="0"/>
              <a:t>/77r0) and “</a:t>
            </a:r>
            <a:r>
              <a:rPr lang="en-US" dirty="0"/>
              <a:t>Recommended New Section of Chairs Guidelines</a:t>
            </a:r>
            <a:r>
              <a:rPr lang="en-US" dirty="0" smtClean="0"/>
              <a:t>” </a:t>
            </a:r>
            <a:r>
              <a:rPr lang="en-US" dirty="0"/>
              <a:t>(802.19-19/</a:t>
            </a:r>
            <a:r>
              <a:rPr lang="en-US" dirty="0" smtClean="0"/>
              <a:t>78r0). </a:t>
            </a:r>
          </a:p>
          <a:p>
            <a:endParaRPr lang="en-US" dirty="0" smtClean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87225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2C7DE7A-1C42-4D28-94D9-093CF0988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88" y="1425575"/>
            <a:ext cx="10552112" cy="1066800"/>
          </a:xfrm>
        </p:spPr>
        <p:txBody>
          <a:bodyPr/>
          <a:lstStyle/>
          <a:p>
            <a:r>
              <a:rPr lang="en-GB" altLang="en-US"/>
              <a:t>802.24 Vertical Applications Technical Advisory Group</a:t>
            </a:r>
            <a:br>
              <a:rPr lang="en-GB" altLang="en-US"/>
            </a:br>
            <a:r>
              <a:rPr lang="en-GB" altLang="en-US"/>
              <a:t>Liaison Report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="" xmlns:a16="http://schemas.microsoft.com/office/drawing/2014/main" id="{69AD8F4E-1597-471F-ADE0-78C99368C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3284538"/>
            <a:ext cx="7772400" cy="2811462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2019-11-14</a:t>
            </a:r>
          </a:p>
        </p:txBody>
      </p:sp>
      <p:graphicFrame>
        <p:nvGraphicFramePr>
          <p:cNvPr id="4101" name="Object 146">
            <a:extLst>
              <a:ext uri="{FF2B5EF4-FFF2-40B4-BE49-F238E27FC236}">
                <a16:creationId xmlns="" xmlns:a16="http://schemas.microsoft.com/office/drawing/2014/main" id="{D0DA5E23-FE7D-4334-92B8-E06EF15CD9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2813" y="3984625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4" imgW="8152664" imgH="2297815" progId="">
                  <p:embed/>
                </p:oleObj>
              </mc:Choice>
              <mc:Fallback>
                <p:oleObj name="Document" r:id="rId4" imgW="8152664" imgH="229781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984625"/>
                        <a:ext cx="8237537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63665F6-5C07-4E62-A3FB-2B38CE7D4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5734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Author:</a:t>
            </a:r>
            <a:endParaRPr lang="en-GB" alt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Tim Godfrey, EPRI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42F58D-C6BC-4D94-BE48-316EB905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760538"/>
            <a:ext cx="11056938" cy="48133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0" dirty="0"/>
              <a:t>Discussed PAR/CSD Comments on 802.16t: Licensed Narrowband Amendment </a:t>
            </a:r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High reliability, bounded latency in VHF/UHF spectrum with channel sizes between 5 </a:t>
            </a:r>
            <a:r>
              <a:rPr lang="en-US" dirty="0" err="1"/>
              <a:t>KHz</a:t>
            </a:r>
            <a:r>
              <a:rPr lang="en-US" dirty="0"/>
              <a:t> and 100 </a:t>
            </a:r>
            <a:r>
              <a:rPr lang="en-US" dirty="0" err="1"/>
              <a:t>KHz</a:t>
            </a:r>
            <a:endParaRPr lang="en-US" dirty="0">
              <a:hlinkClick r:id="rId3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dirty="0">
                <a:hlinkClick r:id="rId4"/>
              </a:rPr>
              <a:t>PAR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CSD</a:t>
            </a:r>
            <a:r>
              <a:rPr lang="en-US" dirty="0"/>
              <a:t> and </a:t>
            </a:r>
            <a:r>
              <a:rPr lang="en-US" dirty="0">
                <a:hlinkClick r:id="rId6"/>
              </a:rPr>
              <a:t>EC Presentation</a:t>
            </a:r>
            <a:r>
              <a:rPr lang="en-US" dirty="0"/>
              <a:t>. Project will be assigned to Task Group in 802.15</a:t>
            </a:r>
            <a:endParaRPr lang="en-US" b="0" dirty="0"/>
          </a:p>
          <a:p>
            <a:pPr>
              <a:lnSpc>
                <a:spcPct val="120000"/>
              </a:lnSpc>
              <a:defRPr/>
            </a:pPr>
            <a:r>
              <a:rPr lang="en-US" b="0" dirty="0"/>
              <a:t>Updated white paper on Low Latency Vertical Applications </a:t>
            </a:r>
          </a:p>
          <a:p>
            <a:pPr lvl="1">
              <a:lnSpc>
                <a:spcPct val="120000"/>
              </a:lnSpc>
              <a:defRPr/>
            </a:pPr>
            <a:r>
              <a:rPr lang="en-US" b="0" dirty="0"/>
              <a:t>Draft after this meeting </a:t>
            </a:r>
            <a:r>
              <a:rPr lang="en-US" b="0" dirty="0">
                <a:hlinkClick r:id="rId7"/>
              </a:rPr>
              <a:t>802.24-19-0003r6</a:t>
            </a:r>
            <a:endParaRPr lang="en-US" b="0" dirty="0"/>
          </a:p>
          <a:p>
            <a:pPr>
              <a:lnSpc>
                <a:spcPct val="120000"/>
              </a:lnSpc>
              <a:defRPr/>
            </a:pPr>
            <a:r>
              <a:rPr lang="en-US" b="0" dirty="0"/>
              <a:t>Updating of SGIP/SEPA Wireless Characteristics Matrix – update from this meeting </a:t>
            </a:r>
            <a:r>
              <a:rPr lang="en-US" b="0" dirty="0">
                <a:hlinkClick r:id="rId8"/>
              </a:rPr>
              <a:t>802.24-19-0037r0</a:t>
            </a:r>
            <a:endParaRPr lang="en-US" b="0" dirty="0"/>
          </a:p>
          <a:p>
            <a:pPr>
              <a:lnSpc>
                <a:spcPct val="120000"/>
              </a:lnSpc>
              <a:defRPr/>
            </a:pPr>
            <a:r>
              <a:rPr lang="en-US" b="0" dirty="0"/>
              <a:t>Updated draft of “IEEE 802 Solutions for Vertical Applications “white paper, on the distinguishing characteristics of the IEEE 802 architecture for vertical applications.  Latest draft </a:t>
            </a:r>
            <a:r>
              <a:rPr lang="en-US" b="0" dirty="0">
                <a:hlinkClick r:id="rId9"/>
              </a:rPr>
              <a:t>802.24-19-0034r1</a:t>
            </a:r>
            <a:endParaRPr lang="en-US" b="0" dirty="0"/>
          </a:p>
          <a:p>
            <a:pPr lvl="1">
              <a:lnSpc>
                <a:spcPct val="120000"/>
              </a:lnSpc>
              <a:defRPr/>
            </a:pPr>
            <a:r>
              <a:rPr lang="en-US" dirty="0"/>
              <a:t>Contribution from Max Riegel on 802.1CF </a:t>
            </a:r>
            <a:r>
              <a:rPr lang="en-US" dirty="0" err="1"/>
              <a:t>OmniRAN</a:t>
            </a:r>
            <a:r>
              <a:rPr lang="en-US" dirty="0"/>
              <a:t>. </a:t>
            </a:r>
            <a:r>
              <a:rPr lang="en-US" b="0" dirty="0"/>
              <a:t>Call for additional text contributions </a:t>
            </a:r>
            <a:r>
              <a:rPr lang="en-US" dirty="0"/>
              <a:t>remains open.</a:t>
            </a:r>
          </a:p>
          <a:p>
            <a:pPr algn="just">
              <a:lnSpc>
                <a:spcPct val="120000"/>
              </a:lnSpc>
              <a:defRPr/>
            </a:pPr>
            <a:endParaRPr lang="en-US" sz="1900" b="0" dirty="0"/>
          </a:p>
          <a:p>
            <a:pPr algn="just">
              <a:lnSpc>
                <a:spcPct val="120000"/>
              </a:lnSpc>
              <a:defRPr/>
            </a:pPr>
            <a:r>
              <a:rPr lang="en-US" sz="1900" b="0" dirty="0"/>
              <a:t>Agenda 			</a:t>
            </a:r>
            <a:r>
              <a:rPr lang="en-US" sz="1900" b="0" dirty="0">
                <a:solidFill>
                  <a:srgbClr val="002060"/>
                </a:solidFill>
                <a:hlinkClick r:id="rId10"/>
              </a:rPr>
              <a:t>24-19-0031r2</a:t>
            </a:r>
            <a:endParaRPr lang="en-US" sz="1900" b="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sz="1900" b="0" dirty="0"/>
              <a:t>Closing Report			</a:t>
            </a:r>
            <a:r>
              <a:rPr lang="en-US" sz="1900" b="0" dirty="0">
                <a:hlinkClick r:id="rId11"/>
              </a:rPr>
              <a:t>24-19-0039r0</a:t>
            </a:r>
            <a:endParaRPr lang="en-US" sz="1900" b="0" dirty="0"/>
          </a:p>
          <a:p>
            <a:pPr>
              <a:lnSpc>
                <a:spcPct val="120000"/>
              </a:lnSpc>
              <a:defRPr/>
            </a:pPr>
            <a:r>
              <a:rPr lang="en-US" sz="1900" b="0" dirty="0"/>
              <a:t>Minutes			24-19-0036r0   </a:t>
            </a:r>
          </a:p>
        </p:txBody>
      </p:sp>
      <p:grpSp>
        <p:nvGrpSpPr>
          <p:cNvPr id="6149" name="Group 12">
            <a:extLst>
              <a:ext uri="{FF2B5EF4-FFF2-40B4-BE49-F238E27FC236}">
                <a16:creationId xmlns="" xmlns:a16="http://schemas.microsoft.com/office/drawing/2014/main" id="{E820F78B-A092-48F9-88B7-58606C405727}"/>
              </a:ext>
            </a:extLst>
          </p:cNvPr>
          <p:cNvGrpSpPr>
            <a:grpSpLocks/>
          </p:cNvGrpSpPr>
          <p:nvPr/>
        </p:nvGrpSpPr>
        <p:grpSpPr bwMode="auto">
          <a:xfrm>
            <a:off x="3287713" y="765175"/>
            <a:ext cx="5399087" cy="935038"/>
            <a:chOff x="827584" y="1412776"/>
            <a:chExt cx="7704856" cy="14401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DDAD3B8B-890E-4B1A-B960-C311015B49C3}"/>
                </a:ext>
              </a:extLst>
            </p:cNvPr>
            <p:cNvSpPr/>
            <p:nvPr/>
          </p:nvSpPr>
          <p:spPr bwMode="auto">
            <a:xfrm>
              <a:off x="1855152" y="1412776"/>
              <a:ext cx="5549051" cy="50368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802.24 Vertical Applications TAG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B0888FD-BB4D-41EB-BA98-D9E8FBD1A20E}"/>
                </a:ext>
              </a:extLst>
            </p:cNvPr>
            <p:cNvSpPr/>
            <p:nvPr/>
          </p:nvSpPr>
          <p:spPr bwMode="auto">
            <a:xfrm>
              <a:off x="827584" y="2349247"/>
              <a:ext cx="3744818" cy="50368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802.24.1 Smart Grid TG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8718F5A-8FEC-483C-949D-57FB97C10090}"/>
                </a:ext>
              </a:extLst>
            </p:cNvPr>
            <p:cNvSpPr/>
            <p:nvPr/>
          </p:nvSpPr>
          <p:spPr bwMode="auto">
            <a:xfrm>
              <a:off x="4787622" y="2349247"/>
              <a:ext cx="3744818" cy="503689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802.24.2 IoT TG</a:t>
              </a:r>
            </a:p>
          </p:txBody>
        </p:sp>
        <p:cxnSp>
          <p:nvCxnSpPr>
            <p:cNvPr id="6153" name="Elbow Connector 9">
              <a:extLst>
                <a:ext uri="{FF2B5EF4-FFF2-40B4-BE49-F238E27FC236}">
                  <a16:creationId xmlns="" xmlns:a16="http://schemas.microsoft.com/office/drawing/2014/main" id="{F0932B38-502A-47C0-B5D5-2DE674C44C6C}"/>
                </a:ext>
              </a:extLst>
            </p:cNvPr>
            <p:cNvCxnSpPr>
              <a:cxnSpLocks noChangeShapeType="1"/>
              <a:stCxn id="4" idx="2"/>
              <a:endCxn id="7" idx="0"/>
            </p:cNvCxnSpPr>
            <p:nvPr/>
          </p:nvCxnSpPr>
          <p:spPr bwMode="auto">
            <a:xfrm rot="5400000">
              <a:off x="3448445" y="1168015"/>
              <a:ext cx="432782" cy="1929684"/>
            </a:xfrm>
            <a:prstGeom prst="bentConnector3">
              <a:avLst>
                <a:gd name="adj1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/>
          </p:spPr>
        </p:cxnSp>
        <p:cxnSp>
          <p:nvCxnSpPr>
            <p:cNvPr id="6154" name="Elbow Connector 11">
              <a:extLst>
                <a:ext uri="{FF2B5EF4-FFF2-40B4-BE49-F238E27FC236}">
                  <a16:creationId xmlns="" xmlns:a16="http://schemas.microsoft.com/office/drawing/2014/main" id="{0791A51D-8BAE-464C-A112-9C2109DFFF4C}"/>
                </a:ext>
              </a:extLst>
            </p:cNvPr>
            <p:cNvCxnSpPr>
              <a:cxnSpLocks noChangeShapeType="1"/>
              <a:stCxn id="4" idx="2"/>
              <a:endCxn id="8" idx="0"/>
            </p:cNvCxnSpPr>
            <p:nvPr/>
          </p:nvCxnSpPr>
          <p:spPr bwMode="auto">
            <a:xfrm rot="16200000" flipH="1">
              <a:off x="5428463" y="1117678"/>
              <a:ext cx="432782" cy="2030355"/>
            </a:xfrm>
            <a:prstGeom prst="bentConnector3">
              <a:avLst>
                <a:gd name="adj1" fmla="val 50000"/>
              </a:avLst>
            </a:prstGeom>
            <a:grpFill/>
            <a:ln w="12700" algn="ctr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/>
          </p:spPr>
        </p:cxnSp>
      </p:grp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AE1AA61-E6E9-4541-81B1-53AEC88DB71D}"/>
              </a:ext>
            </a:extLst>
          </p:cNvPr>
          <p:cNvCxnSpPr>
            <a:cxnSpLocks/>
          </p:cNvCxnSpPr>
          <p:nvPr/>
        </p:nvCxnSpPr>
        <p:spPr bwMode="auto">
          <a:xfrm>
            <a:off x="0" y="5301208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Tim Godfrey, EPRI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 November 2019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2019-11-14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039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3" imgW="8253286" imgH="2534496" progId="Word.Document.8">
                  <p:embed/>
                </p:oleObj>
              </mc:Choice>
              <mc:Fallback>
                <p:oleObj name="Document" r:id="rId3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2201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/>
            <a:r>
              <a:rPr lang="en-US" dirty="0"/>
              <a:t>November 2019 </a:t>
            </a:r>
            <a:r>
              <a:rPr lang="en-US" kern="0" dirty="0"/>
              <a:t>Meeting in </a:t>
            </a:r>
            <a:r>
              <a:rPr lang="en-GB" dirty="0"/>
              <a:t>Kona, HI, USA </a:t>
            </a:r>
            <a:endParaRPr lang="en-US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79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</a:t>
            </a:r>
            <a:r>
              <a:rPr lang="en-US" dirty="0" smtClean="0"/>
              <a:t>November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99" y="1230547"/>
            <a:ext cx="11029686" cy="5170254"/>
          </a:xfrm>
        </p:spPr>
        <p:txBody>
          <a:bodyPr/>
          <a:lstStyle/>
          <a:p>
            <a:pPr marL="57150" indent="0" algn="ctr"/>
            <a:r>
              <a:rPr lang="en-US" altLang="en-US" sz="2000" dirty="0"/>
              <a:t>Agenda: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hlinkClick r:id="rId2"/>
              </a:rPr>
              <a:t>11-19/1744r1</a:t>
            </a:r>
            <a:r>
              <a:rPr lang="en-US" altLang="en-US" sz="2000" b="0" dirty="0"/>
              <a:t> , met for one time slots</a:t>
            </a:r>
          </a:p>
          <a:p>
            <a:pPr marL="57150" indent="0"/>
            <a:r>
              <a:rPr lang="en-US" altLang="en-US" sz="2800" dirty="0"/>
              <a:t>Contributions: 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11-19/2046r0</a:t>
            </a:r>
            <a:r>
              <a:rPr lang="en-US" dirty="0"/>
              <a:t> The Initial Technical Draft Report on Interworking between 3GPP 5G Network &amp; WLAN - </a:t>
            </a:r>
            <a:r>
              <a:rPr lang="en-GB" dirty="0"/>
              <a:t>Hyun Seo OH (ETRI) – note title correction made during meeting</a:t>
            </a:r>
          </a:p>
          <a:p>
            <a:pPr marL="1257300" lvl="2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hlinkClick r:id="rId4"/>
              </a:rPr>
              <a:t>11-19/1843</a:t>
            </a:r>
            <a:r>
              <a:rPr lang="en-GB" dirty="0"/>
              <a:t> - Initial technical draft report on interworking between 3GPP 5G network &amp; WLAN  - Hyun Seo OH (ETRI)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hlinkClick r:id="rId5"/>
              </a:rPr>
              <a:t>11-19/1522r2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/>
              <a:t>Simulation Evaluation of 802.11ax for IMT-2020 eMBB Dense Urban Scenario - Muhammad Haider (Hewlett Packard Enterprise)</a:t>
            </a:r>
          </a:p>
          <a:p>
            <a:pPr marL="857250" lvl="1" indent="-4572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sz="2000" dirty="0"/>
              <a:t>Update on Nendica activity: </a:t>
            </a:r>
            <a:r>
              <a:rPr lang="en-US" altLang="en-US" dirty="0">
                <a:hlinkClick r:id="rId6"/>
              </a:rPr>
              <a:t>1-19/0063r0</a:t>
            </a:r>
            <a:r>
              <a:rPr lang="en-US" altLang="en-US" dirty="0"/>
              <a:t> “IEEE 802 “</a:t>
            </a:r>
            <a:r>
              <a:rPr lang="en-US" altLang="en-US" i="1" dirty="0"/>
              <a:t>Network Enhancements for the Next Decade</a:t>
            </a:r>
            <a:r>
              <a:rPr lang="en-US" altLang="en-US" dirty="0"/>
              <a:t>” Industry Connections Activity (Nendica): Status Report”</a:t>
            </a:r>
          </a:p>
          <a:p>
            <a:pPr marL="0" indent="0">
              <a:spcBef>
                <a:spcPts val="200"/>
              </a:spcBef>
              <a:defRPr/>
            </a:pPr>
            <a:r>
              <a:rPr lang="en-US" altLang="en-US" dirty="0"/>
              <a:t>Motion:</a:t>
            </a:r>
          </a:p>
          <a:p>
            <a:r>
              <a:rPr lang="en-US" dirty="0"/>
              <a:t>The AANI SC approves the inclusion of the results provided in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11-19/1522r2</a:t>
            </a:r>
            <a:r>
              <a:rPr lang="en-US" dirty="0">
                <a:solidFill>
                  <a:schemeClr val="tx1"/>
                </a:solidFill>
              </a:rPr>
              <a:t> in a possible outgoing summary report from the 802.11 WG. </a:t>
            </a:r>
          </a:p>
          <a:p>
            <a:r>
              <a:rPr lang="en-US" dirty="0">
                <a:solidFill>
                  <a:schemeClr val="tx1"/>
                </a:solidFill>
              </a:rPr>
              <a:t>Passed: Y – 26, N – 0, A - 0</a:t>
            </a:r>
            <a:endParaRPr lang="en-US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9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707496" y="1295400"/>
            <a:ext cx="10777008" cy="525621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Teleconference: </a:t>
            </a:r>
          </a:p>
          <a:p>
            <a:r>
              <a:rPr lang="en-US" altLang="en-US" sz="2000" dirty="0"/>
              <a:t>	</a:t>
            </a:r>
            <a:r>
              <a:rPr lang="en-US" altLang="en-US" sz="2000" b="0" dirty="0"/>
              <a:t>As required with 10 days’ notification</a:t>
            </a:r>
          </a:p>
          <a:p>
            <a:endParaRPr lang="en-US" altLang="en-US" sz="700" b="0" dirty="0"/>
          </a:p>
          <a:p>
            <a:r>
              <a:rPr lang="it-IT" altLang="en-US" dirty="0"/>
              <a:t>12-17 January 2020 </a:t>
            </a:r>
            <a:r>
              <a:rPr lang="en-GB" dirty="0"/>
              <a:t>Hotel Irvine, Irvine, California, USA:</a:t>
            </a:r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dirty="0"/>
              <a:t>The AANI SC is contribution driven, contributions are requested: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802.11 technical performance relative to IMT-2020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interworking/integration of 802.11 with the 3GPP Next Generation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 support of 802.1 Nendica </a:t>
            </a:r>
          </a:p>
          <a:p>
            <a:pPr marL="400050" lvl="1" indent="0"/>
            <a:r>
              <a:rPr lang="en-US" i="1" dirty="0"/>
              <a:t>Note: IMT-2020 proposal contribution deadline has passed</a:t>
            </a:r>
          </a:p>
          <a:p>
            <a:pPr marL="400050" lvl="1" indent="0"/>
            <a:endParaRPr lang="en-US" altLang="en-US" sz="700" i="1" dirty="0"/>
          </a:p>
          <a:p>
            <a:pPr marL="400050" lvl="1" indent="0"/>
            <a:r>
              <a:rPr lang="en-US" altLang="en-US" dirty="0"/>
              <a:t>Meeting time requested: 1 sessions – Tuesday (TBC) </a:t>
            </a:r>
          </a:p>
          <a:p>
            <a:pPr lvl="2"/>
            <a:endParaRPr lang="en-US" altLang="en-US" sz="1800" kern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Joseph Levy, Interdigital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79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098018"/>
              </p:ext>
            </p:extLst>
          </p:nvPr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November 2019 Meeting in Waikoloa, Hawaii, USA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11-19/1739r5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Deterministic networking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 of presentation to be done in </a:t>
            </a:r>
            <a:r>
              <a:rPr lang="en-US" dirty="0" err="1"/>
              <a:t>Nendica</a:t>
            </a:r>
            <a:r>
              <a:rPr lang="en-US" dirty="0"/>
              <a:t> this evening: </a:t>
            </a:r>
            <a:r>
              <a:rPr lang="en-US" dirty="0">
                <a:hlinkClick r:id="rId4"/>
              </a:rPr>
              <a:t>https://mentor.ieee.org/802.1/dcn/19/1-19-0079-00-ICne.pdf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Will continue to monitor where </a:t>
            </a:r>
            <a:r>
              <a:rPr lang="en-US" dirty="0" err="1"/>
              <a:t>Nendica</a:t>
            </a:r>
            <a:r>
              <a:rPr lang="en-US" dirty="0"/>
              <a:t> goes with this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Clarifying EPD/LPD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Reviewed: </a:t>
            </a:r>
            <a:r>
              <a:rPr lang="en-US" u="sng" dirty="0">
                <a:hlinkClick r:id="rId5"/>
              </a:rPr>
              <a:t>http://www.ieee802.org/1/files/public/docs2019/maint-Marks-Finn-epd-lpd-1119-copyright.pdf</a:t>
            </a:r>
            <a:r>
              <a:rPr lang="en-US" dirty="0"/>
              <a:t> and </a:t>
            </a:r>
            <a:r>
              <a:rPr lang="en-US" u="sng" dirty="0">
                <a:hlinkClick r:id="rId6"/>
              </a:rPr>
              <a:t>http://www.ieee802.org/1/files/public/docs2019/maint-Marks-epd-lpd-0719-v02.pdf</a:t>
            </a:r>
            <a:endParaRPr lang="en-US" u="sng" dirty="0"/>
          </a:p>
          <a:p>
            <a:pPr lvl="1">
              <a:spcBef>
                <a:spcPts val="0"/>
              </a:spcBef>
            </a:pPr>
            <a:r>
              <a:rPr lang="en-US" dirty="0"/>
              <a:t>Will continue to monitor 802.1’s work on this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 may consider updates to 802.11</a:t>
            </a:r>
          </a:p>
          <a:p>
            <a:pPr lvl="2">
              <a:spcBef>
                <a:spcPts val="0"/>
              </a:spcBef>
            </a:pPr>
            <a:r>
              <a:rPr lang="en-US" dirty="0"/>
              <a:t>Was planned for further discussion on Thursday, but Thursday was cancelled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mtClean="0"/>
              <a:t>This document is a digest of the closing reports of all 802.11 sub-groups for presentation at the November 2019 closing plenary meeting. Liaison reports (including liaison reports from the mid-week plenary)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5344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MLME-RESET, versus MLME-JOIN and MLME-START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 this time.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Noted that both </a:t>
            </a:r>
            <a:r>
              <a:rPr lang="en-US" dirty="0" err="1"/>
              <a:t>REVmd</a:t>
            </a:r>
            <a:r>
              <a:rPr lang="en-US" dirty="0"/>
              <a:t> and </a:t>
            </a:r>
            <a:r>
              <a:rPr lang="en-US" dirty="0" err="1"/>
              <a:t>TGbd</a:t>
            </a:r>
            <a:r>
              <a:rPr lang="en-US" dirty="0"/>
              <a:t> are working on an interface to support IEEE 1609’s need to set/change the MAC address.  Also, MLME-RESET has a parameter, “</a:t>
            </a:r>
            <a:r>
              <a:rPr lang="en-US" dirty="0" err="1"/>
              <a:t>STAAddress</a:t>
            </a:r>
            <a:r>
              <a:rPr lang="en-US" dirty="0"/>
              <a:t>”, and the MIB has a “dot11StationID”.  These all need to work together. It seems this may also be related to (or influence) the topic of Randomized/Changing MAC address. 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Chair will work with those groups to ensure coordination is happening, or help.</a:t>
            </a:r>
          </a:p>
          <a:p>
            <a:pPr>
              <a:spcBef>
                <a:spcPts val="0"/>
              </a:spcBef>
            </a:pPr>
            <a:r>
              <a:rPr lang="en-US" dirty="0"/>
              <a:t>IEEE 1588 mapping to IEEE 802.11 and 802.1AS-rev use of Fine Timing Measurement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the need for a “shim layer” to allow IEEE 1588/802.1AS use of FTM simultaneously with location services’ use of FTM. </a:t>
            </a:r>
            <a:r>
              <a:rPr lang="en-US" dirty="0" err="1"/>
              <a:t>TGaz</a:t>
            </a:r>
            <a:r>
              <a:rPr lang="en-US" dirty="0"/>
              <a:t> Chair agreed this is best discussed there, in the context of a comment.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IEEE 1588 mapping to </a:t>
            </a:r>
            <a:r>
              <a:rPr lang="en-US" dirty="0" err="1"/>
              <a:t>TGaz</a:t>
            </a:r>
            <a:r>
              <a:rPr lang="en-US" dirty="0"/>
              <a:t> mechanisms. </a:t>
            </a:r>
            <a:r>
              <a:rPr lang="en-US" dirty="0" err="1"/>
              <a:t>TGaz</a:t>
            </a:r>
            <a:r>
              <a:rPr lang="en-US" dirty="0"/>
              <a:t> Chair agreed this is also best discussed there, in the context of a comment.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7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“What is an ESS?”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Prior discussion in: </a:t>
            </a:r>
            <a:r>
              <a:rPr lang="en-US" dirty="0">
                <a:hlinkClick r:id="rId3"/>
              </a:rPr>
              <a:t>11-18/1051r7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b="1" dirty="0"/>
              <a:t>Related, but separate: </a:t>
            </a:r>
            <a:r>
              <a:rPr lang="en-US" dirty="0"/>
              <a:t>No new progress on changing language to use 802.1 terms (in 802.1Q and 802.1AC), and cleanup/remove the mapping language for 802.2/LLC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“What is a STA?”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Prior discussion in: </a:t>
            </a:r>
            <a:r>
              <a:rPr lang="en-US" dirty="0">
                <a:hlinkClick r:id="rId4"/>
              </a:rPr>
              <a:t>11-19/0106r0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Annex G (EBNF for “Frame exchange sequences”)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contributions – no progress.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Prior discussion: Does the annex have purpose and value?  Should we work to maintain it, or work to deprecate it?  Views on both sides.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7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534400" cy="48768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400" b="1" dirty="0" err="1"/>
              <a:t>TGbe</a:t>
            </a:r>
            <a:r>
              <a:rPr lang="en-US" sz="2400" b="1" dirty="0"/>
              <a:t> (EHT) multi-band operation architecture (</a:t>
            </a:r>
            <a:r>
              <a:rPr lang="en-US" sz="2400" dirty="0">
                <a:hlinkClick r:id="rId3"/>
              </a:rPr>
              <a:t>11-08/0949r4</a:t>
            </a:r>
            <a:r>
              <a:rPr lang="en-US" sz="2400" b="1" dirty="0"/>
              <a:t>)</a:t>
            </a:r>
          </a:p>
          <a:p>
            <a:pPr marL="685800" lvl="2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000" dirty="0"/>
              <a:t>Agreed to wait a bit longer before discussing jointly.  </a:t>
            </a:r>
            <a:endParaRPr lang="en-US" b="1" dirty="0"/>
          </a:p>
          <a:p>
            <a:pPr marL="342900" lvl="1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endParaRPr lang="en-US" sz="2400" b="1" dirty="0"/>
          </a:p>
          <a:p>
            <a:pPr marL="342900" lvl="1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400" b="1" dirty="0" err="1"/>
              <a:t>TGbc</a:t>
            </a:r>
            <a:r>
              <a:rPr lang="en-US" sz="2400" b="1" dirty="0"/>
              <a:t> (Broadcast) unassociated broadcast, broadcast reception</a:t>
            </a:r>
          </a:p>
          <a:p>
            <a:pPr marL="685800" lvl="2" indent="-342900">
              <a:lnSpc>
                <a:spcPct val="90000"/>
              </a:lnSpc>
              <a:spcBef>
                <a:spcPts val="432"/>
              </a:spcBef>
              <a:buFont typeface="Arial" pitchFamily="34" charset="0"/>
              <a:buChar char="•"/>
              <a:defRPr/>
            </a:pPr>
            <a:r>
              <a:rPr lang="en-US" sz="2000" dirty="0"/>
              <a:t>Agreed to let </a:t>
            </a:r>
            <a:r>
              <a:rPr lang="en-US" sz="2000" dirty="0" err="1"/>
              <a:t>TGbc</a:t>
            </a:r>
            <a:r>
              <a:rPr lang="en-US" sz="2000" dirty="0"/>
              <a:t> materials develop further before discussing this again.  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82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21654"/>
            <a:ext cx="84582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new this time.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Other IEEE/IEEE 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this time.  Monitor </a:t>
            </a:r>
            <a:r>
              <a:rPr lang="en-US" dirty="0" err="1"/>
              <a:t>TGbd</a:t>
            </a:r>
            <a:r>
              <a:rPr lang="en-US" dirty="0"/>
              <a:t> relationship to IEEE 1609, support any architectural concept discussion, if/as helpful.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this time.  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37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January </a:t>
            </a:r>
            <a:r>
              <a:rPr lang="en-US" dirty="0" smtClean="0"/>
              <a:t>2020 </a:t>
            </a:r>
            <a:r>
              <a:rPr lang="en-US" dirty="0"/>
              <a:t>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“What is an ESS?”, “What is a STA?” and DS/AP/Portal architecture discussions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Annex G discussion continued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Consider 802.11 in a Deterministic Network/TSN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Clarifying EPD/LPD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What is the (“STA(s)”) architecture of off-channel TDLS?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MLME-RESET, MLME-JOIN, MLME-START, MLME-SCAN and MLME-END – feedback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Monitor </a:t>
            </a:r>
            <a:r>
              <a:rPr lang="en-US" dirty="0" err="1"/>
              <a:t>TGbd’s</a:t>
            </a:r>
            <a:r>
              <a:rPr lang="en-US" dirty="0"/>
              <a:t> activities in support of IEEE 1609.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Support efforts in </a:t>
            </a:r>
            <a:r>
              <a:rPr lang="en-US" dirty="0" err="1"/>
              <a:t>TGaz</a:t>
            </a:r>
            <a:r>
              <a:rPr lang="en-US" dirty="0"/>
              <a:t> on Fine Timing Measurement. 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Monitor/discuss architecture concepts in </a:t>
            </a:r>
            <a:r>
              <a:rPr lang="en-US" dirty="0" err="1"/>
              <a:t>TGbc</a:t>
            </a:r>
            <a:r>
              <a:rPr lang="en-US" dirty="0"/>
              <a:t>/</a:t>
            </a:r>
            <a:r>
              <a:rPr lang="en-US" dirty="0" err="1"/>
              <a:t>TGbd</a:t>
            </a:r>
            <a:r>
              <a:rPr lang="en-US" dirty="0"/>
              <a:t> and </a:t>
            </a:r>
            <a:r>
              <a:rPr lang="en-US" dirty="0" err="1"/>
              <a:t>TGbe</a:t>
            </a:r>
            <a:endParaRPr lang="en-US" dirty="0"/>
          </a:p>
          <a:p>
            <a:pPr marL="684213">
              <a:lnSpc>
                <a:spcPct val="90000"/>
              </a:lnSpc>
            </a:pPr>
            <a:endParaRPr lang="en-US" dirty="0"/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Mark Hamilton, Ruckus/CommScope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00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 smtClean="0"/>
              <a:t>IEEE 802.11 Coexistence SC</a:t>
            </a:r>
            <a:br>
              <a:rPr lang="en-AU" dirty="0" smtClean="0"/>
            </a:br>
            <a:r>
              <a:rPr lang="en-AU" dirty="0" smtClean="0"/>
              <a:t>Nov 2019 (Hawaii)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20191115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74269"/>
              </p:ext>
            </p:extLst>
          </p:nvPr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4" imgW="10439485" imgH="2553175" progId="Word.Document.8">
                  <p:embed/>
                </p:oleObj>
              </mc:Choice>
              <mc:Fallback>
                <p:oleObj name="Document" r:id="rId4" imgW="10439485" imgH="25531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IEEE 802.11 Coexistence SC achieved its goals as a discussion forum for coexistence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802.11 Coex SC achievements in Hawaii in Nov 2019 (</a:t>
            </a:r>
            <a:r>
              <a:rPr lang="en-AU" dirty="0" smtClean="0">
                <a:hlinkClick r:id="rId2"/>
              </a:rPr>
              <a:t>11-19-1763-06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Reviewed ETSI BRAN activities, especially</a:t>
            </a:r>
          </a:p>
          <a:p>
            <a:pPr lvl="2"/>
            <a:r>
              <a:rPr lang="en-AU" dirty="0" smtClean="0"/>
              <a:t>Use of no/short LBT for control signalling … turns out PIFS for Beacons is common in Wi-Fi</a:t>
            </a:r>
          </a:p>
          <a:p>
            <a:pPr lvl="2"/>
            <a:r>
              <a:rPr lang="en-AU" dirty="0" smtClean="0"/>
              <a:t>CW adjustment mechanisms with delayed </a:t>
            </a:r>
            <a:r>
              <a:rPr lang="en-AU" dirty="0" err="1" smtClean="0"/>
              <a:t>acks</a:t>
            </a:r>
            <a:r>
              <a:rPr lang="en-AU" dirty="0" smtClean="0"/>
              <a:t> … agreed on response to LS</a:t>
            </a:r>
          </a:p>
          <a:p>
            <a:pPr lvl="2"/>
            <a:r>
              <a:rPr lang="en-AU" dirty="0" smtClean="0"/>
              <a:t>Spectral masks … no decision</a:t>
            </a:r>
          </a:p>
          <a:p>
            <a:pPr lvl="2"/>
            <a:r>
              <a:rPr lang="en-AU" dirty="0" smtClean="0"/>
              <a:t>Preamble detection … focusing on how to test for correct PD operation</a:t>
            </a:r>
          </a:p>
          <a:p>
            <a:pPr lvl="2"/>
            <a:r>
              <a:rPr lang="en-AU" dirty="0" smtClean="0"/>
              <a:t>ED/PD in 6GHz (EN 303 687) … with presentation asking for maintenance of </a:t>
            </a:r>
            <a:r>
              <a:rPr lang="en-AU" i="1" dirty="0" smtClean="0"/>
              <a:t>status quo</a:t>
            </a:r>
          </a:p>
          <a:p>
            <a:pPr lvl="1"/>
            <a:r>
              <a:rPr lang="en-AU" dirty="0" smtClean="0"/>
              <a:t>Briefly reviewed coexistence related work in WBA &amp; 3PP RAN1</a:t>
            </a:r>
          </a:p>
          <a:p>
            <a:pPr lvl="1"/>
            <a:r>
              <a:rPr lang="en-AU" dirty="0" smtClean="0"/>
              <a:t>Postponed charter discussion to January</a:t>
            </a:r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840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Coex SC agreed to liaise </a:t>
            </a:r>
            <a:r>
              <a:rPr lang="en-AU" dirty="0" smtClean="0"/>
              <a:t>a response to ETSI BRAN related to CW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 in </a:t>
            </a:r>
            <a:r>
              <a:rPr lang="en-AU" dirty="0" err="1"/>
              <a:t>Coex</a:t>
            </a:r>
            <a:r>
              <a:rPr lang="en-AU" dirty="0"/>
              <a:t> SC</a:t>
            </a:r>
          </a:p>
          <a:p>
            <a:pPr lvl="1"/>
            <a:r>
              <a:rPr lang="en-AU" i="1" dirty="0"/>
              <a:t>The IEEE 802.11 Coex SC recommends to the IEEE 802.11 WG that the material in </a:t>
            </a:r>
            <a:r>
              <a:rPr lang="en-AU" i="1" dirty="0">
                <a:hlinkClick r:id="rId2"/>
              </a:rPr>
              <a:t>11-19-2066-01</a:t>
            </a:r>
            <a:r>
              <a:rPr lang="en-AU" i="1" dirty="0"/>
              <a:t> be sent to ETSI BRAN as a response to its Liaison Statement to the IEEE 802.11 WG in </a:t>
            </a:r>
            <a:r>
              <a:rPr lang="en-AU" i="1" u="sng" dirty="0" smtClean="0">
                <a:hlinkClick r:id="rId3"/>
              </a:rPr>
              <a:t>11-19-1777-00</a:t>
            </a:r>
            <a:endParaRPr lang="en-AU" dirty="0" smtClean="0"/>
          </a:p>
          <a:p>
            <a:pPr lvl="1"/>
            <a:r>
              <a:rPr lang="en-AU" dirty="0" smtClean="0"/>
              <a:t>Moved</a:t>
            </a:r>
            <a:r>
              <a:rPr lang="en-AU" dirty="0"/>
              <a:t>: David Kloper </a:t>
            </a:r>
          </a:p>
          <a:p>
            <a:pPr lvl="1"/>
            <a:r>
              <a:rPr lang="en-AU" dirty="0"/>
              <a:t>Seconded: David Boldy</a:t>
            </a:r>
          </a:p>
          <a:p>
            <a:pPr lvl="1"/>
            <a:r>
              <a:rPr lang="en-AU" dirty="0"/>
              <a:t>Result: </a:t>
            </a:r>
            <a:r>
              <a:rPr lang="en-AU" dirty="0" smtClean="0"/>
              <a:t>10/0/8</a:t>
            </a:r>
            <a:endParaRPr lang="en-AU" dirty="0"/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183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 promoting good coexistence in </a:t>
            </a:r>
            <a:r>
              <a:rPr lang="en-AU" dirty="0" smtClean="0"/>
              <a:t>Irvine </a:t>
            </a:r>
            <a:r>
              <a:rPr lang="en-AU" dirty="0"/>
              <a:t>in </a:t>
            </a:r>
            <a:r>
              <a:rPr lang="en-AU" dirty="0" smtClean="0"/>
              <a:t>Jan 2020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802.11 Coexistence SC will meet </a:t>
            </a:r>
            <a:r>
              <a:rPr lang="en-AU" dirty="0" smtClean="0"/>
              <a:t>in Irvine </a:t>
            </a:r>
            <a:r>
              <a:rPr lang="en-AU" dirty="0"/>
              <a:t>in </a:t>
            </a:r>
            <a:r>
              <a:rPr lang="en-AU" dirty="0" smtClean="0"/>
              <a:t>Jan 2020</a:t>
            </a:r>
            <a:endParaRPr lang="en-AU" dirty="0"/>
          </a:p>
          <a:p>
            <a:pPr lvl="1"/>
            <a:r>
              <a:rPr lang="en-AU" dirty="0" smtClean="0"/>
              <a:t>Review </a:t>
            </a:r>
            <a:r>
              <a:rPr lang="en-AU" dirty="0"/>
              <a:t>for ETSI BRAN meeting in December 2019</a:t>
            </a:r>
          </a:p>
          <a:p>
            <a:pPr lvl="1"/>
            <a:r>
              <a:rPr lang="en-AU" dirty="0"/>
              <a:t>Review recent 3GPP RAN/RAN1 activities</a:t>
            </a:r>
          </a:p>
          <a:p>
            <a:pPr lvl="1"/>
            <a:r>
              <a:rPr lang="en-AU" dirty="0"/>
              <a:t>Discuss various technical topics</a:t>
            </a:r>
          </a:p>
          <a:p>
            <a:pPr lvl="1"/>
            <a:r>
              <a:rPr lang="en-AU" dirty="0"/>
              <a:t>Discuss extension of SC scope beyond life of 802.11ax</a:t>
            </a:r>
          </a:p>
          <a:p>
            <a:pPr lvl="1"/>
            <a:r>
              <a:rPr lang="en-AU" dirty="0"/>
              <a:t>…</a:t>
            </a:r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97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by breakout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8991600" cy="49136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875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C2BFDC39-F035-4025-AFF1-FD177934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Review SC - Report </a:t>
            </a:r>
            <a:r>
              <a:rPr lang="en-US" dirty="0"/>
              <a:t>to 802.11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30F68E0-6C16-465C-8143-996A60A5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 and 802.3 PARs were reviewed and comments submitted with responses that were agreeable to the PAR Review SC.</a:t>
            </a:r>
          </a:p>
          <a:p>
            <a:endParaRPr lang="en-US" dirty="0"/>
          </a:p>
          <a:p>
            <a:r>
              <a:rPr lang="en-US" dirty="0"/>
              <a:t>802.24 chair submitted a PAR 802.16t and our concerns are noted on the following slide.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49BA20-D271-4894-9ADF-4851AE3017B8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914402" y="304014"/>
            <a:ext cx="1710397" cy="303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November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57190-EFFD-475A-897E-393A0824B61C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8760296" y="6475416"/>
            <a:ext cx="2701498" cy="2769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Jon Rosdahl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2F9E6D-9D59-4634-A828-F915E6EF3F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Slide </a:t>
            </a:r>
            <a:fld id="{3A4934C6-33C0-44EA-8053-B7FE352B788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7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EED230-A678-424F-89D2-A935F7B4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reply back to 802.16t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BE7371-FFDD-4447-93B7-B1AAE4833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1981201"/>
            <a:ext cx="10361084" cy="4400127"/>
          </a:xfrm>
        </p:spPr>
        <p:txBody>
          <a:bodyPr/>
          <a:lstStyle/>
          <a:p>
            <a:r>
              <a:rPr lang="en-US" dirty="0"/>
              <a:t>Issues:</a:t>
            </a:r>
          </a:p>
          <a:p>
            <a:r>
              <a:rPr lang="en-US" dirty="0"/>
              <a:t>  1. PAR submitted for review was not from a Sponsoring WG.  802.24 is a TAG, but did not formally approve the PAR to submit to 802 for review.</a:t>
            </a:r>
          </a:p>
          <a:p>
            <a:r>
              <a:rPr lang="en-US" dirty="0"/>
              <a:t>2. Changes to the PAR Scope (5.2) were made based on a comment from an individual after the last 802.24 telecon, but before posting to 802 for review.</a:t>
            </a:r>
          </a:p>
          <a:p>
            <a:r>
              <a:rPr lang="en-US" dirty="0"/>
              <a:t>3. The current updated PAR was approved in 802.24 by the 6:30 deadline, but question on if 802.15 should have approved by the Wednesday deadline. (It is expected that 802.15 will approve during their closing plenary on Thursday).</a:t>
            </a:r>
          </a:p>
          <a:p>
            <a:r>
              <a:rPr lang="en-US" dirty="0"/>
              <a:t>4. Question is, if permissible for non-WG to submit PAR for consideration.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5AEA6B-AD71-4DC6-99C2-F0D0BC3F3980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914402" y="304014"/>
            <a:ext cx="1710397" cy="3032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November 2019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814482-BA30-45E6-A837-7E0AE9E7B53C}"/>
              </a:ext>
            </a:extLst>
          </p:cNvPr>
          <p:cNvSpPr>
            <a:spLocks noGrp="1"/>
          </p:cNvSpPr>
          <p:nvPr>
            <p:ph type="ftr" idx="4294967295"/>
          </p:nvPr>
        </p:nvSpPr>
        <p:spPr>
          <a:xfrm>
            <a:off x="8760296" y="6475416"/>
            <a:ext cx="2701498" cy="276996"/>
          </a:xfrm>
          <a:prstGeom prst="rect">
            <a:avLst/>
          </a:prstGeom>
        </p:spPr>
        <p:txBody>
          <a:bodyPr/>
          <a:lstStyle/>
          <a:p>
            <a:r>
              <a:rPr lang="en-GB"/>
              <a:t>Jon Rosdahl (Qualcomm)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D5C92-FADF-42CB-B7B5-96D381299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0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2019-11-15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24252"/>
              </p:ext>
            </p:extLst>
          </p:nvPr>
        </p:nvGraphicFramePr>
        <p:xfrm>
          <a:off x="2244725" y="2519363"/>
          <a:ext cx="9439275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4" imgW="9056359" imgH="2312431" progId="Word.Document.8">
                  <p:embed/>
                </p:oleObj>
              </mc:Choice>
              <mc:Fallback>
                <p:oleObj name="Document" r:id="rId4" imgW="9056359" imgH="231243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2519363"/>
                        <a:ext cx="9439275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Jim Lansford,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6864" y="1752600"/>
            <a:ext cx="6334472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November 2019 in Waikoloa (Hawaii, USA)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Jim Lansford,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078" y="1052736"/>
            <a:ext cx="10513168" cy="518457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3200" dirty="0"/>
              <a:t>Summary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800" b="0" dirty="0"/>
              <a:t>	</a:t>
            </a:r>
            <a:r>
              <a:rPr lang="en-US" altLang="en-US" sz="1800" b="0" dirty="0">
                <a:hlinkClick r:id="rId3"/>
              </a:rPr>
              <a:t>https://mentor.ieee.org/802.11/dcn/19/11-19-1735-01-0wng-agenda-for-wng-sc-2019-november.ppt</a:t>
            </a:r>
            <a:r>
              <a:rPr lang="en-US" altLang="en-US" sz="1800" b="0" dirty="0"/>
              <a:t> </a:t>
            </a:r>
            <a:endParaRPr lang="en-US" altLang="en-US" sz="200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November 2019 meeting</a:t>
            </a:r>
            <a:endParaRPr lang="en-GB" altLang="en-US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2400" dirty="0"/>
              <a:t>“</a:t>
            </a:r>
            <a:r>
              <a:rPr lang="en-GB" sz="2400" dirty="0"/>
              <a:t>Priority Access Support in IEEE 802.11be: What and Why?” – </a:t>
            </a:r>
            <a:r>
              <a:rPr lang="en-GB" sz="2400" dirty="0" err="1"/>
              <a:t>Subir</a:t>
            </a:r>
            <a:r>
              <a:rPr lang="en-GB" sz="2400" dirty="0"/>
              <a:t> Das (</a:t>
            </a:r>
            <a:r>
              <a:rPr lang="en-GB" sz="2400" dirty="0" err="1"/>
              <a:t>Perspecta</a:t>
            </a:r>
            <a:r>
              <a:rPr lang="en-GB" sz="2400" dirty="0"/>
              <a:t> Labs)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dirty="0">
                <a:hlinkClick r:id="rId4"/>
              </a:rPr>
              <a:t>https://mentor.ieee.org/802.11/dcn/19/11-19-1901-01-00be-priority-access-support-in-ieee-802-11be-what-and-why.pptx</a:t>
            </a:r>
            <a:r>
              <a:rPr lang="en-GB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GB" sz="2000" dirty="0"/>
              <a:t>No straw polls or motions</a:t>
            </a:r>
            <a:endParaRPr lang="en-US" sz="2000" dirty="0"/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 </a:t>
            </a:r>
            <a:r>
              <a:rPr lang="en-GB" altLang="en-US" dirty="0">
                <a:hlinkClick r:id="rId5"/>
              </a:rPr>
              <a:t>https://mentor.ieee.org/802.11/dcn/19/11-19-2042-00-0wng-wng-meeting-minutes-2019-november-waikoloa.docx</a:t>
            </a:r>
            <a:r>
              <a:rPr lang="en-GB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January 2020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2400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 in the SG, no conference calls</a:t>
            </a:r>
            <a:endParaRPr lang="en-GB" altLang="en-US" dirty="0"/>
          </a:p>
          <a:p>
            <a:pPr eaLnBrk="1" hangingPunct="1">
              <a:spcBef>
                <a:spcPts val="0"/>
              </a:spcBef>
              <a:defRPr/>
            </a:pPr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Jim Lansford,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 smtClean="0"/>
              <a:t>IEEE 802 JTC1 Standing Committee</a:t>
            </a:r>
            <a:br>
              <a:rPr lang="en-AU" dirty="0" smtClean="0"/>
            </a:br>
            <a:r>
              <a:rPr lang="en-AU" dirty="0" smtClean="0"/>
              <a:t>November 2019 (Hawaii)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2019-11-15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4273"/>
              </p:ext>
            </p:extLst>
          </p:nvPr>
        </p:nvGraphicFramePr>
        <p:xfrm>
          <a:off x="985838" y="3150840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150840"/>
                        <a:ext cx="10023475" cy="2438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focused on executing the PSDO </a:t>
            </a:r>
            <a:r>
              <a:rPr lang="en-AU" dirty="0" smtClean="0"/>
              <a:t>process in Hawaii in Nov 2019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 JTC1 </a:t>
            </a:r>
            <a:r>
              <a:rPr lang="en-AU" dirty="0" smtClean="0"/>
              <a:t>SC’s (limited) </a:t>
            </a:r>
            <a:r>
              <a:rPr lang="en-AU" dirty="0"/>
              <a:t>achievements in </a:t>
            </a:r>
            <a:r>
              <a:rPr lang="en-AU" dirty="0" smtClean="0"/>
              <a:t>Hawaii by Nov 2019</a:t>
            </a:r>
            <a:endParaRPr lang="en-AU" dirty="0"/>
          </a:p>
          <a:p>
            <a:pPr lvl="1"/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 smtClean="0">
                <a:solidFill>
                  <a:schemeClr val="tx1"/>
                </a:solidFill>
                <a:hlinkClick r:id="rId2"/>
              </a:rPr>
              <a:t>11-19-1731-05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endParaRPr lang="en-AU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256240" y="3848452"/>
            <a:ext cx="2592288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802.11ak/</a:t>
            </a: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aj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/</a:t>
            </a:r>
            <a:r>
              <a:rPr kumimoji="0" lang="en-A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aq</a:t>
            </a: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waiting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for start of FDIS ballot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7143757" y="4208492"/>
            <a:ext cx="1112483" cy="125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964241"/>
              </p:ext>
            </p:extLst>
          </p:nvPr>
        </p:nvGraphicFramePr>
        <p:xfrm>
          <a:off x="1199456" y="2947354"/>
          <a:ext cx="57912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=""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=""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Completed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In-process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A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802.11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802.16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802.21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802.22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All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61</a:t>
                      </a:r>
                      <a:endParaRPr lang="en-A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 smtClean="0"/>
                        <a:t>36</a:t>
                      </a:r>
                      <a:endParaRPr lang="en-A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8144586" y="5733256"/>
            <a:ext cx="2847957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AU" sz="1800" dirty="0" smtClean="0">
                <a:solidFill>
                  <a:schemeClr val="tx1"/>
                </a:solidFill>
              </a:rPr>
              <a:t>Ballots should restart soon after procedural issues </a:t>
            </a:r>
            <a:endParaRPr kumimoji="0" lang="en-A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 bwMode="auto">
          <a:xfrm flipH="1">
            <a:off x="7032106" y="6093296"/>
            <a:ext cx="1112480" cy="125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13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also discussed the next SC6 meeting </a:t>
            </a:r>
            <a:r>
              <a:rPr lang="en-AU" dirty="0"/>
              <a:t>in Hawaii in Nov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next SC6 meeting is in London 3-7 Feb 2020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agenda is very light, but may includes an item overlapping with 11ba</a:t>
            </a:r>
          </a:p>
          <a:p>
            <a:pPr marL="457200" lvl="1" indent="0"/>
            <a:r>
              <a:rPr lang="en-AU" i="1" dirty="0" smtClean="0">
                <a:solidFill>
                  <a:schemeClr val="tx1"/>
                </a:solidFill>
              </a:rPr>
              <a:t>Technology </a:t>
            </a:r>
            <a:r>
              <a:rPr lang="en-AU" i="1" dirty="0">
                <a:solidFill>
                  <a:schemeClr val="tx1"/>
                </a:solidFill>
              </a:rPr>
              <a:t>of Variable Low Power Wake up OOK signal and Radio Device inter-operable with ISM Legacy </a:t>
            </a:r>
            <a:r>
              <a:rPr lang="en-AU" i="1" dirty="0" smtClean="0">
                <a:solidFill>
                  <a:schemeClr val="tx1"/>
                </a:solidFill>
              </a:rPr>
              <a:t>communication)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Possible IEEE 802 attendees include</a:t>
            </a:r>
          </a:p>
          <a:p>
            <a:pPr lvl="1"/>
            <a:r>
              <a:rPr lang="en-AU" dirty="0" smtClean="0"/>
              <a:t>Will </a:t>
            </a:r>
            <a:r>
              <a:rPr lang="en-AU" dirty="0"/>
              <a:t>be </a:t>
            </a:r>
            <a:r>
              <a:rPr lang="en-AU" dirty="0" smtClean="0"/>
              <a:t>attending: Stephen McCann</a:t>
            </a:r>
          </a:p>
          <a:p>
            <a:pPr lvl="1"/>
            <a:r>
              <a:rPr lang="en-AU" dirty="0" smtClean="0"/>
              <a:t>May be attending: Karen Randall, David Law, Dorothy Stanley, Jodi </a:t>
            </a:r>
            <a:r>
              <a:rPr lang="en-AU" dirty="0" err="1" smtClean="0"/>
              <a:t>Haasz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802 EC will probably empower SC Chair &amp; Vice Chair to write report for SC6 meeting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960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will focus on executing the PSDO process in Irvine in Jan 2020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IEEE 802 JTC1 SC plans for Irvine in Jan 2020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Review updated SC6 meeting agenda in Feb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Andrew Myles, Cisco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8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TGmd</a:t>
            </a:r>
            <a:r>
              <a:rPr lang="en-GB" dirty="0" smtClean="0"/>
              <a:t> Closing Report November 2019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2019-11-13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730382"/>
              </p:ext>
            </p:extLst>
          </p:nvPr>
        </p:nvGraphicFramePr>
        <p:xfrm>
          <a:off x="989013" y="2420938"/>
          <a:ext cx="1011237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4" imgW="10439485" imgH="2543802" progId="Word.Document.8">
                  <p:embed/>
                </p:oleObj>
              </mc:Choice>
              <mc:Fallback>
                <p:oleObj name="Document" r:id="rId4" imgW="10439485" imgH="25438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20938"/>
                        <a:ext cx="10112375" cy="2452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1"/>
            <a:ext cx="10458027" cy="5714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Stacey (Intel)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812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This presentation contains the IEEE 802.11 </a:t>
            </a:r>
            <a:r>
              <a:rPr lang="en-US" altLang="en-US" dirty="0" err="1"/>
              <a:t>TGmd</a:t>
            </a:r>
            <a:r>
              <a:rPr lang="en-US" altLang="en-US" dirty="0"/>
              <a:t> closing report for the </a:t>
            </a:r>
            <a:r>
              <a:rPr lang="en-US" altLang="en-US" dirty="0" smtClean="0"/>
              <a:t>November </a:t>
            </a:r>
            <a:r>
              <a:rPr lang="en-US" altLang="en-US" dirty="0"/>
              <a:t>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Completed this week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Completed </a:t>
            </a:r>
            <a:r>
              <a:rPr lang="en-US" altLang="ja-JP" dirty="0"/>
              <a:t>comment resolution of </a:t>
            </a:r>
            <a:r>
              <a:rPr lang="en-US" altLang="ja-JP" dirty="0" smtClean="0"/>
              <a:t>30 </a:t>
            </a:r>
            <a:r>
              <a:rPr lang="en-US" altLang="ja-JP" dirty="0"/>
              <a:t>comments received in </a:t>
            </a:r>
            <a:r>
              <a:rPr lang="en-US" altLang="ja-JP" dirty="0" smtClean="0"/>
              <a:t>LB245</a:t>
            </a:r>
            <a:br>
              <a:rPr lang="en-US" altLang="ja-JP" dirty="0" smtClean="0"/>
            </a:b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Approved motion requesting WG/EC approval to forward P802.11REVmd D3.0 to SA Ballot</a:t>
            </a:r>
            <a:br>
              <a:rPr lang="en-US" altLang="ja-JP" dirty="0" smtClean="0"/>
            </a:br>
            <a:endParaRPr lang="en-US" altLang="ja-JP" dirty="0"/>
          </a:p>
          <a:p>
            <a:pPr>
              <a:defRPr/>
            </a:pPr>
            <a:r>
              <a:rPr lang="en-US" altLang="ja-JP" dirty="0" smtClean="0"/>
              <a:t>Planned teleconference: 2019-12-20, 2020-01-10 10am Eastern, 2 hours</a:t>
            </a:r>
          </a:p>
          <a:p>
            <a:pPr>
              <a:defRPr/>
            </a:pPr>
            <a:r>
              <a:rPr lang="en-US" altLang="ja-JP" dirty="0" smtClean="0"/>
              <a:t>Planned ad-hoc meeting February 18-20, 2020, Sunrise Florida</a:t>
            </a:r>
          </a:p>
          <a:p>
            <a:endParaRPr lang="en-US" dirty="0" smtClean="0"/>
          </a:p>
          <a:p>
            <a:r>
              <a:rPr lang="en-US" dirty="0" smtClean="0"/>
              <a:t>Agenda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mentor.ieee.org/802.11/dcn/19/11-19-1730-02-000m-2019-november-tgmd-agenda.pptx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TGmd</a:t>
            </a:r>
            <a:r>
              <a:rPr lang="en-US" dirty="0" smtClean="0"/>
              <a:t>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January 2018 – Initial WGLB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November 2018 –D2.0 WGLB Recirculation 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May 2019 – MEC/MDR done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September </a:t>
            </a:r>
            <a:r>
              <a:rPr lang="en-US" altLang="en-US" dirty="0"/>
              <a:t>2019 – D3.0 WGLB Recirculation LB 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September </a:t>
            </a:r>
            <a:r>
              <a:rPr lang="en-US" altLang="en-US" dirty="0"/>
              <a:t>2019 – Form SB Pool </a:t>
            </a:r>
            <a:r>
              <a:rPr lang="en-US" altLang="en-US" dirty="0" smtClean="0"/>
              <a:t> - Closed 2019-10-11</a:t>
            </a:r>
            <a:br>
              <a:rPr lang="en-US" altLang="en-US" dirty="0" smtClean="0"/>
            </a:b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strike="sngStrike" dirty="0"/>
              <a:t>November 2019 – D3.0 Recirculation (unchanged)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December 2019 – Initial SB D3.0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March 2020– Recirculation SB D4.0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July 2020 – WG/EC approval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 2020 – </a:t>
            </a:r>
            <a:r>
              <a:rPr lang="en-US" altLang="en-US" dirty="0" err="1"/>
              <a:t>RevCom</a:t>
            </a:r>
            <a:r>
              <a:rPr lang="en-US" altLang="en-US" dirty="0"/>
              <a:t>/SASB approval</a:t>
            </a:r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PAR: </a:t>
            </a:r>
            <a:r>
              <a:rPr lang="en-US" altLang="en-US" dirty="0" smtClean="0">
                <a:hlinkClick r:id="rId3"/>
              </a:rPr>
              <a:t>https://mentor.ieee.org/802.11/dcn/17/11-17-0004-03-0000-revision-par-proposal-tgmd.doc</a:t>
            </a: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Approved </a:t>
            </a:r>
            <a:r>
              <a:rPr lang="en-US" altLang="en-US" dirty="0"/>
              <a:t>PARs: </a:t>
            </a:r>
            <a:r>
              <a:rPr lang="en-US" altLang="en-US" dirty="0">
                <a:hlinkClick r:id="rId4"/>
              </a:rPr>
              <a:t>https://standards.ieee.org/about/sba/index.html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Comment spreadsheet: </a:t>
            </a:r>
            <a:r>
              <a:rPr lang="en-US" altLang="en-US" dirty="0">
                <a:hlinkClick r:id="rId5"/>
              </a:rPr>
              <a:t>https://</a:t>
            </a:r>
            <a:r>
              <a:rPr lang="en-US" altLang="en-US" dirty="0" smtClean="0">
                <a:hlinkClick r:id="rId5"/>
              </a:rPr>
              <a:t>mentor.ieee.org/802.11/dcn/18/11-18-0611-29-000m-revmd-wg-ballot-comments.xls</a:t>
            </a:r>
            <a:r>
              <a:rPr lang="en-US" altLang="en-US" dirty="0" smtClean="0"/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TGax</a:t>
            </a:r>
            <a:r>
              <a:rPr lang="en-US" dirty="0"/>
              <a:t> November 2019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2019-11-14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31131"/>
              </p:ext>
            </p:extLst>
          </p:nvPr>
        </p:nvGraphicFramePr>
        <p:xfrm>
          <a:off x="1143001" y="2590799"/>
          <a:ext cx="9829800" cy="298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2590799"/>
                        <a:ext cx="9829800" cy="2981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065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This document is the closing report for the TGax for the November 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81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7772400" cy="1447800"/>
          </a:xfrm>
        </p:spPr>
        <p:txBody>
          <a:bodyPr/>
          <a:lstStyle/>
          <a:p>
            <a:r>
              <a:rPr lang="en-CA" dirty="0"/>
              <a:t>Work Completed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10668000" cy="4572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The group completed the resolution of all comments received on draft 5.0.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Motion passed in the TG to instruct the Editor to prepare draft 6.0 and start a 15-day recirculation ballot.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A new revision of the TG Coexistence Assurance document is available at. </a:t>
            </a:r>
            <a:r>
              <a:rPr lang="en-CA" sz="1800" dirty="0"/>
              <a:t>	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https://mentor.ieee.org/802.11/dcn/16/11-16-1348-07-00ax-coexistence-assurance.docx</a:t>
            </a:r>
            <a:r>
              <a:rPr lang="en-CA" sz="1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The EC Report on conditional approval to go to SA ballot is available at 11-19/2063.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The TG agenda is available at;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https://mentor.ieee.org/802.11/dcn/19/11-19-1732-09-00ax-tgax-november-2019-meeting-agenda.pptx</a:t>
            </a:r>
            <a:r>
              <a:rPr lang="en-CA" dirty="0"/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9820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2020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105156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Comment Resolution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700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/>
              <a:t>As needed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Osama AboulMagd, Huawei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893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November 2019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/>
              <a:t>Date:</a:t>
            </a:r>
            <a:r>
              <a:rPr lang="en-US" altLang="en-US" sz="2000" b="0"/>
              <a:t> 2019-11-12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2198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4" imgW="8227229" imgH="1000072" progId="Word.Document.8">
                  <p:embed/>
                </p:oleObj>
              </mc:Choice>
              <mc:Fallback>
                <p:oleObj name="Document" r:id="rId4" imgW="8227229" imgH="100007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2209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(Nov 2019)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4483"/>
              </p:ext>
            </p:extLst>
          </p:nvPr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/>
            <a:r>
              <a:rPr lang="en-US" altLang="en-US" smtClean="0"/>
              <a:t>This document is the closing report for Task Group AY for the November 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2209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2209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CA" altLang="en-US"/>
              <a:t>Resolved all the comments received from the third recirculation working group technical letter ballot, LB246, on Draft 5.0</a:t>
            </a:r>
          </a:p>
          <a:p>
            <a:pPr lvl="1" algn="just">
              <a:spcBef>
                <a:spcPts val="1225"/>
              </a:spcBef>
            </a:pPr>
            <a:r>
              <a:rPr lang="en-CA" altLang="en-US"/>
              <a:t>No further recirculation ballot is required as no must-be-satisfied comments were received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Approved a motion requesting Working Group and IEEE 802 EC approval to forward P802.11ay D5.0 to SA ballot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Reviewed 1 technical contribution</a:t>
            </a:r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2209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Timeline update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(changes are shown in red)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2286000" y="1839914"/>
            <a:ext cx="7772400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tabLst>
                <a:tab pos="13144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445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44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131445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 sz="1800"/>
              <a:t>2019/11: 	Seek EC approval for SA letter ballot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3300"/>
                </a:solidFill>
              </a:rPr>
              <a:t>2020/03</a:t>
            </a:r>
            <a:r>
              <a:rPr lang="en-US" altLang="en-US" sz="1800"/>
              <a:t>:	Initial SA technical letter ballot (Draft 5.0)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2020/06</a:t>
            </a:r>
            <a:r>
              <a:rPr lang="en-US" altLang="en-US" sz="1800"/>
              <a:t>: 	First recirculation SA letter ballot (Draft 6.0)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2020/08</a:t>
            </a:r>
            <a:r>
              <a:rPr lang="en-US" altLang="en-US" sz="1800"/>
              <a:t>: 	Second Recirculation SA Ballot (Draft 7.0)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2020/09</a:t>
            </a:r>
            <a:r>
              <a:rPr lang="en-US" altLang="en-US" sz="1800"/>
              <a:t>:	Third Recirculation SA Ballot (Draft 7.0 unchanged)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2020/09</a:t>
            </a:r>
            <a:r>
              <a:rPr lang="en-US" altLang="en-US" sz="1800"/>
              <a:t>:  	Final 802.11 WG approval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2020/10</a:t>
            </a:r>
            <a:r>
              <a:rPr lang="en-US" altLang="en-US" sz="1800"/>
              <a:t>:  	Final EC approval</a:t>
            </a:r>
          </a:p>
          <a:p>
            <a:pPr algn="just">
              <a:spcBef>
                <a:spcPts val="600"/>
              </a:spcBef>
            </a:pPr>
            <a:r>
              <a:rPr lang="en-US" altLang="en-US" sz="1800">
                <a:solidFill>
                  <a:srgbClr val="FF0000"/>
                </a:solidFill>
              </a:rPr>
              <a:t>2020/12</a:t>
            </a:r>
            <a:r>
              <a:rPr lang="en-US" altLang="en-US" sz="1800"/>
              <a:t>:	RevCom &amp; Standards Board approval</a:t>
            </a:r>
          </a:p>
          <a:p>
            <a:pPr lvl="1" algn="just">
              <a:spcBef>
                <a:spcPts val="600"/>
              </a:spcBef>
            </a:pPr>
            <a:endParaRPr lang="en-US" altLang="en-US" sz="1600"/>
          </a:p>
          <a:p>
            <a:pPr lvl="1" algn="just">
              <a:spcBef>
                <a:spcPts val="600"/>
              </a:spcBef>
            </a:pPr>
            <a:endParaRPr lang="en-US" altLang="en-US" sz="1600"/>
          </a:p>
          <a:p>
            <a:pPr lvl="1">
              <a:spcBef>
                <a:spcPts val="600"/>
              </a:spcBef>
            </a:pPr>
            <a:endParaRPr lang="en-US" altLang="en-US" sz="1600"/>
          </a:p>
          <a:p>
            <a:pPr lvl="1">
              <a:spcBef>
                <a:spcPts val="600"/>
              </a:spcBef>
            </a:pPr>
            <a:endParaRPr lang="en-US" alt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January 2020 interim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2209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Timeline review/update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2209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2209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>
                <a:cs typeface="Times New Roman" panose="02020603050405020304" pitchFamily="18" charset="0"/>
              </a:rPr>
              <a:t>None</a:t>
            </a:r>
          </a:p>
          <a:p>
            <a:pPr algn="just">
              <a:spcBef>
                <a:spcPts val="600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lvl="1" algn="just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Edward Au,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/>
              <a:t>Nov. Meeting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96240"/>
              </p:ext>
            </p:extLst>
          </p:nvPr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4" imgW="10797356" imgH="2534496" progId="Word.Document.8">
                  <p:embed/>
                </p:oleObj>
              </mc:Choice>
              <mc:Fallback>
                <p:oleObj name="Document" r:id="rId4" imgW="1079735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2700" algn="just">
              <a:spcBef>
                <a:spcPct val="20000"/>
              </a:spcBef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Waikoloa, Hawaii Nov. 2019 meeting.</a:t>
            </a:r>
          </a:p>
          <a:p>
            <a:pPr indent="12700" algn="just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TG Status And Work Completed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Adopted 258 comments, 205 technical and 53 editorial, by that completed CR for LB240.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Approved generation of P802.11az draft D2.0 and initiation of WG recirculation ballot (pending WG approval).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Updated TG timelines.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767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Towards Jan. Meeting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628800"/>
            <a:ext cx="10361084" cy="44732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Generate P802.11az D2.0.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Initiate and complete recirculation ballot.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58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2215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Nov. 20</a:t>
            </a:r>
            <a:r>
              <a:rPr lang="en-US" altLang="en-US" b="0" baseline="30000" dirty="0"/>
              <a:t>th</a:t>
            </a:r>
            <a:r>
              <a:rPr lang="en-US" altLang="en-US" b="0" dirty="0"/>
              <a:t> 	(Wednesday), 13:00 ET – 14:30 ET – cancelled.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/>
              <a:t>Jan. 8</a:t>
            </a:r>
            <a:r>
              <a:rPr lang="en-US" altLang="en-US" b="0" baseline="30000" dirty="0"/>
              <a:t>th</a:t>
            </a:r>
            <a:r>
              <a:rPr lang="en-US" altLang="en-US" b="0" dirty="0"/>
              <a:t>  	(Wednesday), 13:00 ET – 15:00 ET (2hr)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Jonathan Segev, Intel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72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5"/>
              </a:rPr>
              <a:t>chaochun.wang@mediatek.com</a:t>
            </a:r>
            <a:r>
              <a:rPr lang="en-US" sz="1600" dirty="0"/>
              <a:t> , </a:t>
            </a:r>
            <a:r>
              <a:rPr lang="en-US" sz="1600" b="1" dirty="0"/>
              <a:t>Roy Want </a:t>
            </a:r>
            <a:r>
              <a:rPr lang="en-US" sz="1600" dirty="0">
                <a:hlinkClick r:id="rId6"/>
              </a:rPr>
              <a:t>RoyWant@google.com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carol.ansle</a:t>
            </a:r>
            <a:r>
              <a:rPr lang="en-US" sz="1600" dirty="0"/>
              <a:t>y</a:t>
            </a:r>
            <a:r>
              <a:rPr lang="en-US" sz="1600" dirty="0">
                <a:hlinkClick r:id="rId9"/>
              </a:rPr>
              <a:t>@commscope.com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0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1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REVmd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2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1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2019 November</a:t>
            </a:r>
            <a:br>
              <a:rPr lang="en-US" altLang="en-US" dirty="0"/>
            </a:br>
            <a:r>
              <a:rPr lang="en-US" altLang="en-US" dirty="0" err="1"/>
              <a:t>TGba</a:t>
            </a:r>
            <a:r>
              <a:rPr lang="en-US" altLang="en-US" dirty="0"/>
              <a:t> Closing Report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51063" y="2292351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/>
              <a:t>Date: 2019-11-14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2301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4104" name="Object 3"/>
          <p:cNvGraphicFramePr>
            <a:graphicFrameLocks noChangeAspect="1"/>
          </p:cNvGraphicFramePr>
          <p:nvPr/>
        </p:nvGraphicFramePr>
        <p:xfrm>
          <a:off x="2300289" y="3062289"/>
          <a:ext cx="7177087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4" imgW="8267030" imgH="3023616" progId="Word.Document.8">
                  <p:embed/>
                </p:oleObj>
              </mc:Choice>
              <mc:Fallback>
                <p:oleObj name="Document" r:id="rId4" imgW="8267030" imgH="3023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9" y="3062289"/>
                        <a:ext cx="7177087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 Completed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47800" y="1600201"/>
            <a:ext cx="9372599" cy="4875213"/>
          </a:xfrm>
        </p:spPr>
        <p:txBody>
          <a:bodyPr/>
          <a:lstStyle/>
          <a:p>
            <a:endParaRPr lang="en-US" altLang="en-US" dirty="0"/>
          </a:p>
          <a:p>
            <a:pPr>
              <a:defRPr/>
            </a:pPr>
            <a:r>
              <a:rPr lang="en-US" altLang="en-US" dirty="0"/>
              <a:t>Completed comment resolution on D4.0 (LB243)</a:t>
            </a:r>
          </a:p>
          <a:p>
            <a:pPr>
              <a:defRPr/>
            </a:pPr>
            <a:r>
              <a:rPr lang="en-US" altLang="en-US" dirty="0"/>
              <a:t>Approved 15-day WG recirculation letter ballot</a:t>
            </a:r>
          </a:p>
          <a:p>
            <a:pPr>
              <a:defRPr/>
            </a:pPr>
            <a:r>
              <a:rPr lang="en-US" altLang="en-US" dirty="0"/>
              <a:t>Review TG timeline</a:t>
            </a:r>
          </a:p>
          <a:p>
            <a:r>
              <a:rPr lang="en-US" altLang="en-US" dirty="0"/>
              <a:t>Agenda: doc:11-19/1743r12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Goals for January 2020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2209800" y="21336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Comment resolution on D5.0</a:t>
            </a:r>
          </a:p>
          <a:p>
            <a:pPr>
              <a:defRPr/>
            </a:pPr>
            <a:r>
              <a:rPr lang="en-US" altLang="en-US" dirty="0"/>
              <a:t>Review timeline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Teleconference Call Schedule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altLang="en-US" sz="2400" b="1" dirty="0" smtClean="0"/>
              <a:t>Two teleconference calls </a:t>
            </a:r>
            <a:r>
              <a:rPr lang="en-US" altLang="en-US" sz="2400" b="1" dirty="0"/>
              <a:t>(Mondays):</a:t>
            </a:r>
          </a:p>
          <a:p>
            <a:pPr marL="685800" lvl="2" indent="-342900">
              <a:defRPr/>
            </a:pPr>
            <a:r>
              <a:rPr lang="en-US" altLang="en-US" sz="2400" b="1" dirty="0"/>
              <a:t>December 16th 10:00 ET (1 hour)</a:t>
            </a:r>
          </a:p>
          <a:p>
            <a:pPr marL="685800" lvl="2" indent="-342900">
              <a:defRPr/>
            </a:pPr>
            <a:r>
              <a:rPr lang="en-US" altLang="en-US" sz="2400" b="1" dirty="0"/>
              <a:t>January 6th  23:00 ET (2 hours) </a:t>
            </a:r>
          </a:p>
          <a:p>
            <a:pPr marL="342900" lvl="2" indent="0">
              <a:buNone/>
              <a:defRPr/>
            </a:pPr>
            <a:endParaRPr lang="en-US" altLang="en-US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Minyoung Park, Intel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November 2019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05990"/>
              </p:ext>
            </p:extLst>
          </p:nvPr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November 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</a:t>
            </a:r>
            <a:r>
              <a:rPr lang="en-US" altLang="en-US" dirty="0" smtClean="0">
                <a:solidFill>
                  <a:schemeClr val="tx2"/>
                </a:solidFill>
              </a:rPr>
              <a:t>November meeting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 err="1"/>
              <a:t>TGbb</a:t>
            </a:r>
            <a:r>
              <a:rPr lang="en-GB" altLang="en-US" dirty="0"/>
              <a:t> considered proposals for PHY and MAC features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PHY text proposals were discussed (doc. 11-19/791r2 and doc. 11-19/1820r2)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defRPr/>
            </a:pPr>
            <a:r>
              <a:rPr lang="en-GB" altLang="en-US" sz="1600" dirty="0"/>
              <a:t>Multiple options for the 11bb MAC were considered as a starting point (doc. 11-19/2034r0)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mandatory PHY text was agreed to be based on Chapter 17 from the IEEE 802.11 base text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The Draft D0.1 was agree with content available in the PHY sections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11-19/1734r5.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11-19/2007r0.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plan for Jan. 2020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5 slots were requested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Expect PHY text contributions for the mandatory and optional PHY modes to be complete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PHY contributions to define the electrical spectrum mask and center frequency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MAC pre-proposals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Develop and agree Draft D0.2 with more details on the PHY clauses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Nikola Serafimovski, pureLiFi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94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 dirty="0" err="1"/>
              <a:t>TGbc</a:t>
            </a:r>
            <a:r>
              <a:rPr lang="en-GB" dirty="0"/>
              <a:t> Closing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891" algn="l"/>
                <a:tab pos="1257269" algn="l"/>
                <a:tab pos="2171646" algn="l"/>
                <a:tab pos="3086023" algn="l"/>
                <a:tab pos="4000400" algn="l"/>
                <a:tab pos="4914777" algn="l"/>
                <a:tab pos="5829154" algn="l"/>
                <a:tab pos="6743531" algn="l"/>
                <a:tab pos="7657909" algn="l"/>
                <a:tab pos="8572286" algn="l"/>
                <a:tab pos="9486663" algn="l"/>
                <a:tab pos="1040104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1981200"/>
            <a:ext cx="10462077" cy="4114800"/>
          </a:xfrm>
          <a:ln/>
        </p:spPr>
        <p:txBody>
          <a:bodyPr/>
          <a:lstStyle/>
          <a:p>
            <a:pPr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dirty="0"/>
              <a:t>Closing report for IEEE 802.11 </a:t>
            </a:r>
            <a:r>
              <a:rPr lang="en-GB" dirty="0" err="1"/>
              <a:t>TGbc</a:t>
            </a:r>
            <a:r>
              <a:rPr lang="en-GB" dirty="0"/>
              <a:t> (Broadcast Services) for November 2019.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685800"/>
            <a:ext cx="10361084" cy="1065213"/>
          </a:xfrm>
        </p:spPr>
        <p:txBody>
          <a:bodyPr/>
          <a:lstStyle/>
          <a:p>
            <a:r>
              <a:rPr lang="en-GB" dirty="0"/>
              <a:t>Nov 12</a:t>
            </a:r>
            <a:r>
              <a:rPr lang="en-GB" baseline="30000" dirty="0"/>
              <a:t>th</a:t>
            </a:r>
            <a:r>
              <a:rPr lang="en-GB" dirty="0"/>
              <a:t> roundtable status report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00200"/>
            <a:ext cx="10361084" cy="4800600"/>
          </a:xfrm>
          <a:ln/>
        </p:spPr>
        <p:txBody>
          <a:bodyPr/>
          <a:lstStyle/>
          <a:p>
            <a:r>
              <a:rPr lang="en-GB" sz="2000" dirty="0" err="1"/>
              <a:t>REVmd</a:t>
            </a:r>
            <a:r>
              <a:rPr lang="en-GB" sz="2000" dirty="0"/>
              <a:t> – Draft 3.0 going to SA ballot  </a:t>
            </a:r>
          </a:p>
          <a:p>
            <a:r>
              <a:rPr lang="en-GB" sz="2000" dirty="0"/>
              <a:t>11ax </a:t>
            </a:r>
            <a:r>
              <a:rPr lang="en-US" sz="2000" dirty="0"/>
              <a:t>–  in comment resolution , hope to recirc out of January  </a:t>
            </a:r>
          </a:p>
          <a:p>
            <a:r>
              <a:rPr lang="en-US" sz="2000" dirty="0"/>
              <a:t>11ay –  D5.0 going to SA ballot </a:t>
            </a:r>
            <a:endParaRPr lang="en-GB" sz="2000" dirty="0"/>
          </a:p>
          <a:p>
            <a:r>
              <a:rPr lang="en-GB" sz="2000" dirty="0"/>
              <a:t>11az – </a:t>
            </a:r>
            <a:r>
              <a:rPr lang="en-US" sz="2000" dirty="0"/>
              <a:t> hope to recirc D2.0 out of November</a:t>
            </a:r>
            <a:endParaRPr lang="en-GB" sz="2000" dirty="0"/>
          </a:p>
          <a:p>
            <a:r>
              <a:rPr lang="en-GB" sz="2000" dirty="0"/>
              <a:t>11ba –  D4.0 plus MDR hope to recirc out of November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11bb –  hope to get first draft before January</a:t>
            </a:r>
          </a:p>
          <a:p>
            <a:r>
              <a:rPr lang="en-GB" sz="2000" dirty="0"/>
              <a:t>11bc –  working on SFD</a:t>
            </a:r>
          </a:p>
          <a:p>
            <a:r>
              <a:rPr lang="en-GB" sz="2000" dirty="0"/>
              <a:t>11bd –  working toward having D0.1 out of this (Nov) meeting</a:t>
            </a:r>
          </a:p>
          <a:p>
            <a:r>
              <a:rPr lang="en-GB" sz="2000" dirty="0"/>
              <a:t>11be –  working through submissions</a:t>
            </a:r>
          </a:p>
          <a:p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890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Goals &amp; Accomplishments of the week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Goal for the week: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Discuss submissions for SFD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technical level of detail for agreed SFD content	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Group met 4 times this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Completed Specification Framework Document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13 Presentations that led to adding SFD text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except one </a:t>
            </a:r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requirements addressed in the SFD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Revised Timeline (see 11-19/2069)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4214"/>
            <a:ext cx="7772400" cy="1160463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Plans for </a:t>
            </a:r>
            <a:r>
              <a:rPr lang="en-US" dirty="0" smtClean="0"/>
              <a:t>January 2020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3" y="1981202"/>
            <a:ext cx="10463599" cy="4208463"/>
          </a:xfrm>
          <a:ln/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the technical level of detail of the SFD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Move towards initial draft text contributions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Session Planning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Teleconferences: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12-16 January </a:t>
            </a:r>
            <a:r>
              <a:rPr lang="en-US" dirty="0" smtClean="0"/>
              <a:t>2020 </a:t>
            </a:r>
            <a:r>
              <a:rPr lang="en-US" dirty="0"/>
              <a:t>F2F meeting, Hotel Irvine, Irvine, California, USA :</a:t>
            </a:r>
          </a:p>
          <a:p>
            <a:r>
              <a:rPr lang="en-US" dirty="0"/>
              <a:t>	Meeting time requested:  </a:t>
            </a:r>
            <a:r>
              <a:rPr lang="en-US" dirty="0">
                <a:solidFill>
                  <a:schemeClr val="tx1"/>
                </a:solidFill>
              </a:rPr>
              <a:t>4 sessions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AF98CECB-E49A-9E42-AB8C-BBEB25744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252308"/>
              </p:ext>
            </p:extLst>
          </p:nvPr>
        </p:nvGraphicFramePr>
        <p:xfrm>
          <a:off x="4025272" y="1999124"/>
          <a:ext cx="7364512" cy="2079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1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1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1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/>
                        <a:t>Group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Dates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Start Time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Duration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TGbc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Tuesdays, </a:t>
                      </a:r>
                    </a:p>
                    <a:p>
                      <a:r>
                        <a:rPr lang="en-US" sz="2400" dirty="0"/>
                        <a:t>Nov 26th</a:t>
                      </a:r>
                    </a:p>
                    <a:p>
                      <a:r>
                        <a:rPr lang="en-US" sz="2400" dirty="0"/>
                        <a:t>Dec 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th</a:t>
                      </a:r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Jan 7</a:t>
                      </a:r>
                      <a:r>
                        <a:rPr lang="en-US" sz="2400" baseline="30000" dirty="0"/>
                        <a:t>th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10:00h</a:t>
                      </a:r>
                      <a:r>
                        <a:rPr lang="en-US" sz="2400" baseline="0" dirty="0"/>
                        <a:t> ET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hour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schedule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="" xmlns:a16="http://schemas.microsoft.com/office/drawing/2014/main" id="{2F694896-C649-894C-96D2-15E938CA17CC}"/>
              </a:ext>
            </a:extLst>
          </p:cNvPr>
          <p:cNvSpPr txBox="1">
            <a:spLocks/>
          </p:cNvSpPr>
          <p:nvPr/>
        </p:nvSpPr>
        <p:spPr bwMode="auto">
          <a:xfrm>
            <a:off x="914401" y="1988839"/>
            <a:ext cx="10361084" cy="393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2880" tIns="61440" rIns="122880" bIns="6144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January 2019		First meeting as a task group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May 2020			Initial WGLB (D1.0)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November 2020	D2.0 WGLB Recirculation LB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May 2021			Form SB Pool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May 2021			MEC/MDR done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July 2021			Initial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Nov 2021			Recirculation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Mar 2022			Final WG/EC approval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kern="0" dirty="0">
                <a:solidFill>
                  <a:schemeClr val="tx1"/>
                </a:solidFill>
              </a:rPr>
              <a:t>Apr 2022			</a:t>
            </a:r>
            <a:r>
              <a:rPr lang="en-US" altLang="en-US" sz="2133" kern="0" dirty="0" err="1">
                <a:solidFill>
                  <a:schemeClr val="tx1"/>
                </a:solidFill>
              </a:rPr>
              <a:t>Revcom</a:t>
            </a:r>
            <a:r>
              <a:rPr lang="en-US" altLang="en-US" sz="2133" kern="0" dirty="0">
                <a:solidFill>
                  <a:schemeClr val="tx1"/>
                </a:solidFill>
              </a:rPr>
              <a:t>/SASB approval</a:t>
            </a:r>
            <a:endParaRPr lang="en-US" sz="2133" kern="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sz="2133" kern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0791" y="1981202"/>
            <a:ext cx="10631807" cy="4208463"/>
          </a:xfrm>
          <a:ln/>
        </p:spPr>
        <p:txBody>
          <a:bodyPr/>
          <a:lstStyle/>
          <a:p>
            <a:r>
              <a:rPr lang="en-US" dirty="0"/>
              <a:t>Agenda for this week:				11-19/1747</a:t>
            </a:r>
          </a:p>
          <a:p>
            <a:r>
              <a:rPr lang="en-US" dirty="0"/>
              <a:t>Meeting / Chair’s Slide Deck:		11-19/1748</a:t>
            </a:r>
          </a:p>
          <a:p>
            <a:r>
              <a:rPr lang="en-US" dirty="0"/>
              <a:t>Meeting minutes:					11-19/1689</a:t>
            </a:r>
          </a:p>
          <a:p>
            <a:r>
              <a:rPr lang="en-US" dirty="0"/>
              <a:t>Snapshot Slide:						11-19/1746</a:t>
            </a:r>
          </a:p>
          <a:p>
            <a:r>
              <a:rPr lang="en-US" dirty="0"/>
              <a:t>Closing report:						11-19/1749</a:t>
            </a:r>
          </a:p>
          <a:p>
            <a:endParaRPr lang="en-US" dirty="0"/>
          </a:p>
          <a:p>
            <a:r>
              <a:rPr lang="en-US" dirty="0" err="1"/>
              <a:t>TGbc</a:t>
            </a:r>
            <a:r>
              <a:rPr lang="en-US" dirty="0"/>
              <a:t> Motion Booklet:				11-18/2123</a:t>
            </a:r>
          </a:p>
          <a:p>
            <a:r>
              <a:rPr lang="en-US" dirty="0" err="1"/>
              <a:t>TGbc</a:t>
            </a:r>
            <a:r>
              <a:rPr lang="en-US" dirty="0"/>
              <a:t> Selection Procedure:			11-19/0135r0</a:t>
            </a:r>
          </a:p>
          <a:p>
            <a:r>
              <a:rPr lang="en-US" dirty="0" err="1"/>
              <a:t>TGbc</a:t>
            </a:r>
            <a:r>
              <a:rPr lang="en-US" dirty="0"/>
              <a:t> Functional Requirements:	11-19/0151</a:t>
            </a:r>
          </a:p>
          <a:p>
            <a:r>
              <a:rPr lang="en-US" dirty="0" err="1"/>
              <a:t>TGbc</a:t>
            </a:r>
            <a:r>
              <a:rPr lang="en-US" dirty="0"/>
              <a:t> </a:t>
            </a:r>
            <a:r>
              <a:rPr lang="en-US" dirty="0" err="1"/>
              <a:t>UseCase</a:t>
            </a:r>
            <a:r>
              <a:rPr lang="en-US" dirty="0"/>
              <a:t> Document:			11-19/268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Marc Emmelmann, Koden-TI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856538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TGbd</a:t>
            </a:r>
            <a:r>
              <a:rPr lang="en-GB" dirty="0" smtClean="0"/>
              <a:t> Closing </a:t>
            </a:r>
            <a:r>
              <a:rPr lang="en-GB" dirty="0"/>
              <a:t>Report </a:t>
            </a:r>
            <a:r>
              <a:rPr lang="en-GB" dirty="0" smtClean="0"/>
              <a:t>– Hawaii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2074127" y="186806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2019-11-14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27432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83159"/>
              </p:ext>
            </p:extLst>
          </p:nvPr>
        </p:nvGraphicFramePr>
        <p:xfrm>
          <a:off x="1752600" y="3402852"/>
          <a:ext cx="9067800" cy="103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4" imgW="8302326" imgH="1020437" progId="Word.Document.8">
                  <p:embed/>
                </p:oleObj>
              </mc:Choice>
              <mc:Fallback>
                <p:oleObj name="Document" r:id="rId4" imgW="8302326" imgH="10204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02852"/>
                        <a:ext cx="9067800" cy="1039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75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89916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dirty="0"/>
              <a:t>Closing report for </a:t>
            </a:r>
            <a:r>
              <a:rPr lang="en-GB" altLang="en-US" dirty="0" smtClean="0"/>
              <a:t>Nov 2019 </a:t>
            </a:r>
            <a:r>
              <a:rPr lang="en-GB" altLang="en-US" dirty="0" err="1" smtClean="0"/>
              <a:t>TGbd</a:t>
            </a:r>
            <a:r>
              <a:rPr lang="en-GB" altLang="en-US" dirty="0" smtClean="0"/>
              <a:t> meeting in Waikoloa, Hawaii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DFE0C-82E1-46BE-987F-B7EF866C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Completed work items in the week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B87A0-10F9-4121-935C-57A81A40B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28800"/>
            <a:ext cx="10667999" cy="4419599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4 </a:t>
            </a:r>
            <a:r>
              <a:rPr lang="en-US" altLang="en-US" sz="3400" dirty="0">
                <a:solidFill>
                  <a:schemeClr val="tx1"/>
                </a:solidFill>
                <a:ea typeface="MS PGothic" panose="020B0600070205080204" pitchFamily="34" charset="-128"/>
              </a:rPr>
              <a:t>meeting slots were allocated in the week, including </a:t>
            </a: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one parallel </a:t>
            </a:r>
            <a:r>
              <a:rPr lang="en-US" altLang="en-US" sz="34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Adhoc</a:t>
            </a: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slot </a:t>
            </a:r>
            <a:endParaRPr lang="en-US" altLang="en-US" sz="34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3400" dirty="0">
                <a:solidFill>
                  <a:schemeClr val="tx1"/>
                </a:solidFill>
                <a:ea typeface="MS PGothic" panose="020B0600070205080204" pitchFamily="34" charset="-128"/>
              </a:rPr>
              <a:t>Meeting agenda: the last revision of </a:t>
            </a:r>
            <a:r>
              <a:rPr lang="en-US" altLang="en-US" sz="34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11-19/1740</a:t>
            </a:r>
            <a:endParaRPr lang="en-US" altLang="en-US" sz="34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</a:pPr>
            <a:r>
              <a:rPr lang="en-US" altLang="en-US" sz="3400" dirty="0">
                <a:solidFill>
                  <a:schemeClr val="tx1"/>
                </a:solidFill>
                <a:ea typeface="MS PGothic" panose="020B0600070205080204" pitchFamily="34" charset="-128"/>
              </a:rPr>
              <a:t>Work items completed in this week include: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Approval of the meeting minutes for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Sep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meeting and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Oct CC</a:t>
            </a:r>
            <a:endParaRPr lang="en-US" altLang="en-US" sz="29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Approval of the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updated FRD document (11-19/0495r3)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Approval of the updated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SFD document (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11-19/0497r4)</a:t>
            </a:r>
            <a:endParaRPr lang="en-US" altLang="en-US" sz="29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Liaison update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Invite IEEE 1609 members for Jan-20 Joint meeting</a:t>
            </a:r>
            <a:endParaRPr lang="en-US" altLang="en-US" sz="25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Tech editor’s report on spec draft development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Approval the editor to create 11bd spec draft D0.1 for group review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Review </a:t>
            </a:r>
            <a:r>
              <a:rPr lang="en-US" altLang="en-US" sz="2900" dirty="0" err="1" smtClean="0">
                <a:solidFill>
                  <a:schemeClr val="tx1"/>
                </a:solidFill>
                <a:ea typeface="MS PGothic" panose="020B0600070205080204" pitchFamily="34" charset="-128"/>
              </a:rPr>
              <a:t>TGbd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 timeline (No change)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Approval of Teleconference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plan after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Nov meeting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Part of 36 tech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submissions were presented </a:t>
            </a:r>
            <a:r>
              <a:rPr lang="en-US" altLang="en-US" sz="29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in this </a:t>
            </a:r>
            <a:r>
              <a:rPr lang="en-US" altLang="en-US" sz="2900" dirty="0">
                <a:solidFill>
                  <a:schemeClr val="tx1"/>
                </a:solidFill>
                <a:ea typeface="MS PGothic" panose="020B0600070205080204" pitchFamily="34" charset="-128"/>
              </a:rPr>
              <a:t>week.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14 </a:t>
            </a:r>
            <a:r>
              <a:rPr lang="en-US" sz="2500" dirty="0">
                <a:solidFill>
                  <a:schemeClr val="tx1"/>
                </a:solidFill>
                <a:ea typeface="MS PGothic" panose="020B0600070205080204" pitchFamily="34" charset="-128"/>
              </a:rPr>
              <a:t>motions passed for developing SFD and </a:t>
            </a:r>
            <a:r>
              <a:rPr 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FRD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</a:pPr>
            <a:r>
              <a:rPr lang="en-US" sz="2500" dirty="0" smtClean="0">
                <a:solidFill>
                  <a:schemeClr val="tx1"/>
                </a:solidFill>
                <a:ea typeface="MS PGothic" panose="020B0600070205080204" pitchFamily="34" charset="-128"/>
              </a:rPr>
              <a:t>15 spec draft proposals helping the editor to create D0.1 for group review</a:t>
            </a:r>
            <a:endParaRPr lang="en-US" sz="2500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10" name="Table 1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70516"/>
              </p:ext>
            </p:extLst>
          </p:nvPr>
        </p:nvGraphicFramePr>
        <p:xfrm>
          <a:off x="6629400" y="3581400"/>
          <a:ext cx="487680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55474">
                  <a:extLst>
                    <a:ext uri="{9D8B030D-6E8A-4147-A177-3AD203B41FA5}"/>
                  </a:extLst>
                </a:gridCol>
                <a:gridCol w="868526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838200">
                  <a:extLst>
                    <a:ext uri="{9D8B030D-6E8A-4147-A177-3AD203B41FA5}"/>
                  </a:extLst>
                </a:gridCol>
                <a:gridCol w="762000"/>
                <a:gridCol w="914400">
                  <a:extLst>
                    <a:ext uri="{9D8B030D-6E8A-4147-A177-3AD203B41FA5}"/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MON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TUE</a:t>
                      </a:r>
                    </a:p>
                  </a:txBody>
                  <a:tcPr marT="45669" marB="4566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WED</a:t>
                      </a:r>
                    </a:p>
                  </a:txBody>
                  <a:tcPr marT="45669" marB="45669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THU</a:t>
                      </a:r>
                    </a:p>
                  </a:txBody>
                  <a:tcPr marT="45669" marB="45669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AM1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</a:rPr>
                        <a:t>TGbd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AM2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TGbd</a:t>
                      </a:r>
                      <a:endParaRPr lang="en-US" sz="1200" dirty="0"/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PM1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PHY</a:t>
                      </a: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MAC</a:t>
                      </a: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PM2</a:t>
                      </a:r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TGbd</a:t>
                      </a:r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EVE</a:t>
                      </a:r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45669" marB="45669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669" marB="45669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3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914400" y="685800"/>
            <a:ext cx="10361613" cy="1065213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zh-CN" kern="0" smtClean="0"/>
              <a:t>Motion for creating spec draft</a:t>
            </a:r>
            <a:endParaRPr lang="zh-CN" altLang="en-US" kern="0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914400" y="1981200"/>
            <a:ext cx="10361613" cy="411321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kern="0" dirty="0" smtClean="0"/>
              <a:t>Instruct the editor to create 802.11bd draft 0.1 based on the latest revisions of the following member contributions on mentor:</a:t>
            </a:r>
            <a:br>
              <a:rPr lang="en-US" altLang="zh-CN" b="0" kern="0" dirty="0" smtClean="0"/>
            </a:br>
            <a:endParaRPr lang="en-US" altLang="zh-CN" b="0" kern="0" dirty="0" smtClean="0"/>
          </a:p>
          <a:p>
            <a:r>
              <a:rPr lang="en-US" altLang="zh-CN" kern="0" dirty="0" smtClean="0"/>
              <a:t>DCNs 11-19/2040, 2054, 1982, 2015, 1894, 2056, 1846, 1860, 2026, 1848, 1859, 2027, 2028, 1861, and 1862</a:t>
            </a:r>
            <a:endParaRPr lang="en-US" altLang="zh-CN" b="0" kern="0" dirty="0" smtClean="0"/>
          </a:p>
          <a:p>
            <a:r>
              <a:rPr lang="en-US" altLang="zh-CN" b="0" kern="0" dirty="0" smtClean="0"/>
              <a:t> </a:t>
            </a:r>
          </a:p>
          <a:p>
            <a:r>
              <a:rPr lang="en-US" altLang="zh-CN" b="0" kern="0" dirty="0" smtClean="0"/>
              <a:t>And place the draft in the members area for task group review and comment.</a:t>
            </a:r>
          </a:p>
          <a:p>
            <a:r>
              <a:rPr lang="en-US" altLang="zh-CN" b="0" kern="0" dirty="0" smtClean="0"/>
              <a:t/>
            </a:r>
            <a:br>
              <a:rPr lang="en-US" altLang="zh-CN" b="0" kern="0" dirty="0" smtClean="0"/>
            </a:br>
            <a:endParaRPr lang="en-US" altLang="zh-CN" b="0" kern="0" dirty="0" smtClean="0"/>
          </a:p>
          <a:p>
            <a:r>
              <a:rPr lang="en-US" altLang="zh-CN" b="0" kern="0" dirty="0" smtClean="0"/>
              <a:t>Moved: Joseph Levy</a:t>
            </a:r>
          </a:p>
          <a:p>
            <a:r>
              <a:rPr lang="en-US" altLang="zh-CN" b="0" kern="0" dirty="0" smtClean="0"/>
              <a:t>Seconded: </a:t>
            </a:r>
            <a:r>
              <a:rPr lang="en-US" altLang="zh-CN" b="0" kern="0" dirty="0" err="1" smtClean="0"/>
              <a:t>Dongguk</a:t>
            </a:r>
            <a:r>
              <a:rPr lang="en-US" altLang="zh-CN" b="0" kern="0" dirty="0" smtClean="0"/>
              <a:t> Lim</a:t>
            </a:r>
          </a:p>
          <a:p>
            <a:r>
              <a:rPr lang="en-US" altLang="zh-CN" b="0" kern="0" dirty="0" smtClean="0"/>
              <a:t>Result: 24Y/0N/0A</a:t>
            </a:r>
          </a:p>
          <a:p>
            <a:endParaRPr lang="zh-CN" altLang="en-US" kern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78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555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Approved TG Document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19779"/>
              </p:ext>
            </p:extLst>
          </p:nvPr>
        </p:nvGraphicFramePr>
        <p:xfrm>
          <a:off x="2124075" y="2209800"/>
          <a:ext cx="785653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676400"/>
                <a:gridCol w="16843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TG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Baseline 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Latest</a:t>
                      </a:r>
                      <a:r>
                        <a:rPr lang="en-US" altLang="zh-CN" baseline="0" dirty="0" smtClean="0"/>
                        <a:t> Revision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Definition and requirements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11-19/0202r1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11-19/0202r1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Selection Procedure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11-19/0030r6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11-19/0030r6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Functional Requirement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11-19/0495r0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11-19/0495r3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Spec Framework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11-19/0497r0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11-19/0497r4</a:t>
                      </a:r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Liaison response to IEEE VT/ITS</a:t>
                      </a:r>
                      <a:r>
                        <a:rPr lang="en-US" altLang="zh-CN" baseline="0" dirty="0" smtClean="0"/>
                        <a:t> 1609 WG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11-19/0437r3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11-19/0437r3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Liaison response</a:t>
                      </a:r>
                      <a:r>
                        <a:rPr lang="en-US" altLang="zh-CN" baseline="0" dirty="0" smtClean="0"/>
                        <a:t> to ITU-T CITS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11-19/0843r0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11-19/0843r0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TBbd</a:t>
                      </a:r>
                      <a:r>
                        <a:rPr lang="en-US" altLang="zh-CN" baseline="0" dirty="0" smtClean="0"/>
                        <a:t> FRD/SFD Motion Booklet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11-19/0514r0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11-19/0514r12</a:t>
                      </a:r>
                      <a:endParaRPr lang="zh-CN" altLang="en-US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TGbd</a:t>
                      </a:r>
                      <a:r>
                        <a:rPr lang="en-US" altLang="zh-CN" dirty="0" smtClean="0"/>
                        <a:t> Use Case</a:t>
                      </a:r>
                      <a:r>
                        <a:rPr lang="en-US" altLang="zh-CN" baseline="0" dirty="0" smtClean="0"/>
                        <a:t> document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11-19/1342r0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11-19/1342r1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79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10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4988"/>
            <a:ext cx="10361084" cy="1065213"/>
          </a:xfrm>
        </p:spPr>
        <p:txBody>
          <a:bodyPr/>
          <a:lstStyle/>
          <a:p>
            <a:r>
              <a:rPr lang="en-GB" dirty="0"/>
              <a:t>MDR Status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524000"/>
            <a:ext cx="10361084" cy="4799012"/>
          </a:xfrm>
          <a:ln/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800" dirty="0"/>
              <a:t>802.11-11/615r6 documents the process. MDR now in the 802.11 Operating Manual 802.11-14/0629r8. The process needs some change so the report is done after the editing is done. </a:t>
            </a:r>
          </a:p>
          <a:p>
            <a:r>
              <a:rPr lang="en-US" sz="1800" dirty="0" err="1"/>
              <a:t>REVmd</a:t>
            </a:r>
            <a:r>
              <a:rPr lang="en-US" sz="1800" dirty="0"/>
              <a:t> on Draft 2.1 was started out of February (Robert Stacey, Joseph Levy, Carol Ansley, Menzo Wentink, </a:t>
            </a:r>
            <a:r>
              <a:rPr lang="en-US" sz="1800" dirty="0" err="1"/>
              <a:t>Bahar</a:t>
            </a:r>
            <a:r>
              <a:rPr lang="en-US" sz="1800" dirty="0"/>
              <a:t> Sadeghi, Mark Hamilton, Yongho Seok, Emily Qi, Edward Au, Peter Ecclesine) 19/260r15 – IEEE SA staff - mixing normative and informative, see 19/1444r4 MDR complete</a:t>
            </a:r>
          </a:p>
          <a:p>
            <a:r>
              <a:rPr lang="en-US" sz="1800" dirty="0"/>
              <a:t>P802.11ay was started on D3.1 out of March meeting (Robert Stacey, Solomon </a:t>
            </a:r>
            <a:r>
              <a:rPr lang="en-US" sz="1800" dirty="0" err="1"/>
              <a:t>Trainin</a:t>
            </a:r>
            <a:r>
              <a:rPr lang="en-US" sz="1800" dirty="0"/>
              <a:t>, Edward Au, Emily Qi, Yongho Seok, Peter Ecclesine) 19/681r6 MDR complete</a:t>
            </a:r>
          </a:p>
          <a:p>
            <a:r>
              <a:rPr lang="en-US" sz="1800" dirty="0"/>
              <a:t>P802.11ax was started on D4.1 out of May meeting (Robert Stacey, Edward Au (mid June), Yongho Seok, Naveen Kakani, Perry </a:t>
            </a:r>
            <a:r>
              <a:rPr lang="en-US" sz="1800" dirty="0" err="1"/>
              <a:t>Correll</a:t>
            </a:r>
            <a:r>
              <a:rPr lang="en-US" sz="1800" dirty="0"/>
              <a:t>, Peter Ecclesine, Po-Kai Huang) 19/1015r4 MDR complete</a:t>
            </a:r>
          </a:p>
          <a:p>
            <a:r>
              <a:rPr lang="en-US" sz="1800" dirty="0"/>
              <a:t>P802.11ba was started on D4.0 out of September meeting (Robert Stacey, Po-Kai Huang, </a:t>
            </a:r>
            <a:r>
              <a:rPr lang="en-US" sz="1800" dirty="0" err="1"/>
              <a:t>Rojan</a:t>
            </a:r>
            <a:r>
              <a:rPr lang="en-US" sz="1800" dirty="0"/>
              <a:t> </a:t>
            </a:r>
            <a:r>
              <a:rPr lang="en-US" sz="1800" dirty="0" err="1"/>
              <a:t>Chitrakar</a:t>
            </a:r>
            <a:r>
              <a:rPr lang="en-US" sz="1800" dirty="0"/>
              <a:t>, </a:t>
            </a:r>
            <a:r>
              <a:rPr lang="en-US" sz="1800" dirty="0" err="1"/>
              <a:t>Yunsong</a:t>
            </a:r>
            <a:r>
              <a:rPr lang="en-US" sz="1800" dirty="0"/>
              <a:t> Yang, </a:t>
            </a:r>
            <a:r>
              <a:rPr lang="en-US" sz="1800" dirty="0" err="1"/>
              <a:t>Yongho</a:t>
            </a:r>
            <a:r>
              <a:rPr lang="en-US" sz="1800" dirty="0"/>
              <a:t> Seok, Mark Hamilton ) 19/1765r3 MDR</a:t>
            </a:r>
          </a:p>
          <a:p>
            <a:endParaRPr lang="en-US" sz="1800" dirty="0"/>
          </a:p>
          <a:p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12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Timeline (unchanged)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2667000" y="1981200"/>
            <a:ext cx="7620000" cy="4114800"/>
          </a:xfrm>
        </p:spPr>
        <p:txBody>
          <a:bodyPr>
            <a:normAutofit fontScale="85000" lnSpcReduction="20000"/>
          </a:bodyPr>
          <a:lstStyle/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B050"/>
                </a:solidFill>
              </a:rPr>
              <a:t>PAR approved						</a:t>
            </a:r>
            <a:r>
              <a:rPr lang="en-US" altLang="en-US" dirty="0" smtClean="0">
                <a:solidFill>
                  <a:srgbClr val="00B050"/>
                </a:solidFill>
              </a:rPr>
              <a:t>	Dec </a:t>
            </a:r>
            <a:r>
              <a:rPr lang="en-US" altLang="en-US" dirty="0">
                <a:solidFill>
                  <a:srgbClr val="00B050"/>
                </a:solidFill>
              </a:rPr>
              <a:t>2018</a:t>
            </a:r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B050"/>
                </a:solidFill>
              </a:rPr>
              <a:t>First TG meeting					</a:t>
            </a:r>
            <a:r>
              <a:rPr lang="en-US" altLang="en-US" dirty="0" smtClean="0">
                <a:solidFill>
                  <a:srgbClr val="00B050"/>
                </a:solidFill>
              </a:rPr>
              <a:t>	Jan </a:t>
            </a:r>
            <a:r>
              <a:rPr lang="en-US" altLang="en-US" dirty="0">
                <a:solidFill>
                  <a:srgbClr val="00B050"/>
                </a:solidFill>
              </a:rPr>
              <a:t>2019</a:t>
            </a:r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</a:rPr>
              <a:t>D0.1 								</a:t>
            </a:r>
            <a:r>
              <a:rPr lang="en-US" altLang="en-US" dirty="0" smtClean="0">
                <a:solidFill>
                  <a:srgbClr val="0070C0"/>
                </a:solidFill>
              </a:rPr>
              <a:t>		</a:t>
            </a:r>
            <a:r>
              <a:rPr lang="en-US" alt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Nov </a:t>
            </a:r>
            <a:r>
              <a:rPr lang="en-US" altLang="en-US" dirty="0">
                <a:solidFill>
                  <a:srgbClr val="0070C0"/>
                </a:solidFill>
                <a:sym typeface="Wingdings" panose="05000000000000000000" pitchFamily="2" charset="2"/>
              </a:rPr>
              <a:t>2019</a:t>
            </a:r>
            <a:endParaRPr lang="en-US" altLang="en-US" dirty="0">
              <a:solidFill>
                <a:srgbClr val="0070C0"/>
              </a:solidFill>
            </a:endParaRPr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D1.0 Letter Ballot				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Mar </a:t>
            </a:r>
            <a:r>
              <a:rPr lang="en-US" altLang="en-US" dirty="0">
                <a:sym typeface="Wingdings" panose="05000000000000000000" pitchFamily="2" charset="2"/>
              </a:rPr>
              <a:t>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D2.0 LB recirculation				</a:t>
            </a:r>
            <a:r>
              <a:rPr lang="en-US" altLang="en-US" dirty="0">
                <a:sym typeface="Wingdings" panose="05000000000000000000" pitchFamily="2" charset="2"/>
              </a:rPr>
              <a:t>Jul 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Form Sponsor Ballot Pool			</a:t>
            </a:r>
            <a:r>
              <a:rPr lang="en-US" altLang="en-US" dirty="0">
                <a:sym typeface="Wingdings" panose="05000000000000000000" pitchFamily="2" charset="2"/>
              </a:rPr>
              <a:t>Sep 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D3.0 LB recirculation				</a:t>
            </a:r>
            <a:r>
              <a:rPr lang="en-US" altLang="en-US" dirty="0">
                <a:sym typeface="Wingdings" panose="05000000000000000000" pitchFamily="2" charset="2"/>
              </a:rPr>
              <a:t>Sep 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D3.0 unchanged recirculation 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Nov </a:t>
            </a:r>
            <a:r>
              <a:rPr lang="en-US" altLang="en-US" dirty="0">
                <a:sym typeface="Wingdings" panose="05000000000000000000" pitchFamily="2" charset="2"/>
              </a:rPr>
              <a:t>2020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Initial Sponsor Ballot (D4.0)		</a:t>
            </a:r>
            <a:r>
              <a:rPr lang="en-US" altLang="en-US" dirty="0">
                <a:sym typeface="Wingdings" panose="05000000000000000000" pitchFamily="2" charset="2"/>
              </a:rPr>
              <a:t>Jan 2021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Final 802.11 WG approval	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Nov </a:t>
            </a:r>
            <a:r>
              <a:rPr lang="en-US" altLang="en-US" dirty="0">
                <a:sym typeface="Wingdings" panose="05000000000000000000" pitchFamily="2" charset="2"/>
              </a:rPr>
              <a:t>2021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802 EC approval					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Wingdings" panose="05000000000000000000" pitchFamily="2" charset="2"/>
              </a:rPr>
              <a:t>Nov </a:t>
            </a:r>
            <a:r>
              <a:rPr lang="en-US" altLang="en-US" dirty="0">
                <a:sym typeface="Wingdings" panose="05000000000000000000" pitchFamily="2" charset="2"/>
              </a:rPr>
              <a:t>2021</a:t>
            </a:r>
            <a:endParaRPr lang="en-US" altLang="en-US" dirty="0"/>
          </a:p>
          <a:p>
            <a:pPr defTabSz="336947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RevCom</a:t>
            </a:r>
            <a:r>
              <a:rPr lang="en-US" altLang="en-US" dirty="0"/>
              <a:t> and SASB approval		</a:t>
            </a:r>
            <a:r>
              <a:rPr lang="en-US" altLang="en-US" dirty="0">
                <a:sym typeface="Wingdings" panose="05000000000000000000" pitchFamily="2" charset="2"/>
              </a:rPr>
              <a:t>Dec 2021</a:t>
            </a:r>
            <a:endParaRPr lang="en-US" altLang="en-US" dirty="0"/>
          </a:p>
          <a:p>
            <a:pPr marL="0" indent="0">
              <a:defRPr/>
            </a:pPr>
            <a:endParaRPr lang="en-US" altLang="zh-CN" dirty="0" smtClean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80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568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5B8BE7-048D-4C6C-95C1-5665FEF8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dirty="0" smtClean="0"/>
              <a:t>Teleconferences and Goal for Jan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66123-1FE2-4F62-AE66-BEFF7B70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4040193"/>
            <a:ext cx="9067799" cy="205740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Goal for Jan meeting</a:t>
            </a:r>
            <a:endParaRPr lang="en-US" altLang="zh-CN" dirty="0"/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Develop FRD and SFD</a:t>
            </a:r>
          </a:p>
          <a:p>
            <a:pPr marL="800100" lvl="1" indent="-342900">
              <a:buFontTx/>
              <a:buChar char="-"/>
            </a:pPr>
            <a:r>
              <a:rPr lang="en-US" altLang="zh-CN" dirty="0" smtClean="0"/>
              <a:t>Develop spec draft</a:t>
            </a: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2514600" y="1981200"/>
            <a:ext cx="7772400" cy="18256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/>
              <a:t>New TC plan:</a:t>
            </a:r>
          </a:p>
          <a:p>
            <a:pPr marL="800100" lvl="1" indent="-342900">
              <a:buFontTx/>
              <a:buChar char="-"/>
            </a:pPr>
            <a:r>
              <a:rPr lang="en-US" altLang="zh-CN" kern="0" dirty="0" smtClean="0"/>
              <a:t>Date: Dec 3, 17</a:t>
            </a:r>
            <a:endParaRPr lang="en-US" altLang="zh-CN" kern="0" dirty="0"/>
          </a:p>
          <a:p>
            <a:pPr marL="800100" lvl="1" indent="-342900">
              <a:buFontTx/>
              <a:buChar char="-"/>
            </a:pPr>
            <a:r>
              <a:rPr lang="en-US" altLang="zh-CN" kern="0" dirty="0" smtClean="0"/>
              <a:t>Time: 9:00am ~ 11:00am</a:t>
            </a:r>
          </a:p>
          <a:p>
            <a:endParaRPr lang="en-US" altLang="zh-CN" kern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Bo Sun, ZTE Corporation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81</a:t>
            </a:fld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5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TGbe November 2019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2019-11-14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385986"/>
              </p:ext>
            </p:extLst>
          </p:nvPr>
        </p:nvGraphicFramePr>
        <p:xfrm>
          <a:off x="1985963" y="2486025"/>
          <a:ext cx="8540750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4" imgW="8552553" imgH="2514074" progId="Word.Document.8">
                  <p:embed/>
                </p:oleObj>
              </mc:Choice>
              <mc:Fallback>
                <p:oleObj name="Document" r:id="rId4" imgW="8552553" imgH="25140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486025"/>
                        <a:ext cx="8540750" cy="2503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6B01F-F457-4ED6-AA77-75163E55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0CB229-88D9-4F75-A164-20AD092ED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This document is the closing report for TGbe for the November 2019 session.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83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1056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F491C-3E29-4F6D-9A04-A66625BD6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Completed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F97B3B-6A7A-437A-AD64-93C735F07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/>
              <a:t>Discussed ~50 technical submissions covering a range of topics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PHY, MIMO, Multi-AP coordination,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Multi-Link, Low Latency, MAC, etc.</a:t>
            </a:r>
          </a:p>
          <a:p>
            <a:pPr marL="1200150" lvl="2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200" dirty="0"/>
              <a:t>Approved a total of 35 motions for inclusion of design concepts to the TGbe SFD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Tone plan, PHY preamble design, SIG field(s) content, multi-link operation, preamble puncturing, MAC functionalities, etc.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84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6829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January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presentations of submissions in: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Joint TG sessions and separate ad-hoc sessions (MAC and PHY)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85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4230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93002A-89C8-4CF5-8660-46EAC045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BED9BB-9C24-405D-B7F7-7A8EAA0C2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December 5      (Thursday), 				19:00-22:00 </a:t>
            </a:r>
            <a:r>
              <a:rPr lang="en-US" dirty="0" smtClean="0"/>
              <a:t>ET	Joint (1)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December 12 	 (Thursday), 				10:00-13:00 </a:t>
            </a:r>
            <a:r>
              <a:rPr lang="en-US" dirty="0" smtClean="0"/>
              <a:t>ET	MAC and PHY (2)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December 19 	 (Thursday), 				19:00-22:00 </a:t>
            </a:r>
            <a:r>
              <a:rPr lang="en-US" dirty="0" smtClean="0"/>
              <a:t>ET	MAC and PHY (2)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January      9 	 (Thursday), 				10:00-13:00 </a:t>
            </a:r>
            <a:r>
              <a:rPr lang="en-US" dirty="0" smtClean="0"/>
              <a:t>ET	MAC and PHY (2)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Alfred Asterjadhi, Qualcomm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5678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4"/>
          <p:cNvSpPr/>
          <p:nvPr/>
        </p:nvSpPr>
        <p:spPr>
          <a:xfrm>
            <a:off x="2209800" y="685800"/>
            <a:ext cx="77709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3200" b="1" spc="-1">
                <a:solidFill>
                  <a:srgbClr val="000000"/>
                </a:solidFill>
                <a:latin typeface="Times New Roman"/>
                <a:ea typeface="DejaVu Sans"/>
              </a:rPr>
              <a:t>RCM TIG Closing Report</a:t>
            </a:r>
            <a:endParaRPr lang="sv-SE" sz="3200" spc="-1">
              <a:latin typeface="DejaVu Sans"/>
            </a:endParaRPr>
          </a:p>
        </p:txBody>
      </p:sp>
      <p:sp>
        <p:nvSpPr>
          <p:cNvPr id="52" name="CustomShape 5"/>
          <p:cNvSpPr/>
          <p:nvPr/>
        </p:nvSpPr>
        <p:spPr>
          <a:xfrm>
            <a:off x="2209800" y="1523880"/>
            <a:ext cx="7770960" cy="3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1640" algn="ctr">
              <a:spcBef>
                <a:spcPts val="400"/>
              </a:spcBef>
            </a:pPr>
            <a:r>
              <a:rPr lang="sv-SE" sz="2000" b="1" spc="-1">
                <a:solidFill>
                  <a:srgbClr val="000000"/>
                </a:solidFill>
                <a:latin typeface="Times New Roman"/>
                <a:ea typeface="DejaVu Sans"/>
              </a:rPr>
              <a:t>Date:</a:t>
            </a:r>
            <a:r>
              <a:rPr lang="sv-SE" sz="2000" spc="-1">
                <a:solidFill>
                  <a:srgbClr val="000000"/>
                </a:solidFill>
                <a:latin typeface="Times New Roman"/>
                <a:ea typeface="DejaVu Sans"/>
              </a:rPr>
              <a:t> 2019-11-15</a:t>
            </a:r>
            <a:endParaRPr lang="sv-SE" sz="2000" spc="-1">
              <a:latin typeface="DejaVu Sans"/>
            </a:endParaRPr>
          </a:p>
        </p:txBody>
      </p:sp>
      <p:sp>
        <p:nvSpPr>
          <p:cNvPr id="53" name="CustomShape 6"/>
          <p:cNvSpPr/>
          <p:nvPr/>
        </p:nvSpPr>
        <p:spPr>
          <a:xfrm>
            <a:off x="2057520" y="1940040"/>
            <a:ext cx="1446480" cy="37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marL="343080" indent="-341640">
              <a:spcBef>
                <a:spcPts val="400"/>
              </a:spcBef>
            </a:pPr>
            <a:r>
              <a:rPr lang="sv-SE" sz="2000" b="1" spc="-1">
                <a:solidFill>
                  <a:srgbClr val="000000"/>
                </a:solidFill>
                <a:latin typeface="Times New Roman"/>
                <a:ea typeface="DejaVu Sans"/>
              </a:rPr>
              <a:t>Authors:</a:t>
            </a:r>
            <a:endParaRPr lang="sv-SE" sz="2000" spc="-1">
              <a:latin typeface="DejaVu Sans"/>
            </a:endParaRPr>
          </a:p>
        </p:txBody>
      </p:sp>
      <p:graphicFrame>
        <p:nvGraphicFramePr>
          <p:cNvPr id="54" name="Table 7"/>
          <p:cNvGraphicFramePr/>
          <p:nvPr/>
        </p:nvGraphicFramePr>
        <p:xfrm>
          <a:off x="2241840" y="2509920"/>
          <a:ext cx="7430040" cy="945360"/>
        </p:xfrm>
        <a:graphic>
          <a:graphicData uri="http://schemas.openxmlformats.org/drawingml/2006/table">
            <a:tbl>
              <a:tblPr/>
              <a:tblGrid>
                <a:gridCol w="3004920"/>
                <a:gridCol w="1562400"/>
                <a:gridCol w="2862720"/>
              </a:tblGrid>
              <a:tr h="36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1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Name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1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Affiliation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1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Contact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84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0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Amelia Andersdotter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0" strike="noStrike" spc="-1">
                          <a:solidFill>
                            <a:srgbClr val="000000"/>
                          </a:solidFill>
                          <a:latin typeface="DejaVu Sans"/>
                          <a:ea typeface="DejaVu Sans"/>
                        </a:rPr>
                        <a:t>ARTICLE19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b="0" u="sng" strike="noStrike" spc="-1">
                          <a:solidFill>
                            <a:srgbClr val="0066FF"/>
                          </a:solidFill>
                          <a:uFillTx/>
                          <a:latin typeface="DejaVu Sans"/>
                          <a:ea typeface="DejaVu Sans"/>
                          <a:hlinkClick r:id="rId3"/>
                        </a:rPr>
                        <a:t>amelia@article19.org</a:t>
                      </a:r>
                      <a:endParaRPr lang="sv-SE" sz="1400" b="0" strike="noStrike" spc="-1">
                        <a:latin typeface="DejaVu Sans"/>
                      </a:endParaRPr>
                    </a:p>
                  </a:txBody>
                  <a:tcPr marL="90000" marR="90000">
                    <a:lnL w="10800">
                      <a:solidFill>
                        <a:srgbClr val="000000"/>
                      </a:solidFill>
                    </a:lnL>
                    <a:lnR w="10800">
                      <a:solidFill>
                        <a:srgbClr val="000000"/>
                      </a:solidFill>
                    </a:lnR>
                    <a:lnT w="10800">
                      <a:solidFill>
                        <a:srgbClr val="000000"/>
                      </a:solidFill>
                    </a:lnT>
                    <a:lnB w="1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Amelia Andersdotter, Article19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87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4"/>
          <p:cNvSpPr/>
          <p:nvPr/>
        </p:nvSpPr>
        <p:spPr>
          <a:xfrm>
            <a:off x="2209800" y="685800"/>
            <a:ext cx="777096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3200" b="1" spc="-1">
                <a:solidFill>
                  <a:srgbClr val="000000"/>
                </a:solidFill>
                <a:latin typeface="Times New Roman"/>
                <a:ea typeface="DejaVu Sans"/>
              </a:rPr>
              <a:t>Abstract</a:t>
            </a:r>
            <a:endParaRPr lang="sv-SE" sz="3200" spc="-1">
              <a:latin typeface="DejaVu Sans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2966880" y="1752480"/>
            <a:ext cx="6333120" cy="411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>
              <a:spcBef>
                <a:spcPts val="641"/>
              </a:spcBef>
            </a:pPr>
            <a:r>
              <a:rPr lang="sv-SE" sz="2000" spc="-1">
                <a:solidFill>
                  <a:srgbClr val="000000"/>
                </a:solidFill>
                <a:latin typeface="Times New Roman"/>
                <a:ea typeface="DejaVu Sans"/>
              </a:rPr>
              <a:t>This presentation contains the closing report for Randomized and changing MAC adress (RCM) Topic interest group (TIG) from the Waikoloa IEEE 802 Plenary meeting on 10-15 November, 2019.</a:t>
            </a:r>
            <a:endParaRPr lang="sv-SE" sz="2000" spc="-1">
              <a:latin typeface="DejaVu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Amelia Andersdotter, Article19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88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4"/>
          <p:cNvSpPr/>
          <p:nvPr/>
        </p:nvSpPr>
        <p:spPr>
          <a:xfrm>
            <a:off x="1775640" y="525240"/>
            <a:ext cx="8711640" cy="527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2800" b="1" spc="-1" dirty="0">
                <a:solidFill>
                  <a:srgbClr val="000000"/>
                </a:solidFill>
                <a:latin typeface="Times New Roman"/>
                <a:ea typeface="DejaVu Sans"/>
              </a:rPr>
              <a:t>Summary</a:t>
            </a:r>
            <a:endParaRPr lang="sv-SE" sz="2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2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2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r>
              <a:rPr lang="sv-SE" sz="2200" b="1" spc="-1" dirty="0">
                <a:solidFill>
                  <a:srgbClr val="000000"/>
                </a:solidFill>
                <a:latin typeface="DejaVu Sans"/>
                <a:ea typeface="AR PL UMing CN"/>
              </a:rPr>
              <a:t>RCM TIG has completed its work.</a:t>
            </a:r>
            <a:endParaRPr lang="sv-SE" sz="22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2200" spc="-1" dirty="0">
              <a:latin typeface="DejaVu Sans"/>
            </a:endParaRPr>
          </a:p>
          <a:p>
            <a:pPr marL="216000" indent="-216000">
              <a:buFont typeface="Wingdings" charset="2"/>
              <a:buChar char=""/>
            </a:pPr>
            <a:r>
              <a:rPr lang="sv-SE" sz="1800" spc="-1" dirty="0">
                <a:solidFill>
                  <a:srgbClr val="000000"/>
                </a:solidFill>
                <a:latin typeface="DejaVu Sans"/>
                <a:ea typeface="DejaVu Sans"/>
              </a:rPr>
              <a:t>The </a:t>
            </a:r>
            <a:r>
              <a:rPr lang="sv-SE" sz="1800" b="1" spc="-1" dirty="0">
                <a:solidFill>
                  <a:srgbClr val="000000"/>
                </a:solidFill>
                <a:latin typeface="DejaVu Sans"/>
                <a:ea typeface="DejaVu Sans"/>
              </a:rPr>
              <a:t>final report</a:t>
            </a:r>
            <a:r>
              <a:rPr lang="sv-SE" sz="1800" spc="-1" dirty="0">
                <a:solidFill>
                  <a:srgbClr val="000000"/>
                </a:solidFill>
                <a:latin typeface="DejaVu Sans"/>
                <a:ea typeface="DejaVu Sans"/>
              </a:rPr>
              <a:t> for the working can be found in </a:t>
            </a:r>
            <a:r>
              <a:rPr lang="sv-SE" sz="1800" b="1" spc="-1" dirty="0">
                <a:solidFill>
                  <a:srgbClr val="000000"/>
                </a:solidFill>
                <a:latin typeface="DejaVu Sans"/>
                <a:ea typeface="DejaVu Sans"/>
              </a:rPr>
              <a:t>doc.: </a:t>
            </a:r>
            <a:r>
              <a:rPr lang="sv-SE" sz="1800" b="1" spc="-1" dirty="0" smtClean="0">
                <a:solidFill>
                  <a:srgbClr val="000000"/>
                </a:solidFill>
                <a:latin typeface="DejaVu Sans"/>
                <a:ea typeface="DejaVu Sans"/>
              </a:rPr>
              <a:t>11-19/1442r9</a:t>
            </a:r>
          </a:p>
          <a:p>
            <a:pPr marL="216000" indent="-216000">
              <a:buFont typeface="Wingdings" charset="2"/>
              <a:buChar char=""/>
            </a:pPr>
            <a:r>
              <a:rPr lang="sv-SE" sz="1800" spc="-1" dirty="0" smtClean="0">
                <a:solidFill>
                  <a:srgbClr val="000000"/>
                </a:solidFill>
                <a:latin typeface="DejaVu Sans"/>
              </a:rPr>
              <a:t>The TIG recommends formation of a SG for RCM topics and a new TIG for privacy topics</a:t>
            </a:r>
            <a:endParaRPr lang="sv-SE" sz="1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800" spc="-1" dirty="0">
              <a:latin typeface="DejaVu Sans"/>
            </a:endParaRPr>
          </a:p>
          <a:p>
            <a:pPr>
              <a:lnSpc>
                <a:spcPct val="100000"/>
              </a:lnSpc>
            </a:pPr>
            <a:r>
              <a:rPr lang="sv-SE" sz="1300" spc="-1" dirty="0">
                <a:solidFill>
                  <a:srgbClr val="000000"/>
                </a:solidFill>
                <a:latin typeface="DejaVu Sans"/>
                <a:ea typeface="DejaVu Sans"/>
                <a:hlinkClick r:id="rId3"/>
              </a:rPr>
              <a:t>https://mentor.ieee.org/802.11/dcn/19/11-19-1442-09-0rcm-rcm-tig-draft-report-outline.odt</a:t>
            </a:r>
            <a:endParaRPr lang="sv-SE" sz="13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300" spc="-1" dirty="0">
              <a:latin typeface="DejaVu Sans"/>
            </a:endParaRPr>
          </a:p>
          <a:p>
            <a:pPr marL="216000" indent="-216000">
              <a:buSzPct val="45000"/>
              <a:buFont typeface="Wingdings" charset="2"/>
              <a:buChar char=""/>
            </a:pPr>
            <a:r>
              <a:rPr lang="sv-SE" sz="1600" spc="-1" dirty="0">
                <a:solidFill>
                  <a:srgbClr val="000000"/>
                </a:solidFill>
                <a:latin typeface="DejaVu Sans"/>
                <a:ea typeface="DejaVu Sans"/>
              </a:rPr>
              <a:t>Thanks to Mark Hamilton for vice-chairing and volunteering as recording secretary. </a:t>
            </a:r>
            <a:endParaRPr lang="sv-SE" sz="1600" spc="-1" dirty="0">
              <a:latin typeface="DejaVu Sans"/>
            </a:endParaRPr>
          </a:p>
          <a:p>
            <a:pPr marL="216000" indent="-216000">
              <a:buSzPct val="45000"/>
              <a:buFont typeface="Wingdings" charset="2"/>
              <a:buChar char=""/>
            </a:pPr>
            <a:r>
              <a:rPr lang="sv-SE" sz="1600" spc="-1" dirty="0">
                <a:solidFill>
                  <a:srgbClr val="000000"/>
                </a:solidFill>
                <a:latin typeface="DejaVu Sans"/>
                <a:ea typeface="DejaVu Sans"/>
              </a:rPr>
              <a:t>Thanks to all contributors who drafted use-cases, mitigation strategies and recommendations</a:t>
            </a:r>
            <a:r>
              <a:rPr lang="sv-SE" sz="1600" spc="-1" dirty="0" smtClean="0">
                <a:solidFill>
                  <a:srgbClr val="000000"/>
                </a:solidFill>
                <a:latin typeface="DejaVu Sans"/>
                <a:ea typeface="DejaVu Sans"/>
              </a:rPr>
              <a:t>.</a:t>
            </a:r>
          </a:p>
          <a:p>
            <a:pPr marL="216000" indent="-216000">
              <a:buSzPct val="45000"/>
              <a:buFont typeface="Wingdings" charset="2"/>
              <a:buChar char=""/>
            </a:pPr>
            <a:endParaRPr lang="sv-SE" sz="1600" spc="-1" dirty="0">
              <a:solidFill>
                <a:srgbClr val="000000"/>
              </a:solidFill>
              <a:latin typeface="DejaVu Sans"/>
            </a:endParaRPr>
          </a:p>
          <a:p>
            <a:pPr marL="216000" indent="-216000">
              <a:buSzPct val="45000"/>
              <a:buFont typeface="Wingdings" charset="2"/>
              <a:buChar char=""/>
            </a:pPr>
            <a:endParaRPr lang="sv-SE" sz="16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600" spc="-1" dirty="0">
              <a:latin typeface="DejaVu Sans"/>
            </a:endParaRPr>
          </a:p>
          <a:p>
            <a:pPr marL="216000" indent="-215280">
              <a:buSzPct val="45000"/>
              <a:buFont typeface="Wingdings" charset="2"/>
              <a:buChar char=""/>
            </a:pPr>
            <a:endParaRPr lang="sv-SE" sz="16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600" spc="-1" dirty="0">
              <a:latin typeface="DejaVu Sans"/>
            </a:endParaRPr>
          </a:p>
          <a:p>
            <a:pPr>
              <a:lnSpc>
                <a:spcPct val="100000"/>
              </a:lnSpc>
            </a:pPr>
            <a:endParaRPr lang="sv-SE" sz="1600" spc="-1" dirty="0">
              <a:latin typeface="DejaVu San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Amelia Andersdotter, Article19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89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</a:t>
            </a:r>
            <a:r>
              <a:rPr lang="en-GB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https://mentor.ieee.org/802.11/dcn/09/11-09-1034-</a:t>
            </a:r>
            <a:r>
              <a:rPr lang="en-GB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n-GB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-0000-802-11-editorial-style-guide.docx</a:t>
            </a:r>
            <a:r>
              <a:rPr lang="en-GB" dirty="0"/>
              <a:t>  </a:t>
            </a:r>
          </a:p>
          <a:p>
            <a:r>
              <a:rPr lang="en-US" dirty="0"/>
              <a:t>We update 802.11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4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  <a:p>
            <a:r>
              <a:rPr lang="en-US" b="0" dirty="0"/>
              <a:t>see 2.4.3 Elements and 3.9 MIB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Peter Eccelsine, Cisco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89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32538"/>
            <a:ext cx="7772400" cy="467662"/>
          </a:xfrm>
          <a:noFill/>
        </p:spPr>
        <p:txBody>
          <a:bodyPr/>
          <a:lstStyle/>
          <a:p>
            <a:r>
              <a:rPr lang="en-US" altLang="zh-CN" sz="2800" dirty="0"/>
              <a:t>WLAN sensing </a:t>
            </a:r>
            <a:r>
              <a:rPr lang="en-US" altLang="zh-CN" sz="2800" dirty="0" smtClean="0"/>
              <a:t>TIG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zh-CN" sz="2800" dirty="0"/>
              <a:t>November </a:t>
            </a:r>
            <a:r>
              <a:rPr lang="en-US" altLang="en-US" sz="2800" dirty="0"/>
              <a:t>2019 Closing Report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2515232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2019-11-14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09801" y="261448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05771"/>
              </p:ext>
            </p:extLst>
          </p:nvPr>
        </p:nvGraphicFramePr>
        <p:xfrm>
          <a:off x="2362200" y="3443108"/>
          <a:ext cx="7620000" cy="824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203158"/>
                <a:gridCol w="2165684"/>
                <a:gridCol w="802105"/>
                <a:gridCol w="1925053"/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90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-342900" algn="just">
              <a:spcBef>
                <a:spcPct val="20000"/>
              </a:spcBef>
            </a:pP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This document is the closing report for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WLAN sensing </a:t>
            </a:r>
            <a:r>
              <a:rPr lang="en-US" altLang="zh-CN" b="1" kern="0" dirty="0" smtClean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TIG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for the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November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2019 session.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91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Work Completed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technical submissions (10 submissions are presented)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Formed a recommendation to the 802.11 WG, about the way forward of SENS TIG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 algn="just">
              <a:spcBef>
                <a:spcPts val="0"/>
              </a:spcBef>
              <a:spcAft>
                <a:spcPts val="600"/>
              </a:spcAft>
              <a:buFont typeface="宋体" panose="02010600030101010101" pitchFamily="2" charset="-122"/>
              <a:buChar char="－"/>
              <a:defRPr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agree to</a:t>
            </a:r>
          </a:p>
          <a:p>
            <a:pPr marL="1257300" lvl="3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Terminate the TIG and form a SG to develop a PAR and CSD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-342900" algn="just">
              <a:spcBef>
                <a:spcPts val="0"/>
              </a:spcBef>
              <a:spcAft>
                <a:spcPts val="600"/>
              </a:spcAft>
              <a:buFont typeface="宋体" panose="02010600030101010101" pitchFamily="2" charset="-122"/>
              <a:buChar char="－"/>
              <a:defRPr/>
            </a:pPr>
            <a:r>
              <a:rPr lang="pt-BR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Y51 / N 0 / A 11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Goals for January </a:t>
            </a:r>
            <a:r>
              <a:rPr lang="en-US" altLang="en-US" sz="2800" dirty="0" smtClean="0"/>
              <a:t>2020</a:t>
            </a:r>
            <a:endParaRPr lang="en-US" alt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 technical submissions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PAR and CSD on WLAN sensing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7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Teleconference Schedule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(Wednesday), 10:00am ET – 11:30am ET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(Wednesday), 10:00am ET – 11:30am ET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8 (Wednesday), 10:00am ET – 11:30am ET</a:t>
            </a: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Tony Xiao Han, Huawei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220913" y="333376"/>
            <a:ext cx="1541462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570913" y="6477000"/>
            <a:ext cx="14970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DB33B51-AB50-45DA-8DFB-AD385EFB06A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802.15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/>
              <a:t>Date:</a:t>
            </a:r>
            <a:r>
              <a:rPr lang="en-US" altLang="en-US" sz="2000" b="0"/>
              <a:t> 2019-11-15</a:t>
            </a:r>
          </a:p>
        </p:txBody>
      </p:sp>
      <p:graphicFrame>
        <p:nvGraphicFramePr>
          <p:cNvPr id="4103" name="Object 11"/>
          <p:cNvGraphicFramePr>
            <a:graphicFrameLocks noChangeAspect="1"/>
          </p:cNvGraphicFramePr>
          <p:nvPr/>
        </p:nvGraphicFramePr>
        <p:xfrm>
          <a:off x="2060575" y="2286001"/>
          <a:ext cx="7632700" cy="277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Document" r:id="rId5" imgW="8238530" imgH="2990144" progId="Word.Document.8">
                  <p:embed/>
                </p:oleObj>
              </mc:Choice>
              <mc:Fallback>
                <p:oleObj name="Document" r:id="rId5" imgW="8238530" imgH="29901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2286001"/>
                        <a:ext cx="7632700" cy="277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</p:spTree>
    <p:extLst>
      <p:ext uri="{BB962C8B-B14F-4D97-AF65-F5344CB8AC3E}">
        <p14:creationId xmlns:p14="http://schemas.microsoft.com/office/powerpoint/2010/main" val="9478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4167E1E-2127-4508-A9CA-A864CC05AAE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802.15 as presented to 802.11 </a:t>
            </a:r>
          </a:p>
        </p:txBody>
      </p:sp>
      <p:sp>
        <p:nvSpPr>
          <p:cNvPr id="6149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2220913" y="333376"/>
            <a:ext cx="1541462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615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8570913" y="6475413"/>
            <a:ext cx="1497012" cy="184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11384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21595D2-98E3-49B5-BFFA-7B4171327CA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D7D310D-EA4C-4A64-9211-5275097075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802.15.4md</a:t>
            </a:r>
            <a:br>
              <a:rPr lang="en-GB" altLang="en-US" smtClean="0"/>
            </a:br>
            <a:r>
              <a:rPr lang="en-GB" altLang="en-US" smtClean="0"/>
              <a:t>15.4 revision 4</a:t>
            </a:r>
            <a:endParaRPr lang="en-US" alt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/>
          <a:lstStyle/>
          <a:p>
            <a:pPr marL="457200" indent="-457200">
              <a:defRPr/>
            </a:pPr>
            <a:r>
              <a:rPr lang="en-US" altLang="en-US" sz="3200" dirty="0"/>
              <a:t>Recirculation Letter Ballot currently open</a:t>
            </a:r>
          </a:p>
          <a:p>
            <a:pPr marL="457200" indent="-457200">
              <a:defRPr/>
            </a:pPr>
            <a:r>
              <a:rPr lang="en-US" altLang="en-US" sz="3200" dirty="0"/>
              <a:t>Formed CRG for WG letter ballot</a:t>
            </a:r>
          </a:p>
          <a:p>
            <a:pPr marL="457200" indent="-457200">
              <a:defRPr/>
            </a:pPr>
            <a:r>
              <a:rPr lang="en-US" altLang="en-US" sz="3200" dirty="0"/>
              <a:t>Asking the EC for conditional approval to go out for SA ballot</a:t>
            </a:r>
          </a:p>
          <a:p>
            <a:pPr marL="457200" indent="-457200">
              <a:defRPr/>
            </a:pPr>
            <a:r>
              <a:rPr lang="en-US" altLang="en-US" sz="3200" dirty="0"/>
              <a:t>Formed CRG for SA ballot</a:t>
            </a:r>
          </a:p>
          <a:p>
            <a:pPr marL="0" indent="0">
              <a:defRPr/>
            </a:pPr>
            <a:endParaRPr lang="en-US" altLang="en-US" sz="3200" dirty="0"/>
          </a:p>
        </p:txBody>
      </p:sp>
      <p:sp>
        <p:nvSpPr>
          <p:cNvPr id="81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CB38C4E-FA03-48EC-8F66-C9030E80168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819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820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40308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0520DD7-A78F-463E-9F4C-9F55D229C8E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DAA2AE9-74E4-4385-AE2F-C98A4E49E3C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802.15.4w</a:t>
            </a:r>
            <a:br>
              <a:rPr lang="en-GB" altLang="en-US" smtClean="0"/>
            </a:br>
            <a:r>
              <a:rPr lang="en-GB" altLang="en-US" smtClean="0"/>
              <a:t>Low Power Wide Area Networks</a:t>
            </a:r>
            <a:endParaRPr lang="en-US" alt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1538289"/>
            <a:ext cx="8229600" cy="4814887"/>
          </a:xfrm>
        </p:spPr>
        <p:txBody>
          <a:bodyPr/>
          <a:lstStyle/>
          <a:p>
            <a:r>
              <a:rPr lang="en-US" altLang="en-US" sz="2800"/>
              <a:t>Recirculation Sponsor Sponsor ballot closed</a:t>
            </a:r>
          </a:p>
          <a:p>
            <a:r>
              <a:rPr lang="en-US" altLang="en-US" sz="2800"/>
              <a:t>Addressed all comments</a:t>
            </a:r>
          </a:p>
          <a:p>
            <a:r>
              <a:rPr lang="en-US" altLang="en-US" sz="2800"/>
              <a:t>Awaiting 802.15.4 Rollup to finish before submitting to RevCom</a:t>
            </a:r>
          </a:p>
        </p:txBody>
      </p:sp>
      <p:sp>
        <p:nvSpPr>
          <p:cNvPr id="102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E92866A-BE47-40B0-9BB5-D58E2E39FCB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1024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024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7989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2E5B2D8-1EAE-4375-9451-8C09949E855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2291" name="Slide Number Placeholder 5"/>
          <p:cNvSpPr txBox="1">
            <a:spLocks noGrp="1"/>
          </p:cNvSpPr>
          <p:nvPr/>
        </p:nvSpPr>
        <p:spPr bwMode="auto">
          <a:xfrm>
            <a:off x="5866400" y="6475413"/>
            <a:ext cx="5354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110D106-5267-4586-A4F1-3267F9CE6B1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802.15.4y</a:t>
            </a:r>
            <a:br>
              <a:rPr lang="en-GB" altLang="en-US" smtClean="0"/>
            </a:br>
            <a:r>
              <a:rPr lang="en-GB" altLang="en-US" smtClean="0"/>
              <a:t>Security Next Generation</a:t>
            </a:r>
            <a:endParaRPr lang="en-US" alt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524000"/>
            <a:ext cx="8229600" cy="4814888"/>
          </a:xfrm>
        </p:spPr>
        <p:txBody>
          <a:bodyPr/>
          <a:lstStyle/>
          <a:p>
            <a:pPr marL="800100" indent="-457200">
              <a:spcBef>
                <a:spcPts val="375"/>
              </a:spcBef>
            </a:pPr>
            <a:r>
              <a:rPr lang="en-US" altLang="en-US" sz="2800"/>
              <a:t>Placing 15-19-0081-06 into private area.  Sending around a note for informal review that will close just ahead of the Irvine meeting</a:t>
            </a:r>
          </a:p>
          <a:p>
            <a:pPr marL="800100" indent="-457200">
              <a:spcBef>
                <a:spcPts val="375"/>
              </a:spcBef>
            </a:pPr>
            <a:r>
              <a:rPr lang="en-US" altLang="en-US" sz="2800"/>
              <a:t>Create markup of 802.15 Operations Manual and IEEE 802.15 ANA.  Include proposed changes with 4y informal ballot.</a:t>
            </a:r>
          </a:p>
          <a:p>
            <a:pPr marL="800100" indent="-457200">
              <a:spcBef>
                <a:spcPts val="375"/>
              </a:spcBef>
            </a:pPr>
            <a:r>
              <a:rPr lang="en-US" altLang="en-US" sz="2800"/>
              <a:t>Hoping to go to WG ballot in January</a:t>
            </a:r>
          </a:p>
        </p:txBody>
      </p:sp>
      <p:sp>
        <p:nvSpPr>
          <p:cNvPr id="122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4C67534-4D34-4DBF-BE9B-07ECD454736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1229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November 2019</a:t>
            </a:r>
          </a:p>
        </p:txBody>
      </p:sp>
      <p:sp>
        <p:nvSpPr>
          <p:cNvPr id="1229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Clint Chaplin, Samsung Electronics</a:t>
            </a:r>
          </a:p>
        </p:txBody>
      </p:sp>
    </p:spTree>
    <p:extLst>
      <p:ext uri="{BB962C8B-B14F-4D97-AF65-F5344CB8AC3E}">
        <p14:creationId xmlns:p14="http://schemas.microsoft.com/office/powerpoint/2010/main" val="32764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</TotalTime>
  <Words>7322</Words>
  <Application>Microsoft Office PowerPoint</Application>
  <PresentationFormat>Widescreen</PresentationFormat>
  <Paragraphs>1772</Paragraphs>
  <Slides>125</Slides>
  <Notes>85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125</vt:i4>
      </vt:variant>
    </vt:vector>
  </HeadingPairs>
  <TitlesOfParts>
    <vt:vector size="139" baseType="lpstr">
      <vt:lpstr>Arial Unicode MS</vt:lpstr>
      <vt:lpstr>MS Gothic</vt:lpstr>
      <vt:lpstr>MS PGothic</vt:lpstr>
      <vt:lpstr>宋体</vt:lpstr>
      <vt:lpstr>AR PL UMing CN</vt:lpstr>
      <vt:lpstr>Arial</vt:lpstr>
      <vt:lpstr>Calibri</vt:lpstr>
      <vt:lpstr>DejaVu Sans</vt:lpstr>
      <vt:lpstr>Gulim</vt:lpstr>
      <vt:lpstr>Times New Roman</vt:lpstr>
      <vt:lpstr>Wingdings</vt:lpstr>
      <vt:lpstr>Office Theme</vt:lpstr>
      <vt:lpstr>Document</vt:lpstr>
      <vt:lpstr>Dokument</vt:lpstr>
      <vt:lpstr>802.11 WG November 2019 Closing Reports</vt:lpstr>
      <vt:lpstr>Abstract</vt:lpstr>
      <vt:lpstr>Attendance by breakout</vt:lpstr>
      <vt:lpstr>PowerPoint Presentation</vt:lpstr>
      <vt:lpstr>802.11 WG Editor’s Meeting (Nov 2019)</vt:lpstr>
      <vt:lpstr>Volunteer Editor Contacts</vt:lpstr>
      <vt:lpstr>Nov 12th roundtable status report</vt:lpstr>
      <vt:lpstr>MDR Status</vt:lpstr>
      <vt:lpstr>802.11 Style Guide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802.11 AANI SC – November 2019</vt:lpstr>
      <vt:lpstr>PowerPoint Presentation</vt:lpstr>
      <vt:lpstr>ARC Closing Report </vt:lpstr>
      <vt:lpstr>Abstract</vt:lpstr>
      <vt:lpstr>Work Completed</vt:lpstr>
      <vt:lpstr>Work Completed (cont)</vt:lpstr>
      <vt:lpstr>Work Completed</vt:lpstr>
      <vt:lpstr>Work Completed (cont)</vt:lpstr>
      <vt:lpstr>Work Completed (cont)</vt:lpstr>
      <vt:lpstr>Teleconference(s)</vt:lpstr>
      <vt:lpstr>January 2020 Plans</vt:lpstr>
      <vt:lpstr>IEEE 802.11 Coexistence SC Nov 2019 (Hawaii) closing report</vt:lpstr>
      <vt:lpstr>IEEE 802.11 Coexistence SC achieved its goals as a discussion forum for coexistence issues</vt:lpstr>
      <vt:lpstr>The Coex SC agreed to liaise a response to ETSI BRAN related to CW management</vt:lpstr>
      <vt:lpstr>IEEE 802.11 Coexistence SC will continue promoting good coexistence in Irvine in Jan 2020</vt:lpstr>
      <vt:lpstr>PAR Review SC - Report to 802.11</vt:lpstr>
      <vt:lpstr>802.11 reply back to 802.16t </vt:lpstr>
      <vt:lpstr>WNG SC Closing Report</vt:lpstr>
      <vt:lpstr>Abstract</vt:lpstr>
      <vt:lpstr>PowerPoint Presentation</vt:lpstr>
      <vt:lpstr>IEEE 802 JTC1 Standing Committee November 2019 (Hawaii) closing report</vt:lpstr>
      <vt:lpstr>The IEEE 802 JTC1 SC focused on executing the PSDO process in Hawaii in Nov 2019</vt:lpstr>
      <vt:lpstr>The IEEE 802 JTC1 SC also discussed the next SC6 meeting in Hawaii in Nov 2019</vt:lpstr>
      <vt:lpstr>The IEEE 802 JTC1 SC will focus on executing the PSDO process in Irvine in Jan 2020</vt:lpstr>
      <vt:lpstr>TGmd Closing Report November 2019</vt:lpstr>
      <vt:lpstr>Abstract</vt:lpstr>
      <vt:lpstr>Work Completed this week</vt:lpstr>
      <vt:lpstr>TGmd Schedule</vt:lpstr>
      <vt:lpstr>References</vt:lpstr>
      <vt:lpstr>TGax November 2019 Closing Report</vt:lpstr>
      <vt:lpstr>Abstract</vt:lpstr>
      <vt:lpstr>Work Completed</vt:lpstr>
      <vt:lpstr>January 2020 Goals</vt:lpstr>
      <vt:lpstr>Teleconference Schedule</vt:lpstr>
      <vt:lpstr>Task Group AY  November 2019 Closing Report</vt:lpstr>
      <vt:lpstr>Abstract</vt:lpstr>
      <vt:lpstr>PowerPoint Presentation</vt:lpstr>
      <vt:lpstr>PowerPoint Presentation</vt:lpstr>
      <vt:lpstr>PowerPoint Presentation</vt:lpstr>
      <vt:lpstr>PowerPoint Presentation</vt:lpstr>
      <vt:lpstr>TGaz Next Generation Positioning  Nov. Meeting Closing Report</vt:lpstr>
      <vt:lpstr>Abstract</vt:lpstr>
      <vt:lpstr>TG Status And Work Completed</vt:lpstr>
      <vt:lpstr>Goal Towards Jan. Meeting and Beyond</vt:lpstr>
      <vt:lpstr>Teleconference Schedule</vt:lpstr>
      <vt:lpstr>2019 November TGba Closing Report</vt:lpstr>
      <vt:lpstr>Work Completed</vt:lpstr>
      <vt:lpstr>Goals for January 2020</vt:lpstr>
      <vt:lpstr>Teleconference Call Schedule</vt:lpstr>
      <vt:lpstr>Light Communications Task Group (TGbb)  November 2019 Closing Report</vt:lpstr>
      <vt:lpstr>Abstract</vt:lpstr>
      <vt:lpstr>TGbb activities at the November meeting</vt:lpstr>
      <vt:lpstr>TGbb plan for Jan. 2020 meeting</vt:lpstr>
      <vt:lpstr>TGbc Closing Report</vt:lpstr>
      <vt:lpstr>Abstract</vt:lpstr>
      <vt:lpstr>Meeting Goals &amp; Accomplishments of the week</vt:lpstr>
      <vt:lpstr>Plans for January 2020</vt:lpstr>
      <vt:lpstr>Future Session Planning</vt:lpstr>
      <vt:lpstr>TGbc schedule</vt:lpstr>
      <vt:lpstr>References</vt:lpstr>
      <vt:lpstr>TGbd Closing Report – Hawaii</vt:lpstr>
      <vt:lpstr>Abstract</vt:lpstr>
      <vt:lpstr>Completed work items in the week</vt:lpstr>
      <vt:lpstr>PowerPoint Presentation</vt:lpstr>
      <vt:lpstr>Approved TG Document</vt:lpstr>
      <vt:lpstr>Timeline (unchanged)</vt:lpstr>
      <vt:lpstr>Teleconferences and Goal for Jan meeting</vt:lpstr>
      <vt:lpstr>TGbe November 2019 Closing Report</vt:lpstr>
      <vt:lpstr>Abstract</vt:lpstr>
      <vt:lpstr>Work Completed</vt:lpstr>
      <vt:lpstr>Goals for January 2020</vt:lpstr>
      <vt:lpstr>Teleconference Plan</vt:lpstr>
      <vt:lpstr>PowerPoint Presentation</vt:lpstr>
      <vt:lpstr>PowerPoint Presentation</vt:lpstr>
      <vt:lpstr>PowerPoint Presentation</vt:lpstr>
      <vt:lpstr>WLAN sensing TIG November 2019 Closing Report</vt:lpstr>
      <vt:lpstr>Abstract</vt:lpstr>
      <vt:lpstr>Work Completed</vt:lpstr>
      <vt:lpstr>Goals for January 2020</vt:lpstr>
      <vt:lpstr>Teleconference Schedule</vt:lpstr>
      <vt:lpstr>Report on 802.15</vt:lpstr>
      <vt:lpstr>Abstract</vt:lpstr>
      <vt:lpstr>802.15.4md 15.4 revision 4</vt:lpstr>
      <vt:lpstr>802.15.4w Low Power Wide Area Networks</vt:lpstr>
      <vt:lpstr>802.15.4y Security Next Generation</vt:lpstr>
      <vt:lpstr>802.15.4z Enhanced IR-UWB Ranging</vt:lpstr>
      <vt:lpstr>802.15.9a TG Revision to IEEE 802.15.9</vt:lpstr>
      <vt:lpstr>802.15.12 ULI (Upper Layer Interface)</vt:lpstr>
      <vt:lpstr>802.15.13 Multi Gigabit/sec Optical Wireless Communications</vt:lpstr>
      <vt:lpstr>802.15.22 Spectrum Characterization and Occupancy</vt:lpstr>
      <vt:lpstr>THz TAG</vt:lpstr>
      <vt:lpstr>Dependable IG</vt:lpstr>
      <vt:lpstr>Profiles IG</vt:lpstr>
      <vt:lpstr>Vehicular Assistive Technology IG</vt:lpstr>
      <vt:lpstr>Maintenance SC</vt:lpstr>
      <vt:lpstr>IETF SC</vt:lpstr>
      <vt:lpstr>WNG SC</vt:lpstr>
      <vt:lpstr>References</vt:lpstr>
      <vt:lpstr>IEEE 802.18 RR-TAG Waikoloa HI Plenary Liaison  from 802.18 to 802.11</vt:lpstr>
      <vt:lpstr>Items Discussed - Tuesday</vt:lpstr>
      <vt:lpstr>Items Discussed – Thursday</vt:lpstr>
      <vt:lpstr>Items Discussed – Thursday</vt:lpstr>
      <vt:lpstr>Approved</vt:lpstr>
      <vt:lpstr>Next</vt:lpstr>
      <vt:lpstr>802.18 Meeting Close</vt:lpstr>
      <vt:lpstr>802.19 Liaison Report November 2019 </vt:lpstr>
      <vt:lpstr>802.19 WG</vt:lpstr>
      <vt:lpstr>TG3 Draft Plan, Nov-Jan</vt:lpstr>
      <vt:lpstr>Recommended Text on the 802 Coexistence Process</vt:lpstr>
      <vt:lpstr>802.24 Vertical Applications Technical Advisory Group Liaison Report</vt:lpstr>
      <vt:lpstr>PowerPoint Presentation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159</cp:revision>
  <cp:lastPrinted>1601-01-01T00:00:00Z</cp:lastPrinted>
  <dcterms:created xsi:type="dcterms:W3CDTF">2018-05-10T15:59:06Z</dcterms:created>
  <dcterms:modified xsi:type="dcterms:W3CDTF">2019-11-15T18:26:32Z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2019-03-15 16:56:13Z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