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9"/>
  </p:notesMasterIdLst>
  <p:handoutMasterIdLst>
    <p:handoutMasterId r:id="rId110"/>
  </p:handoutMasterIdLst>
  <p:sldIdLst>
    <p:sldId id="256" r:id="rId2"/>
    <p:sldId id="257" r:id="rId3"/>
    <p:sldId id="362" r:id="rId4"/>
    <p:sldId id="36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360" r:id="rId31"/>
    <p:sldId id="361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  <p:sldId id="333" r:id="rId82"/>
    <p:sldId id="334" r:id="rId83"/>
    <p:sldId id="335" r:id="rId84"/>
    <p:sldId id="336" r:id="rId85"/>
    <p:sldId id="337" r:id="rId86"/>
    <p:sldId id="338" r:id="rId87"/>
    <p:sldId id="339" r:id="rId88"/>
    <p:sldId id="340" r:id="rId89"/>
    <p:sldId id="341" r:id="rId90"/>
    <p:sldId id="342" r:id="rId91"/>
    <p:sldId id="343" r:id="rId92"/>
    <p:sldId id="344" r:id="rId93"/>
    <p:sldId id="34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53" r:id="rId102"/>
    <p:sldId id="354" r:id="rId103"/>
    <p:sldId id="355" r:id="rId104"/>
    <p:sldId id="356" r:id="rId105"/>
    <p:sldId id="357" r:id="rId106"/>
    <p:sldId id="358" r:id="rId107"/>
    <p:sldId id="359" r:id="rId10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>
      <p:cViewPr varScale="1">
        <p:scale>
          <a:sx n="89" d="100"/>
          <a:sy n="89" d="100"/>
        </p:scale>
        <p:origin x="331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38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32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33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34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322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02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6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ED53527-2E7D-4092-858F-1FBC34D7CBF7}" type="slidenum">
              <a:rPr lang="en-US" altLang="en-US" smtClean="0"/>
              <a:pPr>
                <a:spcBef>
                  <a:spcPct val="0"/>
                </a:spcBef>
              </a:pPr>
              <a:t>49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64215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D933935-6E95-4018-92F2-F7963A20BAB3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3508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A61DABE-E05D-44D8-8110-126266710498}" type="slidenum">
              <a:rPr lang="en-US" altLang="en-US" smtClean="0"/>
              <a:pPr>
                <a:spcBef>
                  <a:spcPct val="0"/>
                </a:spcBef>
              </a:pPr>
              <a:t>51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76020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55D3D5BD-7BA9-43DD-93E6-45495770A4A4}" type="slidenum">
              <a:rPr lang="en-US" altLang="en-US" smtClean="0"/>
              <a:pPr>
                <a:spcBef>
                  <a:spcPct val="0"/>
                </a:spcBef>
              </a:pPr>
              <a:t>52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49702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A30E9E94-3BBA-4133-BF4D-B2F3B8F7780F}" type="slidenum">
              <a:rPr lang="en-US" altLang="en-US" smtClean="0"/>
              <a:pPr>
                <a:spcBef>
                  <a:spcPct val="0"/>
                </a:spcBef>
              </a:pPr>
              <a:t>53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45458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21500F2-3FFB-41A9-9BC8-F944ABAF8107}" type="slidenum">
              <a:rPr lang="en-US" altLang="en-US" smtClean="0"/>
              <a:pPr>
                <a:spcBef>
                  <a:spcPct val="0"/>
                </a:spcBef>
              </a:pPr>
              <a:t>54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3352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802.11-19/1749r0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95EC8F6A-90C3-447D-98BF-E5411BDDD66D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87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6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2608493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C4FBD30C-9B72-49C3-88E4-7A6B6097F8D5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88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74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69931655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1C0EDB8A-A91D-4DEF-BD49-565C6D32C4EA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89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80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3480" cy="446724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1824340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90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6580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xmlns="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xmlns="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105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xmlns="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xmlns="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3894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xmlns="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xmlns="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xmlns="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106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7817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9/18-19-0127-00-0000-minutes17-19sep19-rr-tag-wireless-interim-in-han.docx" TargetMode="Externa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8.bin"/></Relationships>
</file>

<file path=ppt/slides/_rels/slide10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4/dcn/19/24-19-0037-00-sgtg-wireless-characteristics-matrix-2019-update.xlsx" TargetMode="External"/><Relationship Id="rId3" Type="http://schemas.openxmlformats.org/officeDocument/2006/relationships/hyperlink" Target="https://mentor.ieee.org/802.24/dcn/19/24-19-0022-02-sgtg-licensed-narrowband-amendment-par-draft-from-802-24-teleconference.docx" TargetMode="External"/><Relationship Id="rId7" Type="http://schemas.openxmlformats.org/officeDocument/2006/relationships/hyperlink" Target="https://mentor.ieee.org/802.24/dcn/19/24-19-0003-06-0000-low-latency-communication-white-paper.docx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33-07-0000-licensed-narrowband-amendment-presentation.pptx" TargetMode="External"/><Relationship Id="rId11" Type="http://schemas.openxmlformats.org/officeDocument/2006/relationships/hyperlink" Target="https://mentor.ieee.org/802.24/dcn/19/24-19-0039-00-0000-november-2019-tag-closing-report.pptx" TargetMode="External"/><Relationship Id="rId5" Type="http://schemas.openxmlformats.org/officeDocument/2006/relationships/hyperlink" Target="https://mentor.ieee.org/802.24/dcn/19/24-19-0030-01-0000-licensed-narrowband-amendment-csd.docx" TargetMode="External"/><Relationship Id="rId10" Type="http://schemas.openxmlformats.org/officeDocument/2006/relationships/hyperlink" Target="https://mentor.ieee.org/802.24/dcn/19/24-19-0031-02-0000-november-2019-agenda.xlsx" TargetMode="External"/><Relationship Id="rId4" Type="http://schemas.openxmlformats.org/officeDocument/2006/relationships/hyperlink" Target="https://mentor.ieee.org/802.24/dcn/19/24-19-0029-06-0000-licensed-narrowband-amendment-par.pdf" TargetMode="External"/><Relationship Id="rId9" Type="http://schemas.openxmlformats.org/officeDocument/2006/relationships/hyperlink" Target="https://mentor.ieee.org/802.24/dcn/19/24-19-0034-01-0000-802-1cf-introduction-to-solutios-for-vertical-applications.docx" TargetMode="Externa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2" Type="http://schemas.openxmlformats.org/officeDocument/2006/relationships/hyperlink" Target="https://mentor.ieee.org/802.11/dcn/19/11-19-1744-01-AANI-aani-sc-agenda-november-201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63-00-ICne-nendica-meeting-overview-2019-09.pptx" TargetMode="External"/><Relationship Id="rId5" Type="http://schemas.openxmlformats.org/officeDocument/2006/relationships/hyperlink" Target="https://mentor.ieee.org/802.11/dcn/19/11-19-1522-02-AANI-simulation-evaluation-of-802-11ax-for-imt-2020-embb-dense-urban-scenario.pptx" TargetMode="External"/><Relationship Id="rId4" Type="http://schemas.openxmlformats.org/officeDocument/2006/relationships/hyperlink" Target="https://mentor.ieee.org/802.11/dcn/19/11-19-1843-00-AANI-initial-technical-draft-report-on-interworking-between-3gpp-5g-network-and-wlan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9-05-0arc-arc-sc-agenda-nov-2019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maint-Marks-epd-lpd-0719-v02.pdf" TargetMode="External"/><Relationship Id="rId5" Type="http://schemas.openxmlformats.org/officeDocument/2006/relationships/hyperlink" Target="http://www.ieee802.org/1/files/public/docs2019/maint-Marks-Finn-epd-lpd-1119-copyright.pdf" TargetMode="External"/><Relationship Id="rId4" Type="http://schemas.openxmlformats.org/officeDocument/2006/relationships/hyperlink" Target="https://mentor.ieee.org/802.1/dcn/19/1-19-0079-00-ICne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51-07-0arc-what-is-an-ess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8/11-08-0949-04-0arc-mac-component-breakdown-wip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763-06-coex-agenda-for-nov-2019-in-hawaii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5-01-0wng-agenda-for-wng-sc-2019-november.pp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2042-00-0wng-wng-meeting-minutes-2019-november-waikoloa.docx" TargetMode="External"/><Relationship Id="rId4" Type="http://schemas.openxmlformats.org/officeDocument/2006/relationships/hyperlink" Target="https://mentor.ieee.org/802.11/dcn/19/11-19-1901-01-00be-priority-access-support-in-ieee-802-11be-what-and-why.ppt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731-05-0jtc-agenda-for-nov-2019-in-hawaii.pptx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0-02-000m-2019-november-tgmd-agenda.ppt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29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7-00ax-coexistence-assurance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732-09-00ax-tgax-november-2019-meeting-agenda.pptx" TargetMode="Externa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2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3.bin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14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15.bin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6.bin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mailto:amelia@article19.org" TargetMode="Externa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442-09-0rcm-rcm-tig-draft-report-outline.odt" TargetMode="Externa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5-0000-802-11-editorial-style-guide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7.bin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44-00-0000-apac-update-november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7-183&amp;sort=date_disseminated,DESC" TargetMode="External"/><Relationship Id="rId2" Type="http://schemas.openxmlformats.org/officeDocument/2006/relationships/hyperlink" Target="https://www.fcc.gov/ecfs/search/filings?proceedings_name=18-295&amp;sort=date_disseminated,DE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8/18-18-0010-10-0000-sa-use-of-spectrum-draft-position-orig06dec17.docx" TargetMode="External"/><Relationship Id="rId5" Type="http://schemas.openxmlformats.org/officeDocument/2006/relationships/hyperlink" Target="https://mentor.ieee.org/802.18/dcn/18/18-18-0028-02-0000-draft-ieee-european-public-policy-position-statement-on-spectrum-management.docx" TargetMode="Externa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802.11 WG November 2019 Closing Reports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 2019-11-14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Document" r:id="rId5" imgW="10512000" imgH="2539535" progId="Word.Document.8">
                  <p:embed/>
                </p:oleObj>
              </mc:Choice>
              <mc:Fallback>
                <p:oleObj name="Document" r:id="rId5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dirty="0">
                <a:hlinkClick r:id="rId2"/>
              </a:rPr>
              <a:t>https://mentor.ieee.org/802.18/dcn/19/18-19-0142</a:t>
            </a:r>
            <a:endParaRPr lang="en-US" altLang="en-US" sz="2000" dirty="0"/>
          </a:p>
          <a:p>
            <a:pPr lvl="1"/>
            <a:r>
              <a:rPr lang="en-US" altLang="en-US" sz="2400" dirty="0"/>
              <a:t>Sept Interim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altLang="en-US" dirty="0">
                <a:hlinkClick r:id="rId4"/>
              </a:rPr>
              <a:t>https://mentor.ieee.org/802.18/dcn/19/18-19-0127-00-0000-minutes17-19sep19-rr-tag-wireless-interim-in-han.docx</a:t>
            </a:r>
            <a:endParaRPr lang="en-US" altLang="en-US" dirty="0"/>
          </a:p>
          <a:p>
            <a:endParaRPr lang="en-US" altLang="en-US" sz="2000" dirty="0"/>
          </a:p>
          <a:p>
            <a:r>
              <a:rPr lang="en-US" altLang="en-US" sz="2000" dirty="0"/>
              <a:t>Weekly teleconferences approved/announced through 07 May 20</a:t>
            </a:r>
          </a:p>
          <a:p>
            <a:pPr marL="0" indent="0" algn="ctr">
              <a:buNone/>
            </a:pPr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 </a:t>
            </a:r>
            <a:r>
              <a:rPr lang="en-US" altLang="en-US" sz="2000" dirty="0">
                <a:solidFill>
                  <a:srgbClr val="00B0F0"/>
                </a:solidFill>
              </a:rPr>
              <a:t>After 1</a:t>
            </a:r>
            <a:r>
              <a:rPr lang="en-US" altLang="en-US" sz="2000" baseline="30000" dirty="0">
                <a:solidFill>
                  <a:srgbClr val="00B0F0"/>
                </a:solidFill>
              </a:rPr>
              <a:t>st</a:t>
            </a:r>
            <a:r>
              <a:rPr lang="en-US" altLang="en-US" sz="2000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setup WRC-19 IEEE 802 viewpoints outcomes from WRC-19.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setup start of IEEE 802 viewpoints for WRC-23 agenda items.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to setup the ACMA comments to vote on in the 21 Nov teleconference</a:t>
            </a:r>
          </a:p>
          <a:p>
            <a:pPr marL="0" indent="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endParaRPr lang="en-US" sz="1800" b="0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pPr marL="0" indent="0" algn="ctr">
              <a:buNone/>
            </a:pPr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31882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78246" y="1723697"/>
            <a:ext cx="8369922" cy="4419600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21 Nov 19,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 (08:30 start)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 and Safe Travels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802.19 liaison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Tuncer Baykas, Vestel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103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35425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802.21 liaison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Clint Chaplin, Samsung Electronics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104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82280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xmlns="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2019-11-14</a:t>
            </a:r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xmlns="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Discussed PAR/CSD Comments on 802.16t: Licensed Narrowband Amendment 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High reliability, bounded latency in VHF/UHF spectrum with channel sizes between 5 </a:t>
            </a:r>
            <a:r>
              <a:rPr lang="en-US" dirty="0" err="1"/>
              <a:t>KHz</a:t>
            </a:r>
            <a:r>
              <a:rPr lang="en-US" dirty="0"/>
              <a:t> and 100 </a:t>
            </a:r>
            <a:r>
              <a:rPr lang="en-US" dirty="0" err="1"/>
              <a:t>KHz</a:t>
            </a:r>
            <a:endParaRPr lang="en-US" dirty="0">
              <a:hlinkClick r:id="rId3"/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EC Presentation</a:t>
            </a:r>
            <a:r>
              <a:rPr lang="en-US" dirty="0"/>
              <a:t>. Project will be assigned to Task Group in 802.15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Updated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7"/>
              </a:rPr>
              <a:t>802.24-19-0003r6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Updating of SGIP/SEPA Wireless Characteristics Matrix – update from this meeting </a:t>
            </a:r>
            <a:r>
              <a:rPr lang="en-US" b="0" dirty="0">
                <a:hlinkClick r:id="rId8"/>
              </a:rPr>
              <a:t>802.24-19-0037r0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Updated draft of “IEEE 802 Solutions for Vertical Applications “white paper, on the distinguishing characteristics of the IEEE 802 architecture for vertical applications.  Latest draft </a:t>
            </a:r>
            <a:r>
              <a:rPr lang="en-US" b="0" dirty="0">
                <a:hlinkClick r:id="rId9"/>
              </a:rPr>
              <a:t>802.24-19-0034r1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Contribution from Max Riegel on 802.1CF </a:t>
            </a:r>
            <a:r>
              <a:rPr lang="en-US" dirty="0" err="1"/>
              <a:t>OmniRAN</a:t>
            </a:r>
            <a:r>
              <a:rPr lang="en-US" dirty="0"/>
              <a:t>. </a:t>
            </a: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10"/>
              </a:rPr>
              <a:t>24-19-0031r2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11"/>
              </a:rPr>
              <a:t>24-19-0039r0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24-19-0036r0   </a:t>
            </a:r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xmlns="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xmlns="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xmlns="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301208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802.1CF (OmniRAN) liaison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Max Riegel, 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107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7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88792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8687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November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2019-11-14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November 2019 </a:t>
            </a:r>
            <a:r>
              <a:rPr lang="en-US" kern="0" dirty="0"/>
              <a:t>Meeting in </a:t>
            </a:r>
            <a:r>
              <a:rPr lang="en-GB" dirty="0"/>
              <a:t>Kona, HI, USA </a:t>
            </a:r>
            <a:endParaRPr lang="en-US" kern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</a:t>
            </a: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99" y="1230547"/>
            <a:ext cx="11029686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11-19/1744r1</a:t>
            </a:r>
            <a:r>
              <a:rPr lang="en-US" altLang="en-US" sz="2000" b="0" dirty="0"/>
              <a:t> , met for one time slots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11-19/2046r0</a:t>
            </a:r>
            <a:r>
              <a:rPr lang="en-US" dirty="0"/>
              <a:t> The Initial Technical Draft Report on Interworking between 3GPP 5G Network &amp; WLAN - </a:t>
            </a:r>
            <a:r>
              <a:rPr lang="en-GB" dirty="0"/>
              <a:t>Hyun Seo OH (ETRI) – note title correction made during meeting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hlinkClick r:id="rId4"/>
              </a:rPr>
              <a:t>11-19/1843</a:t>
            </a:r>
            <a:r>
              <a:rPr lang="en-GB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/>
              <a:t>Simulation Evaluation of 802.11ax for IMT-2020 eMBB Dense Urban Scenario - Muhammad Haider (Hewlett Packard Enterprise)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sz="2000" dirty="0"/>
              <a:t>Update on Nendica activity: </a:t>
            </a:r>
            <a:r>
              <a:rPr lang="en-US" altLang="en-US" dirty="0">
                <a:hlinkClick r:id="rId6"/>
              </a:rPr>
              <a:t>1-19/0063r0</a:t>
            </a:r>
            <a:r>
              <a:rPr lang="en-US" altLang="en-US" dirty="0"/>
              <a:t> “IEEE 802 “</a:t>
            </a:r>
            <a:r>
              <a:rPr lang="en-US" altLang="en-US" i="1" dirty="0"/>
              <a:t>Network Enhancements for the Next Decade</a:t>
            </a:r>
            <a:r>
              <a:rPr lang="en-US" altLang="en-US" dirty="0"/>
              <a:t>” Industry Connections Activity (Nendica): Status Report”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Motion:</a:t>
            </a:r>
          </a:p>
          <a:p>
            <a:r>
              <a:rPr lang="en-US" dirty="0"/>
              <a:t>The AANI SC approves the inclusion of the results provided in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in a possible outgoing summary report from the 802.11 WG. </a:t>
            </a:r>
          </a:p>
          <a:p>
            <a:r>
              <a:rPr lang="en-US" dirty="0">
                <a:solidFill>
                  <a:schemeClr val="tx1"/>
                </a:solidFill>
              </a:rPr>
              <a:t>Passed: Y – 26, N – 0, A - 0</a:t>
            </a:r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sz="700" b="0" dirty="0"/>
          </a:p>
          <a:p>
            <a:r>
              <a:rPr lang="it-IT" altLang="en-US" dirty="0"/>
              <a:t>12-17 January 2020 </a:t>
            </a:r>
            <a:r>
              <a:rPr lang="en-GB" dirty="0"/>
              <a:t>Hotel Irvine, Irvine, California, USA: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 contribution deadline has passed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Tuesday (TBC) </a:t>
            </a:r>
          </a:p>
          <a:p>
            <a:pPr lvl="2"/>
            <a:endParaRPr lang="en-US" altLang="en-US" sz="1800" kern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2041526" y="2286001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6" y="2286001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2019 Meeting in Waikoloa, Hawaii, USA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11-19/1739r5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Deterministic networking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presentation to be done in </a:t>
            </a:r>
            <a:r>
              <a:rPr lang="en-US" dirty="0" err="1"/>
              <a:t>Nendica</a:t>
            </a:r>
            <a:r>
              <a:rPr lang="en-US" dirty="0"/>
              <a:t> this evening: </a:t>
            </a:r>
            <a:r>
              <a:rPr lang="en-US" dirty="0">
                <a:hlinkClick r:id="rId4"/>
              </a:rPr>
              <a:t>https://mentor.ieee.org/802.1/dcn/19/1-19-0079-00-ICne.pdf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continue to monitor where </a:t>
            </a:r>
            <a:r>
              <a:rPr lang="en-US" dirty="0" err="1"/>
              <a:t>Nendica</a:t>
            </a:r>
            <a:r>
              <a:rPr lang="en-US" dirty="0"/>
              <a:t> goes with this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Clarifying EPD/LPD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u="sng" dirty="0">
                <a:hlinkClick r:id="rId5"/>
              </a:rPr>
              <a:t>http://www.ieee802.org/1/files/public/docs2019/maint-Marks-Finn-epd-lpd-1119-copyright.pdf</a:t>
            </a:r>
            <a:r>
              <a:rPr lang="en-US" dirty="0"/>
              <a:t> and </a:t>
            </a:r>
            <a:r>
              <a:rPr lang="en-US" u="sng" dirty="0">
                <a:hlinkClick r:id="rId6"/>
              </a:rPr>
              <a:t>http://www.ieee802.org/1/files/public/docs2019/maint-Marks-epd-lpd-0719-v02.pdf</a:t>
            </a:r>
            <a:endParaRPr lang="en-US" u="sng" dirty="0"/>
          </a:p>
          <a:p>
            <a:pPr lvl="1">
              <a:spcBef>
                <a:spcPts val="0"/>
              </a:spcBef>
            </a:pPr>
            <a:r>
              <a:rPr lang="en-US" dirty="0"/>
              <a:t>Will continue to monitor 802.1’s work on this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We may consider updates to 802.11</a:t>
            </a:r>
          </a:p>
          <a:p>
            <a:pPr lvl="2">
              <a:spcBef>
                <a:spcPts val="0"/>
              </a:spcBef>
            </a:pPr>
            <a:r>
              <a:rPr lang="en-US" dirty="0"/>
              <a:t>Was planned for further discussion on Thursday, but Thursday was cancelled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mtClean="0"/>
              <a:t>This document is a digest of the closing reports of all 802.11 sub-groups for presentation at the November 2019 closing plenary meeting. Liaison 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95400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both </a:t>
            </a:r>
            <a:r>
              <a:rPr lang="en-US" dirty="0" err="1"/>
              <a:t>REVmd</a:t>
            </a:r>
            <a:r>
              <a:rPr lang="en-US" dirty="0"/>
              <a:t> and </a:t>
            </a:r>
            <a:r>
              <a:rPr lang="en-US" dirty="0" err="1"/>
              <a:t>TGbd</a:t>
            </a:r>
            <a:r>
              <a:rPr lang="en-US" dirty="0"/>
              <a:t> are working on an interface to support IEEE 1609’s need to set/change the MAC address.  Also, MLME-RESET has a parameter, “</a:t>
            </a:r>
            <a:r>
              <a:rPr lang="en-US" dirty="0" err="1"/>
              <a:t>STAAddress</a:t>
            </a:r>
            <a:r>
              <a:rPr lang="en-US" dirty="0"/>
              <a:t>”, and the MIB has a “dot11StationID”.  These all need to work together. It seems this may also be related to (or influence) the topic of Randomized/Changing MAC address.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Chair will work with those groups to ensure coordination is happening, or help.</a:t>
            </a:r>
          </a:p>
          <a:p>
            <a:pPr>
              <a:spcBef>
                <a:spcPts val="0"/>
              </a:spcBef>
            </a:pPr>
            <a:r>
              <a:rPr lang="en-US" dirty="0"/>
              <a:t>IEEE 1588 mapping to IEEE 802.11 and 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the need for a “shim layer” to allow IEEE 1588/802.1AS use of FTM simultaneously with location services’ use of FTM. </a:t>
            </a:r>
            <a:r>
              <a:rPr lang="en-US" dirty="0" err="1"/>
              <a:t>TGaz</a:t>
            </a:r>
            <a:r>
              <a:rPr lang="en-US" dirty="0"/>
              <a:t> Chair agreed this is best discussed there, in the context of a comment.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IEEE 1588 mapping to </a:t>
            </a:r>
            <a:r>
              <a:rPr lang="en-US" dirty="0" err="1"/>
              <a:t>TGaz</a:t>
            </a:r>
            <a:r>
              <a:rPr lang="en-US" dirty="0"/>
              <a:t> mechanisms. </a:t>
            </a:r>
            <a:r>
              <a:rPr lang="en-US" dirty="0" err="1"/>
              <a:t>TGaz</a:t>
            </a:r>
            <a:r>
              <a:rPr lang="en-US" dirty="0"/>
              <a:t> Chair agreed this is also best discussed there, in the context of a comment.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172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 in: </a:t>
            </a:r>
            <a:r>
              <a:rPr lang="en-US" dirty="0">
                <a:hlinkClick r:id="rId3"/>
              </a:rPr>
              <a:t>11-18/1051r7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b="1" dirty="0"/>
              <a:t>Related, but separate: </a:t>
            </a:r>
            <a:r>
              <a:rPr lang="en-US" dirty="0"/>
              <a:t>No new progress on changing language to use 802.1 terms (in 802.1Q and 802.1AC), and cleanup/remove the mapping language for 802.2/LLC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 STA?”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 in: </a:t>
            </a:r>
            <a:r>
              <a:rPr lang="en-US" dirty="0">
                <a:hlinkClick r:id="rId4"/>
              </a:rPr>
              <a:t>11-19/0106r0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Annex G (EBNF for “Frame exchange sequences”)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discussion: Does the annex have purpose and value?  Should we work to maintain it, or work to deprecate it?  Views on both sides.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576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95400"/>
            <a:ext cx="8534400" cy="4876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TGbe</a:t>
            </a:r>
            <a:r>
              <a:rPr lang="en-US" sz="2400" b="1" dirty="0"/>
              <a:t> (EHT) multi-band operation architecture (</a:t>
            </a:r>
            <a:r>
              <a:rPr lang="en-US" sz="2400" dirty="0">
                <a:hlinkClick r:id="rId3"/>
              </a:rPr>
              <a:t>11-08/0949r4</a:t>
            </a:r>
            <a:r>
              <a:rPr lang="en-US" sz="2400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wait a bit longer before discussing jointly.  </a:t>
            </a:r>
            <a:endParaRPr lang="en-US" b="1" dirty="0"/>
          </a:p>
          <a:p>
            <a:pPr marL="342900" lvl="1" indent="-342900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endParaRPr lang="en-US" sz="2400" b="1" dirty="0"/>
          </a:p>
          <a:p>
            <a:pPr marL="342900" lvl="1" indent="-342900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TGbc</a:t>
            </a:r>
            <a:r>
              <a:rPr lang="en-US" sz="2400" b="1" dirty="0"/>
              <a:t> (Broadcast) unassociated broadcast, broadcast reception</a:t>
            </a:r>
          </a:p>
          <a:p>
            <a:pPr marL="685800" lvl="2" indent="-342900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let </a:t>
            </a:r>
            <a:r>
              <a:rPr lang="en-US" sz="2000" dirty="0" err="1"/>
              <a:t>TGbc</a:t>
            </a:r>
            <a:r>
              <a:rPr lang="en-US" sz="2000" dirty="0"/>
              <a:t> materials develop further before discussing this again.  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21654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new this time.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Other IEEE/IEEE 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Monitor </a:t>
            </a:r>
            <a:r>
              <a:rPr lang="en-US" dirty="0" err="1"/>
              <a:t>TGbd</a:t>
            </a:r>
            <a:r>
              <a:rPr lang="en-US" dirty="0"/>
              <a:t> relationship to IEEE 1609, support any architectural concept discussion, if/as helpful.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51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2020 </a:t>
            </a:r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ESS?”, “What is a STA?”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discussion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802.11 in a Deterministic Network/TSN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Clarifying EPD/LPD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What is the (“STA(s)”) architecture of off-channel TDLS?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MLME-JOIN, MLME-START, MLME-SCAN and MLME-END – feedback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 </a:t>
            </a:r>
            <a:r>
              <a:rPr lang="en-US" dirty="0" err="1"/>
              <a:t>TGbd’s</a:t>
            </a:r>
            <a:r>
              <a:rPr lang="en-US" dirty="0"/>
              <a:t> activities in support of IEEE 1609.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Support efforts in </a:t>
            </a:r>
            <a:r>
              <a:rPr lang="en-US" dirty="0" err="1"/>
              <a:t>TGaz</a:t>
            </a:r>
            <a:r>
              <a:rPr lang="en-US" dirty="0"/>
              <a:t> on Fine Timing Measurement. 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Monitor/discuss architecture concepts in </a:t>
            </a:r>
            <a:r>
              <a:rPr lang="en-US" dirty="0" err="1"/>
              <a:t>TGbc</a:t>
            </a:r>
            <a:r>
              <a:rPr lang="en-US" dirty="0"/>
              <a:t>/</a:t>
            </a:r>
            <a:r>
              <a:rPr lang="en-US" dirty="0" err="1"/>
              <a:t>TGbd</a:t>
            </a:r>
            <a:r>
              <a:rPr lang="en-US" dirty="0"/>
              <a:t> and </a:t>
            </a:r>
            <a:r>
              <a:rPr lang="en-US" dirty="0" err="1"/>
              <a:t>TGbe</a:t>
            </a: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 smtClean="0"/>
              <a:t>IEEE 802.11 Coexistence SC</a:t>
            </a:r>
            <a:br>
              <a:rPr lang="en-AU" dirty="0" smtClean="0"/>
            </a:br>
            <a:r>
              <a:rPr lang="en-AU" dirty="0" smtClean="0"/>
              <a:t>Nov 2019 (Hawaii)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20191115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IEEE 802.11 Coexistence SC achieved its goals as a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Coex SC achievements in Hawaii in Nov 2019 (</a:t>
            </a:r>
            <a:r>
              <a:rPr lang="en-AU" dirty="0" smtClean="0">
                <a:hlinkClick r:id="rId2"/>
              </a:rPr>
              <a:t>11-19-1763-06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Reviewed ETSI BRAN activities, especially</a:t>
            </a:r>
          </a:p>
          <a:p>
            <a:pPr lvl="2"/>
            <a:r>
              <a:rPr lang="en-AU" dirty="0" smtClean="0"/>
              <a:t>Use of no/short LBT for control signalling … turns out PIFS for Beacons is common in Wi-Fi</a:t>
            </a:r>
          </a:p>
          <a:p>
            <a:pPr lvl="2"/>
            <a:r>
              <a:rPr lang="en-AU" dirty="0" smtClean="0"/>
              <a:t>CW adjustment mechanisms with delayed </a:t>
            </a:r>
            <a:r>
              <a:rPr lang="en-AU" dirty="0" err="1" smtClean="0"/>
              <a:t>acks</a:t>
            </a:r>
            <a:r>
              <a:rPr lang="en-AU" dirty="0" smtClean="0"/>
              <a:t> … agreed on response to LS</a:t>
            </a:r>
          </a:p>
          <a:p>
            <a:pPr lvl="2"/>
            <a:r>
              <a:rPr lang="en-AU" dirty="0" smtClean="0"/>
              <a:t>Spectral masks … no decision</a:t>
            </a:r>
          </a:p>
          <a:p>
            <a:pPr lvl="2"/>
            <a:r>
              <a:rPr lang="en-AU" dirty="0" smtClean="0"/>
              <a:t>Preamble detection … focusing on how to test for correct PD operation</a:t>
            </a:r>
          </a:p>
          <a:p>
            <a:pPr lvl="2"/>
            <a:r>
              <a:rPr lang="en-AU" dirty="0" smtClean="0"/>
              <a:t>ED/PD in 6GHz (EN 303 687) … with presentation asking for maintenance of </a:t>
            </a:r>
            <a:r>
              <a:rPr lang="en-AU" i="1" dirty="0" smtClean="0"/>
              <a:t>status quo</a:t>
            </a:r>
          </a:p>
          <a:p>
            <a:pPr lvl="1"/>
            <a:r>
              <a:rPr lang="en-AU" dirty="0" smtClean="0"/>
              <a:t>Briefly reviewed coexistence related work in WBA &amp; 3PP RAN1</a:t>
            </a:r>
          </a:p>
          <a:p>
            <a:pPr lvl="1"/>
            <a:r>
              <a:rPr lang="en-AU" dirty="0" smtClean="0"/>
              <a:t>Postponed charter discussion to January</a:t>
            </a:r>
          </a:p>
          <a:p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agreed to liaise </a:t>
            </a:r>
            <a:r>
              <a:rPr lang="en-AU" dirty="0" smtClean="0"/>
              <a:t>a response to ETSI BRAN related to CW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in </a:t>
            </a:r>
            <a:r>
              <a:rPr lang="en-AU" dirty="0" err="1"/>
              <a:t>Coex</a:t>
            </a:r>
            <a:r>
              <a:rPr lang="en-AU" dirty="0"/>
              <a:t> SC</a:t>
            </a:r>
          </a:p>
          <a:p>
            <a:pPr lvl="1"/>
            <a:r>
              <a:rPr lang="en-AU" i="1" dirty="0"/>
              <a:t>The IEEE 802.11 Coex SC recommends to the IEEE 802.11 WG that the material in </a:t>
            </a:r>
            <a:r>
              <a:rPr lang="en-AU" i="1" dirty="0">
                <a:hlinkClick r:id="rId2"/>
              </a:rPr>
              <a:t>11-19-2066-01</a:t>
            </a:r>
            <a:r>
              <a:rPr lang="en-AU" i="1" dirty="0"/>
              <a:t> be sent to ETSI BRAN as a response to its Liaison Statement to the IEEE 802.11 WG in </a:t>
            </a:r>
            <a:r>
              <a:rPr lang="en-AU" i="1" u="sng" dirty="0" smtClean="0">
                <a:hlinkClick r:id="rId3"/>
              </a:rPr>
              <a:t>11-19-1777-00</a:t>
            </a:r>
            <a:endParaRPr lang="en-AU" dirty="0" smtClean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David Kloper </a:t>
            </a:r>
          </a:p>
          <a:p>
            <a:pPr lvl="1"/>
            <a:r>
              <a:rPr lang="en-AU" dirty="0"/>
              <a:t>Seconded: David Boldy</a:t>
            </a:r>
          </a:p>
          <a:p>
            <a:pPr lvl="1"/>
            <a:r>
              <a:rPr lang="en-AU" dirty="0"/>
              <a:t>Result: </a:t>
            </a:r>
            <a:r>
              <a:rPr lang="en-AU" dirty="0" smtClean="0"/>
              <a:t>10/0/8</a:t>
            </a:r>
            <a:endParaRPr lang="en-AU" dirty="0"/>
          </a:p>
          <a:p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 promoting good coexistence in </a:t>
            </a:r>
            <a:r>
              <a:rPr lang="en-AU" dirty="0" smtClean="0"/>
              <a:t>Irvine </a:t>
            </a:r>
            <a:r>
              <a:rPr lang="en-AU" dirty="0"/>
              <a:t>in </a:t>
            </a:r>
            <a:r>
              <a:rPr lang="en-AU" dirty="0" smtClean="0"/>
              <a:t>Jan 2020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</a:t>
            </a:r>
            <a:r>
              <a:rPr lang="en-AU" dirty="0" smtClean="0"/>
              <a:t>in Irvine </a:t>
            </a:r>
            <a:r>
              <a:rPr lang="en-AU" dirty="0"/>
              <a:t>in </a:t>
            </a:r>
            <a:r>
              <a:rPr lang="en-AU" dirty="0" smtClean="0"/>
              <a:t>Jan 2020</a:t>
            </a:r>
            <a:endParaRPr lang="en-AU" dirty="0"/>
          </a:p>
          <a:p>
            <a:pPr lvl="1"/>
            <a:r>
              <a:rPr lang="en-AU" dirty="0" smtClean="0"/>
              <a:t>Review </a:t>
            </a:r>
            <a:r>
              <a:rPr lang="en-AU" dirty="0"/>
              <a:t>for ETSI BRAN meeting in December 2019</a:t>
            </a:r>
          </a:p>
          <a:p>
            <a:pPr lvl="1"/>
            <a:r>
              <a:rPr lang="en-AU" dirty="0"/>
              <a:t>Review recent 3GPP RAN/RAN1 activities</a:t>
            </a:r>
          </a:p>
          <a:p>
            <a:pPr lvl="1"/>
            <a:r>
              <a:rPr lang="en-AU" dirty="0"/>
              <a:t>Discuss various technical topics</a:t>
            </a:r>
          </a:p>
          <a:p>
            <a:pPr lvl="1"/>
            <a:r>
              <a:rPr lang="en-AU" dirty="0"/>
              <a:t>Discuss extension of SC scope beyond life of 802.11ax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by breakout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524000"/>
            <a:ext cx="8991600" cy="491364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759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C2BFDC39-F035-4025-AFF1-FD177934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Review SC - Report </a:t>
            </a:r>
            <a:r>
              <a:rPr lang="en-US" dirty="0"/>
              <a:t>to 802.11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730F68E0-6C16-465C-8143-996A60A56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 and 802.3 PARs were reviewed and comments submitted with responses that were agreeable to the PAR Review SC.</a:t>
            </a:r>
          </a:p>
          <a:p>
            <a:endParaRPr lang="en-US" dirty="0"/>
          </a:p>
          <a:p>
            <a:r>
              <a:rPr lang="en-US" dirty="0"/>
              <a:t>802.24 chair submitted a PAR 802.16t and our concerns are noted on the following slide.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49BA20-D271-4894-9ADF-4851AE3017B8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14402" y="304014"/>
            <a:ext cx="1710397" cy="303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957190-EFFD-475A-897E-393A0824B61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8760296" y="6475416"/>
            <a:ext cx="2701498" cy="27699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2F9E6D-9D59-4634-A828-F915E6EF3F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77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EED230-A678-424F-89D2-A935F7B4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reply back to 802.16t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BE7371-FFDD-4447-93B7-B1AAE483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10361084" cy="4400127"/>
          </a:xfrm>
        </p:spPr>
        <p:txBody>
          <a:bodyPr/>
          <a:lstStyle/>
          <a:p>
            <a:r>
              <a:rPr lang="en-US" dirty="0"/>
              <a:t>Issues:</a:t>
            </a:r>
          </a:p>
          <a:p>
            <a:r>
              <a:rPr lang="en-US" dirty="0"/>
              <a:t>  1. PAR submitted for review was not from a Sponsoring WG.  802.24 is a TAG, but did not formally approve the PAR to submit to 802 for review.</a:t>
            </a:r>
          </a:p>
          <a:p>
            <a:r>
              <a:rPr lang="en-US" dirty="0"/>
              <a:t>2. Changes to the PAR Scope (5.2) were made based on a comment from an individual after the last 802.24 telecon, but before posting to 802 for review.</a:t>
            </a:r>
          </a:p>
          <a:p>
            <a:r>
              <a:rPr lang="en-US" dirty="0"/>
              <a:t>3. The current updated PAR was approved in 802.24 by the 6:30 deadline, but question on if 802.15 should have approved by the Wednesday deadline. (It is expected that 802.15 will approve during their closing plenary on Thursday).</a:t>
            </a:r>
          </a:p>
          <a:p>
            <a:r>
              <a:rPr lang="en-US" dirty="0"/>
              <a:t>4. Question is, if permissible for non-WG to submit PAR for consideration.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5AEA6B-AD71-4DC6-99C2-F0D0BC3F3980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14402" y="304014"/>
            <a:ext cx="1710397" cy="30320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814482-BA30-45E6-A837-7E0AE9E7B53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8760296" y="6475416"/>
            <a:ext cx="2701498" cy="276996"/>
          </a:xfrm>
          <a:prstGeom prst="rect">
            <a:avLst/>
          </a:prstGeom>
        </p:spPr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CD5C92-FADF-42CB-B7B5-96D381299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9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4" imgW="9056359" imgH="2312431" progId="Word.Document.8">
                  <p:embed/>
                </p:oleObj>
              </mc:Choice>
              <mc:Fallback>
                <p:oleObj name="Document" r:id="rId4" imgW="9056359" imgH="23124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Jim Lansford,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2019 in Waikoloa (Hawaii, USA)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Jim Lansford,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078" y="1052736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800" b="0" dirty="0"/>
              <a:t>	</a:t>
            </a:r>
            <a:r>
              <a:rPr lang="en-US" altLang="en-US" sz="1800" b="0" dirty="0">
                <a:hlinkClick r:id="rId3"/>
              </a:rPr>
              <a:t>https://mentor.ieee.org/802.11/dcn/19/11-19-1735-01-0wng-agenda-for-wng-sc-2019-november.ppt</a:t>
            </a:r>
            <a:r>
              <a:rPr lang="en-US" altLang="en-US" sz="1800" b="0" dirty="0"/>
              <a:t> </a:t>
            </a:r>
            <a:endParaRPr lang="en-US" altLang="en-US" sz="20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November 2019 meeting</a:t>
            </a:r>
            <a:endParaRPr lang="en-GB" alt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400" dirty="0"/>
              <a:t>“</a:t>
            </a:r>
            <a:r>
              <a:rPr lang="en-GB" sz="2400" dirty="0"/>
              <a:t>Priority Access Support in IEEE 802.11be: What and Why?” – </a:t>
            </a:r>
            <a:r>
              <a:rPr lang="en-GB" sz="2400" dirty="0" err="1"/>
              <a:t>Subir</a:t>
            </a:r>
            <a:r>
              <a:rPr lang="en-GB" sz="2400" dirty="0"/>
              <a:t> Das (</a:t>
            </a:r>
            <a:r>
              <a:rPr lang="en-GB" sz="2400" dirty="0" err="1"/>
              <a:t>Perspecta</a:t>
            </a:r>
            <a:r>
              <a:rPr lang="en-GB" sz="2400" dirty="0"/>
              <a:t> Labs)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dirty="0">
                <a:hlinkClick r:id="rId4"/>
              </a:rPr>
              <a:t>https://mentor.ieee.org/802.11/dcn/19/11-19-1901-01-00be-priority-access-support-in-ieee-802-11be-what-and-why.pptx</a:t>
            </a:r>
            <a:r>
              <a:rPr lang="en-GB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GB" sz="2000" dirty="0"/>
              <a:t>No straw polls or motions</a:t>
            </a:r>
            <a:endParaRPr lang="en-US" sz="2000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</a:t>
            </a:r>
            <a:r>
              <a:rPr lang="en-GB" altLang="en-US" dirty="0">
                <a:hlinkClick r:id="rId5"/>
              </a:rPr>
              <a:t>https://mentor.ieee.org/802.11/dcn/19/11-19-2042-00-0wng-wng-meeting-minutes-2019-november-waikoloa.docx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2020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Jim Lansford,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 smtClean="0"/>
              <a:t>IEEE 802 JTC1 Standing Committee</a:t>
            </a:r>
            <a:br>
              <a:rPr lang="en-AU" dirty="0" smtClean="0"/>
            </a:br>
            <a:r>
              <a:rPr lang="en-AU" dirty="0" smtClean="0"/>
              <a:t>November 2019 (Hawaii)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2019-11-15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4273"/>
              </p:ext>
            </p:extLst>
          </p:nvPr>
        </p:nvGraphicFramePr>
        <p:xfrm>
          <a:off x="985838" y="3150840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50840"/>
                        <a:ext cx="10023475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focused on executing the PSDO </a:t>
            </a:r>
            <a:r>
              <a:rPr lang="en-AU" dirty="0" smtClean="0"/>
              <a:t>process in Hawaii in Nov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</a:t>
            </a:r>
            <a:r>
              <a:rPr lang="en-AU" dirty="0" smtClean="0"/>
              <a:t>SC’s (limited) </a:t>
            </a:r>
            <a:r>
              <a:rPr lang="en-AU" dirty="0"/>
              <a:t>achievements in </a:t>
            </a:r>
            <a:r>
              <a:rPr lang="en-AU" dirty="0" smtClean="0"/>
              <a:t>Hawaii by Nov 2019</a:t>
            </a:r>
            <a:endParaRPr lang="en-AU" dirty="0"/>
          </a:p>
          <a:p>
            <a:pPr lvl="1"/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 smtClean="0">
                <a:solidFill>
                  <a:schemeClr val="tx1"/>
                </a:solidFill>
                <a:hlinkClick r:id="rId2"/>
              </a:rPr>
              <a:t>11-19-1731-05</a:t>
            </a:r>
            <a:endParaRPr lang="en-AU" dirty="0" smtClean="0">
              <a:solidFill>
                <a:schemeClr val="tx1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256240" y="3848452"/>
            <a:ext cx="2592288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802.11ak/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aj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aq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waiting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for start of FDIS ballot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7143757" y="4208492"/>
            <a:ext cx="1112483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964241"/>
              </p:ext>
            </p:extLst>
          </p:nvPr>
        </p:nvGraphicFramePr>
        <p:xfrm>
          <a:off x="1199456" y="2947354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61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8144586" y="5733256"/>
            <a:ext cx="2847957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AU" sz="1800" dirty="0" smtClean="0">
                <a:solidFill>
                  <a:schemeClr val="tx1"/>
                </a:solidFill>
              </a:rPr>
              <a:t>Ballots should restart soon after procedural issues 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>
            <a:off x="7032106" y="6093296"/>
            <a:ext cx="1112480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also discussed the next SC6 meeting </a:t>
            </a:r>
            <a:r>
              <a:rPr lang="en-AU" dirty="0"/>
              <a:t>in Hawaii in Nov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The next SC6 meeting is in London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The agenda is very light, but may includes an item overlapping with 11ba</a:t>
            </a:r>
          </a:p>
          <a:p>
            <a:pPr marL="457200" lvl="1" indent="0"/>
            <a:r>
              <a:rPr lang="en-AU" i="1" dirty="0" smtClean="0">
                <a:solidFill>
                  <a:schemeClr val="tx1"/>
                </a:solidFill>
              </a:rPr>
              <a:t>Technology </a:t>
            </a:r>
            <a:r>
              <a:rPr lang="en-AU" i="1" dirty="0">
                <a:solidFill>
                  <a:schemeClr val="tx1"/>
                </a:solidFill>
              </a:rPr>
              <a:t>of Variable Low Power Wake up OOK signal and Radio Device inter-operable with ISM Legacy </a:t>
            </a:r>
            <a:r>
              <a:rPr lang="en-AU" i="1" dirty="0" smtClean="0">
                <a:solidFill>
                  <a:schemeClr val="tx1"/>
                </a:solidFill>
              </a:rPr>
              <a:t>communication)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Possible IEEE 802 attendees include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</a:t>
            </a:r>
            <a:r>
              <a:rPr lang="en-AU" dirty="0" smtClean="0"/>
              <a:t>attending: Stephen McCann</a:t>
            </a:r>
          </a:p>
          <a:p>
            <a:pPr lvl="1"/>
            <a:r>
              <a:rPr lang="en-AU" dirty="0" smtClean="0"/>
              <a:t>May be attending: Karen Randall, David Law, Dorothy Stanley, Jodi </a:t>
            </a:r>
            <a:r>
              <a:rPr lang="en-AU" dirty="0" err="1" smtClean="0"/>
              <a:t>Haasz</a:t>
            </a:r>
            <a:endParaRPr lang="en-A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802 EC will probably empower SC Chair &amp; Vice Chair to write report for SC6 meeting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focus on executing the PSDO process in Irvine in Jan 2020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IEEE 802 JTC1 SC plans for Irvine in Jan 2020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updated SC6 meeting agenda in Feb 2020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TGmd</a:t>
            </a:r>
            <a:r>
              <a:rPr lang="en-GB" dirty="0" smtClean="0"/>
              <a:t> Closing Report November 2019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30382"/>
              </p:ext>
            </p:extLst>
          </p:nvPr>
        </p:nvGraphicFramePr>
        <p:xfrm>
          <a:off x="989013" y="2420938"/>
          <a:ext cx="101123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5" imgW="10439485" imgH="2543802" progId="Word.Document.8">
                  <p:embed/>
                </p:oleObj>
              </mc:Choice>
              <mc:Fallback>
                <p:oleObj name="Document" r:id="rId5" imgW="10439485" imgH="25438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0938"/>
                        <a:ext cx="10112375" cy="2452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1"/>
            <a:ext cx="10458027" cy="57149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812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presentation contains the IEEE 802.11 </a:t>
            </a:r>
            <a:r>
              <a:rPr lang="en-US" altLang="en-US" dirty="0" err="1"/>
              <a:t>TGmd</a:t>
            </a:r>
            <a:r>
              <a:rPr lang="en-US" altLang="en-US" dirty="0"/>
              <a:t> closing report for the </a:t>
            </a:r>
            <a:r>
              <a:rPr lang="en-US" altLang="en-US" dirty="0" smtClean="0"/>
              <a:t>November </a:t>
            </a:r>
            <a:r>
              <a:rPr lang="en-US" altLang="en-US" dirty="0"/>
              <a:t>2019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comment resolution of </a:t>
            </a:r>
            <a:r>
              <a:rPr lang="en-US" altLang="ja-JP" dirty="0" smtClean="0"/>
              <a:t>30 </a:t>
            </a:r>
            <a:r>
              <a:rPr lang="en-US" altLang="ja-JP" dirty="0"/>
              <a:t>comments received in </a:t>
            </a:r>
            <a:r>
              <a:rPr lang="en-US" altLang="ja-JP" dirty="0" smtClean="0"/>
              <a:t>LB245</a:t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Approved motion requesting WG/EC approval to forward P802.11REVmd D3.0 to SA Ballot</a:t>
            </a:r>
            <a:br>
              <a:rPr lang="en-US" altLang="ja-JP" dirty="0" smtClean="0"/>
            </a:b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Planned teleconference: 2019-12-20, 2020-01-10 10am Eastern, 2 hours</a:t>
            </a:r>
          </a:p>
          <a:p>
            <a:pPr>
              <a:defRPr/>
            </a:pPr>
            <a:r>
              <a:rPr lang="en-US" altLang="ja-JP" dirty="0" smtClean="0"/>
              <a:t>Planned ad-hoc meeting February 18-20, 2020, Sunrise Florida</a:t>
            </a:r>
          </a:p>
          <a:p>
            <a:endParaRPr lang="en-US" dirty="0" smtClean="0"/>
          </a:p>
          <a:p>
            <a:r>
              <a:rPr lang="en-US" dirty="0" smtClean="0"/>
              <a:t>Agenda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mentor.ieee.org/802.11/dcn/19/11-19-1730-02-000m-2019-november-tgmd-agenda.pptx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 - Closed 2019-10-11</a:t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November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December 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PAR: </a:t>
            </a:r>
            <a:r>
              <a:rPr lang="en-US" altLang="en-US" dirty="0" smtClean="0">
                <a:hlinkClick r:id="rId3"/>
              </a:rPr>
              <a:t>https://mentor.ieee.org/802.11/dcn/17/11-17-0004-03-0000-revision-par-proposal-tgmd.doc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Approved </a:t>
            </a:r>
            <a:r>
              <a:rPr lang="en-US" altLang="en-US" dirty="0"/>
              <a:t>PARs: </a:t>
            </a:r>
            <a:r>
              <a:rPr lang="en-US" altLang="en-US" dirty="0">
                <a:hlinkClick r:id="rId4"/>
              </a:rPr>
              <a:t>https://standards.ieee.org/about/sba/index.html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Comment spreadsheet: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mentor.ieee.org/802.11/dcn/18/11-18-0611-29-000m-revmd-wg-ballot-comments.xls</a:t>
            </a:r>
            <a:r>
              <a:rPr lang="en-US" altLang="en-US" dirty="0" smtClean="0"/>
              <a:t>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November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631131"/>
              </p:ext>
            </p:extLst>
          </p:nvPr>
        </p:nvGraphicFramePr>
        <p:xfrm>
          <a:off x="1143001" y="2590799"/>
          <a:ext cx="9829800" cy="298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590799"/>
                        <a:ext cx="9829800" cy="2981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065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November 2019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4819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group completed the resolution of all comments received on draft 5.0.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Motion passed in the TG to instruct the Editor to prepare draft 6.0 and start a 15-day recirculation ballot.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A new revision of the TG Coexistence Assurance document is available at. </a:t>
            </a:r>
            <a:r>
              <a:rPr lang="en-CA" sz="1800" dirty="0"/>
              <a:t>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https://mentor.ieee.org/802.11/dcn/16/11-16-1348-07-00ax-coexistence-assurance.docx</a:t>
            </a:r>
            <a:r>
              <a:rPr lang="en-CA" sz="14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EC Report on conditional approval to go to SA ballot is available at 11-19/2063.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TG agenda is available at;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https://mentor.ieee.org/802.11/dcn/19/11-19-1732-09-00ax-tgax-november-2019-meeting-agenda.pptx</a:t>
            </a:r>
            <a:r>
              <a:rPr lang="en-CA" dirty="0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9820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105156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Comment Resolution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7001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As needed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93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9144000" cy="1066800"/>
          </a:xfrm>
        </p:spPr>
        <p:txBody>
          <a:bodyPr/>
          <a:lstStyle/>
          <a:p>
            <a:r>
              <a:rPr lang="en-US" altLang="en-US" smtClean="0"/>
              <a:t>Task Group AY </a:t>
            </a:r>
            <a:br>
              <a:rPr lang="en-US" altLang="en-US" smtClean="0"/>
            </a:br>
            <a:r>
              <a:rPr lang="en-US" altLang="en-US" smtClean="0"/>
              <a:t>November 2019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2019-11-12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8688" y="2667000"/>
          <a:ext cx="78168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5" imgW="8227229" imgH="1000072" progId="Word.Document.8">
                  <p:embed/>
                </p:oleObj>
              </mc:Choice>
              <mc:Fallback>
                <p:oleObj name="Document" r:id="rId5" imgW="8227229" imgH="10000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2667000"/>
                        <a:ext cx="78168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/>
            <a:r>
              <a:rPr lang="en-US" altLang="en-US" smtClean="0"/>
              <a:t>This document is the closing report for Task Group AY for the November 2019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Work Completed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</a:pPr>
            <a:r>
              <a:rPr lang="en-CA" altLang="en-US"/>
              <a:t>Resolved all the comments received from the third recirculation working group technical letter ballot, LB246, on Draft 5.0</a:t>
            </a:r>
          </a:p>
          <a:p>
            <a:pPr lvl="1" algn="just">
              <a:spcBef>
                <a:spcPts val="1225"/>
              </a:spcBef>
            </a:pPr>
            <a:r>
              <a:rPr lang="en-CA" altLang="en-US"/>
              <a:t>No further recirculation ballot is required as no must-be-satisfied comments were received</a:t>
            </a:r>
          </a:p>
          <a:p>
            <a:pPr algn="just">
              <a:spcBef>
                <a:spcPts val="1225"/>
              </a:spcBef>
            </a:pPr>
            <a:r>
              <a:rPr lang="en-CA" altLang="en-US"/>
              <a:t>Approved a motion requesting Working Group and IEEE 802 EC approval to forward P802.11ay D5.0 to SA ballot</a:t>
            </a:r>
          </a:p>
          <a:p>
            <a:pPr algn="just">
              <a:spcBef>
                <a:spcPts val="1225"/>
              </a:spcBef>
            </a:pPr>
            <a:r>
              <a:rPr lang="en-CA" altLang="en-US"/>
              <a:t>Reviewed 1 technical contribution</a:t>
            </a:r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Timeline update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(changes are shown in red)</a:t>
            </a:r>
          </a:p>
        </p:txBody>
      </p:sp>
      <p:sp>
        <p:nvSpPr>
          <p:cNvPr id="21510" name="Rectangle 3"/>
          <p:cNvSpPr txBox="1">
            <a:spLocks noChangeArrowheads="1"/>
          </p:cNvSpPr>
          <p:nvPr/>
        </p:nvSpPr>
        <p:spPr bwMode="auto">
          <a:xfrm>
            <a:off x="2286000" y="1839914"/>
            <a:ext cx="7772400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tabLst>
                <a:tab pos="131445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3144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31445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31445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altLang="en-US" sz="1800"/>
              <a:t>2019/11: 	Seek EC approval for SA letter ballot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3300"/>
                </a:solidFill>
              </a:rPr>
              <a:t>2020/03</a:t>
            </a:r>
            <a:r>
              <a:rPr lang="en-US" altLang="en-US" sz="1800"/>
              <a:t>:	Initial SA technical letter ballot (Draft 5.0)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2020/06</a:t>
            </a:r>
            <a:r>
              <a:rPr lang="en-US" altLang="en-US" sz="1800"/>
              <a:t>: 	First recirculation SA letter ballot (Draft 6.0)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2020/08</a:t>
            </a:r>
            <a:r>
              <a:rPr lang="en-US" altLang="en-US" sz="1800"/>
              <a:t>: 	Second Recirculation SA Ballot (Draft 7.0)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2020/09</a:t>
            </a:r>
            <a:r>
              <a:rPr lang="en-US" altLang="en-US" sz="1800"/>
              <a:t>:	Third Recirculation SA Ballot (Draft 7.0 unchanged)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2020/09</a:t>
            </a:r>
            <a:r>
              <a:rPr lang="en-US" altLang="en-US" sz="1800"/>
              <a:t>:  	Final 802.11 WG approval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2020/10</a:t>
            </a:r>
            <a:r>
              <a:rPr lang="en-US" altLang="en-US" sz="1800"/>
              <a:t>:  	Final EC approval</a:t>
            </a:r>
          </a:p>
          <a:p>
            <a:pPr algn="just">
              <a:spcBef>
                <a:spcPts val="600"/>
              </a:spcBef>
            </a:pPr>
            <a:r>
              <a:rPr lang="en-US" altLang="en-US" sz="1800">
                <a:solidFill>
                  <a:srgbClr val="FF0000"/>
                </a:solidFill>
              </a:rPr>
              <a:t>2020/12</a:t>
            </a:r>
            <a:r>
              <a:rPr lang="en-US" altLang="en-US" sz="1800"/>
              <a:t>:	RevCom &amp; Standards Board approval</a:t>
            </a:r>
          </a:p>
          <a:p>
            <a:pPr lvl="1" algn="just">
              <a:spcBef>
                <a:spcPts val="600"/>
              </a:spcBef>
            </a:pPr>
            <a:endParaRPr lang="en-US" altLang="en-US" sz="1600"/>
          </a:p>
          <a:p>
            <a:pPr lvl="1" algn="just">
              <a:spcBef>
                <a:spcPts val="600"/>
              </a:spcBef>
            </a:pPr>
            <a:endParaRPr lang="en-US" altLang="en-US" sz="1600"/>
          </a:p>
          <a:p>
            <a:pPr lvl="1">
              <a:spcBef>
                <a:spcPts val="600"/>
              </a:spcBef>
            </a:pPr>
            <a:endParaRPr lang="en-US" altLang="en-US" sz="1600"/>
          </a:p>
          <a:p>
            <a:pPr lvl="1">
              <a:spcBef>
                <a:spcPts val="600"/>
              </a:spcBef>
            </a:pPr>
            <a:endParaRPr lang="en-US" altLang="en-US" sz="16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Goals for January 2020 interim</a:t>
            </a: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</a:pPr>
            <a:r>
              <a:rPr lang="en-US" altLang="en-US"/>
              <a:t>Technical presentation</a:t>
            </a:r>
          </a:p>
          <a:p>
            <a:pPr algn="just">
              <a:spcBef>
                <a:spcPts val="1225"/>
              </a:spcBef>
            </a:pPr>
            <a:r>
              <a:rPr lang="en-US" altLang="en-US"/>
              <a:t>Timeline review/update</a:t>
            </a:r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Teleconference Schedule</a:t>
            </a:r>
          </a:p>
        </p:txBody>
      </p: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None</a:t>
            </a:r>
          </a:p>
          <a:p>
            <a:pPr algn="just">
              <a:spcBef>
                <a:spcPts val="600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lvl="1" algn="just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Nov.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Waikoloa, Hawaii Nov. 2019 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258 comments, 205 technical and 53 editorial, by that completed CR for LB240.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Approved generation of P802.11az draft D2.0 and initiation of WG recirculation ballot (pending WG approval).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Updated TG timelines.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Jan.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Generate P802.11az D2.0.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Initiate and complete recirculation ballot.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Nov. 20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	(Wednesday), 13:00 ET – 14:30 ET – cancelled.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Jan. 8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 	(Wednesday), 13:00 ET – 15:00 ET (2hr)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b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2019 November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Closing Report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2019-11-14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/>
          </a:p>
          <a:p>
            <a:pPr>
              <a:defRPr/>
            </a:pPr>
            <a:r>
              <a:rPr lang="en-US" altLang="en-US" dirty="0"/>
              <a:t>Completed comment resolution on D4.0 (LB243)</a:t>
            </a:r>
          </a:p>
          <a:p>
            <a:pPr>
              <a:defRPr/>
            </a:pPr>
            <a:r>
              <a:rPr lang="en-US" altLang="en-US" dirty="0"/>
              <a:t>Approved 15-day WG recirculation letter ballot</a:t>
            </a:r>
          </a:p>
          <a:p>
            <a:pPr>
              <a:defRPr/>
            </a:pPr>
            <a:r>
              <a:rPr lang="en-US" altLang="en-US" dirty="0"/>
              <a:t>Review TG timeline</a:t>
            </a:r>
          </a:p>
          <a:p>
            <a:r>
              <a:rPr lang="en-US" altLang="en-US" dirty="0"/>
              <a:t>Agenda: doc:11-19/1743r12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Goals for January 2020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 resolution on D5.0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Two teleconference calls </a:t>
            </a:r>
            <a:r>
              <a:rPr lang="en-US" altLang="en-US" sz="2400" b="1" dirty="0"/>
              <a:t>(Mondays):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December 16th 10:00 ET (1 hour)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January 6th  23:00 ET (2 hours) 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2019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</a:t>
            </a:r>
            <a:r>
              <a:rPr lang="en-US" altLang="en-US" dirty="0" smtClean="0">
                <a:solidFill>
                  <a:schemeClr val="tx2"/>
                </a:solidFill>
              </a:rPr>
              <a:t>November meeting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considered proposals for PHY and MAC features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PHY text proposals were discussed (doc. 11-19/791r2 and doc. 11-19/1820r2)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Multiple options for the 11bb MAC were considered as a starting point (doc. 11-19/2034r0)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mandatory PHY text was agreed to be based on Chapter 17 from the IEEE 802.11 base text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Draft D0.1 was agree with content available in the PHY sections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11-19/1734r5.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11-19/2007r0.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Jan. 2020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Expect PHY text contributions for the mandatory and optional PHY modes to be complete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PHY contributions to define the electrical spectrum mask and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MAC pre-proposals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Develop and agree Draft D0.2 with more details on the PHY clauses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791" algn="l"/>
                <a:tab pos="1827168" algn="l"/>
                <a:tab pos="2741545" algn="l"/>
                <a:tab pos="3655922" algn="l"/>
                <a:tab pos="4570299" algn="l"/>
                <a:tab pos="5484676" algn="l"/>
                <a:tab pos="6399053" algn="l"/>
                <a:tab pos="7313430" algn="l"/>
                <a:tab pos="8227808" algn="l"/>
                <a:tab pos="9142185" algn="l"/>
                <a:tab pos="10056562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891" algn="l"/>
                <a:tab pos="1257269" algn="l"/>
                <a:tab pos="2171646" algn="l"/>
                <a:tab pos="3086023" algn="l"/>
                <a:tab pos="4000400" algn="l"/>
                <a:tab pos="4914777" algn="l"/>
                <a:tab pos="5829154" algn="l"/>
                <a:tab pos="6743531" algn="l"/>
                <a:tab pos="7657909" algn="l"/>
                <a:tab pos="8572286" algn="l"/>
                <a:tab pos="9486663" algn="l"/>
                <a:tab pos="1040104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510" y="1981200"/>
            <a:ext cx="10462077" cy="4114800"/>
          </a:xfrm>
          <a:ln/>
        </p:spPr>
        <p:txBody>
          <a:bodyPr/>
          <a:lstStyle/>
          <a:p>
            <a:pPr>
              <a:tabLst>
                <a:tab pos="912791" algn="l"/>
                <a:tab pos="1827168" algn="l"/>
                <a:tab pos="2741545" algn="l"/>
                <a:tab pos="3655922" algn="l"/>
                <a:tab pos="4570299" algn="l"/>
                <a:tab pos="5484676" algn="l"/>
                <a:tab pos="6399053" algn="l"/>
                <a:tab pos="7313430" algn="l"/>
                <a:tab pos="8227808" algn="l"/>
                <a:tab pos="9142185" algn="l"/>
                <a:tab pos="10056562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November 2019.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Draft 3.0 going to SA ballot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in comment resolution , hope to recirc out of January  </a:t>
            </a:r>
          </a:p>
          <a:p>
            <a:r>
              <a:rPr lang="en-US" sz="2000" dirty="0"/>
              <a:t>11ay –  D5.0 going to SA ballot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hope to recirc D2.0 out of November</a:t>
            </a:r>
            <a:endParaRPr lang="en-GB" sz="2000" dirty="0"/>
          </a:p>
          <a:p>
            <a:r>
              <a:rPr lang="en-GB" sz="2000" dirty="0"/>
              <a:t>11ba –  D4.0 plus MDR hope to recirc out of November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11bb –  hope to get first draft before January</a:t>
            </a:r>
          </a:p>
          <a:p>
            <a:r>
              <a:rPr lang="en-GB" sz="2000" dirty="0"/>
              <a:t>11bc –  working on SFD</a:t>
            </a:r>
          </a:p>
          <a:p>
            <a:r>
              <a:rPr lang="en-GB" sz="2000" dirty="0"/>
              <a:t>11bd –  working toward having D0.1 out of this (Nov) meeting</a:t>
            </a:r>
          </a:p>
          <a:p>
            <a:r>
              <a:rPr lang="en-GB" sz="2000" dirty="0"/>
              <a:t>11be –  working through submissions</a:t>
            </a:r>
          </a:p>
          <a:p>
            <a:endParaRPr lang="en-GB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 submissions for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Accomplishments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Group met 4 times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Completed Specification Framework Document</a:t>
            </a: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13 Presentations that led to adding SFD text</a:t>
            </a:r>
          </a:p>
          <a:p>
            <a:pPr marL="781031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except one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requirements addressed in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Revised Timeline (see 11-19/2069)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4214"/>
            <a:ext cx="7772400" cy="1160463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</a:t>
            </a: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3" y="1981202"/>
            <a:ext cx="10463599" cy="4208463"/>
          </a:xfrm>
          <a:ln/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the technical level of detail of the SFD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Move towards initial draft text contributions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12-16 January </a:t>
            </a:r>
            <a:r>
              <a:rPr lang="en-US" dirty="0" smtClean="0"/>
              <a:t>2020 </a:t>
            </a:r>
            <a:r>
              <a:rPr lang="en-US" dirty="0"/>
              <a:t>F2F meeting, Hotel Irvine, Irvine, California, USA :</a:t>
            </a:r>
          </a:p>
          <a:p>
            <a:r>
              <a:rPr lang="en-US" dirty="0"/>
              <a:t>	Meeting time requested:  </a:t>
            </a:r>
            <a:r>
              <a:rPr lang="en-US" dirty="0">
                <a:solidFill>
                  <a:schemeClr val="tx1"/>
                </a:solidFill>
              </a:rPr>
              <a:t>4 sessions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xmlns="" id="{AF98CECB-E49A-9E42-AB8C-BBEB25744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52308"/>
              </p:ext>
            </p:extLst>
          </p:nvPr>
        </p:nvGraphicFramePr>
        <p:xfrm>
          <a:off x="4025272" y="1999124"/>
          <a:ext cx="7364512" cy="2079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1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1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r>
                        <a:rPr lang="en-US" sz="2400" dirty="0"/>
                        <a:t>Group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Dates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Start Time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Duration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496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TGbc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Tuesdays, </a:t>
                      </a:r>
                    </a:p>
                    <a:p>
                      <a:r>
                        <a:rPr lang="en-US" sz="2400" dirty="0"/>
                        <a:t>Nov 26th</a:t>
                      </a:r>
                    </a:p>
                    <a:p>
                      <a:r>
                        <a:rPr lang="en-US" sz="2400" dirty="0"/>
                        <a:t>Dec </a:t>
                      </a:r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th</a:t>
                      </a:r>
                      <a:endParaRPr lang="en-US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Jan 7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10:00h</a:t>
                      </a:r>
                      <a:r>
                        <a:rPr lang="en-US" sz="2400" baseline="0" dirty="0"/>
                        <a:t> ET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 hour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xmlns="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8839"/>
            <a:ext cx="10361084" cy="39364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2880" tIns="61440" rIns="122880" bIns="6144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May 2020	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November 2020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May 2021	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May 2021	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July 2021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Nov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Mar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2133" kern="0" dirty="0">
                <a:solidFill>
                  <a:schemeClr val="tx1"/>
                </a:solidFill>
              </a:rPr>
              <a:t>Apr 2022			</a:t>
            </a:r>
            <a:r>
              <a:rPr lang="en-US" altLang="en-US" sz="2133" kern="0" dirty="0" err="1">
                <a:solidFill>
                  <a:schemeClr val="tx1"/>
                </a:solidFill>
              </a:rPr>
              <a:t>Revcom</a:t>
            </a:r>
            <a:r>
              <a:rPr lang="en-US" altLang="en-US" sz="2133" kern="0" dirty="0">
                <a:solidFill>
                  <a:schemeClr val="tx1"/>
                </a:solidFill>
              </a:rPr>
              <a:t>/SASB approval</a:t>
            </a:r>
            <a:endParaRPr lang="en-US" sz="2133" kern="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endParaRPr lang="en-US" sz="2133" kern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40791" y="1981202"/>
            <a:ext cx="10631807" cy="4208463"/>
          </a:xfrm>
          <a:ln/>
        </p:spPr>
        <p:txBody>
          <a:bodyPr/>
          <a:lstStyle/>
          <a:p>
            <a:r>
              <a:rPr lang="en-US" dirty="0"/>
              <a:t>Agenda for this week:				11-19/1747</a:t>
            </a:r>
          </a:p>
          <a:p>
            <a:r>
              <a:rPr lang="en-US" dirty="0"/>
              <a:t>Meeting / Chair’s Slide Deck:		11-19/1748</a:t>
            </a:r>
          </a:p>
          <a:p>
            <a:r>
              <a:rPr lang="en-US" dirty="0"/>
              <a:t>Meeting minutes:					11-19/1689</a:t>
            </a:r>
          </a:p>
          <a:p>
            <a:r>
              <a:rPr lang="en-US" dirty="0"/>
              <a:t>Snapshot Slide:						11-19/1746</a:t>
            </a:r>
          </a:p>
          <a:p>
            <a:r>
              <a:rPr lang="en-US" dirty="0"/>
              <a:t>Closing report:						11-19/1749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Hawaii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Document" r:id="rId5" imgW="8302326" imgH="1020437" progId="Word.Document.8">
                  <p:embed/>
                </p:oleObj>
              </mc:Choice>
              <mc:Fallback>
                <p:oleObj name="Document" r:id="rId5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Nov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Waikoloa, Hawaii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419599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4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slots were allocated in the week, including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one parallel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11-19/1740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Sep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meeting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Oct CC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updated FRD document (11-19/0495r3)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SFD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11-19/0497r4)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Liaison update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Invite IEEE 1609 members for Jan-20 Joint meeting</a:t>
            </a:r>
            <a:endParaRPr lang="en-US" alt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editor’s report on spec draft development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the editor to create 11bd spec draft D0.1 for group review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 (No change)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Teleconference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plan 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Nov meeting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Part of 36 tech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submissions were presented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 this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14 </a:t>
            </a: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SFD and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FRD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15 spec draft proposals helping the editor to create D0.1 for group review</a:t>
            </a:r>
            <a:endParaRPr 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10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0516"/>
              </p:ext>
            </p:extLst>
          </p:nvPr>
        </p:nvGraphicFramePr>
        <p:xfrm>
          <a:off x="6629400" y="3581400"/>
          <a:ext cx="4876800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5474">
                  <a:extLst>
                    <a:ext uri="{9D8B030D-6E8A-4147-A177-3AD203B41FA5}"/>
                  </a:extLst>
                </a:gridCol>
                <a:gridCol w="868526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762000"/>
                <a:gridCol w="914400">
                  <a:extLst>
                    <a:ext uri="{9D8B030D-6E8A-4147-A177-3AD203B41FA5}"/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MON</a:t>
                      </a: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TUE</a:t>
                      </a:r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THU</a:t>
                      </a:r>
                    </a:p>
                  </a:txBody>
                  <a:tcPr marT="45669" marB="45669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914400" y="68580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Motion for creating spec draft</a:t>
            </a:r>
            <a:endParaRPr lang="zh-CN" altLang="en-US" kern="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914400" y="1981200"/>
            <a:ext cx="10361613" cy="41132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kern="0" dirty="0" smtClean="0"/>
              <a:t>Instruct the editor to create 802.11bd draft 0.1 based on the latest revisions of the following member contributions on mentor:</a:t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kern="0" dirty="0" smtClean="0"/>
              <a:t>DCNs 11-19/2040, 2054, 1982, 2015, 1894, 2056, 1846, 1860, 2026, 1848, 1859, 2027, 2028, 1861, and 1862</a:t>
            </a:r>
            <a:endParaRPr lang="en-US" altLang="zh-CN" b="0" kern="0" dirty="0" smtClean="0"/>
          </a:p>
          <a:p>
            <a:r>
              <a:rPr lang="en-US" altLang="zh-CN" b="0" kern="0" dirty="0" smtClean="0"/>
              <a:t> </a:t>
            </a:r>
          </a:p>
          <a:p>
            <a:r>
              <a:rPr lang="en-US" altLang="zh-CN" b="0" kern="0" dirty="0" smtClean="0"/>
              <a:t>And place the draft in the members area for task group review and comment.</a:t>
            </a:r>
          </a:p>
          <a:p>
            <a:r>
              <a:rPr lang="en-US" altLang="zh-CN" b="0" kern="0" dirty="0" smtClean="0"/>
              <a:t/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b="0" kern="0" dirty="0" smtClean="0"/>
              <a:t>Moved: Joseph Levy</a:t>
            </a:r>
          </a:p>
          <a:p>
            <a:r>
              <a:rPr lang="en-US" altLang="zh-CN" b="0" kern="0" dirty="0" smtClean="0"/>
              <a:t>Seconded: </a:t>
            </a:r>
            <a:r>
              <a:rPr lang="en-US" altLang="zh-CN" b="0" kern="0" dirty="0" err="1" smtClean="0"/>
              <a:t>Dongguk</a:t>
            </a:r>
            <a:r>
              <a:rPr lang="en-US" altLang="zh-CN" b="0" kern="0" dirty="0" smtClean="0"/>
              <a:t> Lim</a:t>
            </a:r>
          </a:p>
          <a:p>
            <a:r>
              <a:rPr lang="en-US" altLang="zh-CN" b="0" kern="0" dirty="0" smtClean="0"/>
              <a:t>Result: 24Y/0N/0A</a:t>
            </a:r>
          </a:p>
          <a:p>
            <a:endParaRPr lang="zh-CN" altLang="en-US" kern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78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8555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19779"/>
              </p:ext>
            </p:extLst>
          </p:nvPr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11-19/0495r3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11-19/0514r12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19/1765r3 MDR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PAR approved						</a:t>
            </a:r>
            <a:r>
              <a:rPr lang="en-US" altLang="en-US" dirty="0" smtClean="0">
                <a:solidFill>
                  <a:srgbClr val="00B050"/>
                </a:solidFill>
              </a:rPr>
              <a:t>	Dec </a:t>
            </a:r>
            <a:r>
              <a:rPr lang="en-US" altLang="en-US" dirty="0">
                <a:solidFill>
                  <a:srgbClr val="00B050"/>
                </a:solidFill>
              </a:rPr>
              <a:t>2018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First TG meeting					</a:t>
            </a:r>
            <a:r>
              <a:rPr lang="en-US" altLang="en-US" dirty="0" smtClean="0">
                <a:solidFill>
                  <a:srgbClr val="00B050"/>
                </a:solidFill>
              </a:rPr>
              <a:t>	Jan </a:t>
            </a:r>
            <a:r>
              <a:rPr lang="en-US" altLang="en-US" dirty="0">
                <a:solidFill>
                  <a:srgbClr val="00B050"/>
                </a:solidFill>
              </a:rPr>
              <a:t>2019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70C0"/>
                </a:solidFill>
              </a:rPr>
              <a:t>D0.1 								</a:t>
            </a:r>
            <a:r>
              <a:rPr lang="en-US" altLang="en-US" dirty="0" smtClean="0">
                <a:solidFill>
                  <a:srgbClr val="0070C0"/>
                </a:solidFill>
              </a:rPr>
              <a:t>		</a:t>
            </a:r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2019</a:t>
            </a:r>
            <a:endParaRPr lang="en-US" altLang="en-US" dirty="0">
              <a:solidFill>
                <a:srgbClr val="0070C0"/>
              </a:solidFill>
            </a:endParaRP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Mar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		</a:t>
            </a:r>
            <a:r>
              <a:rPr lang="en-US" altLang="en-US" dirty="0">
                <a:sym typeface="Wingdings" panose="05000000000000000000" pitchFamily="2" charset="2"/>
              </a:rPr>
              <a:t>Jul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	</a:t>
            </a:r>
            <a:r>
              <a:rPr lang="en-US" altLang="en-US" dirty="0">
                <a:sym typeface="Wingdings" panose="05000000000000000000" pitchFamily="2" charset="2"/>
              </a:rPr>
              <a:t>Jan 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	</a:t>
            </a:r>
            <a:r>
              <a:rPr lang="en-US" altLang="en-US" dirty="0">
                <a:sym typeface="Wingdings" panose="05000000000000000000" pitchFamily="2" charset="2"/>
              </a:rPr>
              <a:t>Dec 2021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Jan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4040193"/>
            <a:ext cx="9067799" cy="205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Goal for Jan meeting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FRD and SFD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spec draft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4600" y="1981200"/>
            <a:ext cx="7772400" cy="1825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New TC plan:</a:t>
            </a:r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Date: Dec 3, 17</a:t>
            </a:r>
            <a:endParaRPr lang="en-US" altLang="zh-CN" kern="0" dirty="0"/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Time: 9:00am ~ 11:00am</a:t>
            </a:r>
          </a:p>
          <a:p>
            <a:endParaRPr lang="en-US" altLang="zh-CN" kern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November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1985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November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Discussed ~50 technical submissions covering a range of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PHY, MIMO, Multi-AP coordination,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Multi-Link, Low Latency, MAC,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200" dirty="0"/>
              <a:t>Approved a total of 35 motions for inclusion of design concepts to the TGbe SFD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Tone plan, PHY preamble design, SIG field(s) content, multi-link operation, preamble puncturing, MAC functionalities, etc.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January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presentations of submissions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TG sessions and separate ad-hoc sessions (MAC and PHY)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5      (Thursday), 				19:00-22:00 </a:t>
            </a:r>
            <a:r>
              <a:rPr lang="en-US" dirty="0" smtClean="0"/>
              <a:t>ET	Joint (1)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12 	 (Thursday), 				10:00-13:00 </a:t>
            </a:r>
            <a:r>
              <a:rPr lang="en-US" dirty="0" smtClean="0"/>
              <a:t>ET	MAC and PHY (2)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 19 	 (Thursday), 				19:00-22:00 </a:t>
            </a:r>
            <a:r>
              <a:rPr lang="en-US" dirty="0" smtClean="0"/>
              <a:t>ET	MAC and PHY (2)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January      9 	 (Thursday), 				10:00-13:00 </a:t>
            </a:r>
            <a:r>
              <a:rPr lang="en-US" dirty="0" smtClean="0"/>
              <a:t>ET	MAC and PHY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4"/>
          <p:cNvSpPr/>
          <p:nvPr/>
        </p:nvSpPr>
        <p:spPr>
          <a:xfrm>
            <a:off x="2209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pc="-1">
                <a:solidFill>
                  <a:srgbClr val="000000"/>
                </a:solidFill>
                <a:latin typeface="Times New Roman"/>
                <a:ea typeface="DejaVu Sans"/>
              </a:rPr>
              <a:t>RCM TIG Closing Report</a:t>
            </a:r>
            <a:endParaRPr lang="sv-SE" sz="3200" spc="-1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2209800" y="1523880"/>
            <a:ext cx="7770960" cy="37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1640" algn="ctr">
              <a:spcBef>
                <a:spcPts val="400"/>
              </a:spcBef>
            </a:pPr>
            <a:r>
              <a:rPr lang="sv-SE" sz="2000" b="1" spc="-1">
                <a:solidFill>
                  <a:srgbClr val="000000"/>
                </a:solidFill>
                <a:latin typeface="Times New Roman"/>
                <a:ea typeface="DejaVu Sans"/>
              </a:rPr>
              <a:t>Date:</a:t>
            </a:r>
            <a:r>
              <a:rPr lang="sv-SE" sz="2000" spc="-1">
                <a:solidFill>
                  <a:srgbClr val="000000"/>
                </a:solidFill>
                <a:latin typeface="Times New Roman"/>
                <a:ea typeface="DejaVu Sans"/>
              </a:rPr>
              <a:t> 2019-11-15</a:t>
            </a:r>
            <a:endParaRPr lang="sv-SE" sz="2000" spc="-1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2057520" y="1940040"/>
            <a:ext cx="1446480" cy="37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1640">
              <a:spcBef>
                <a:spcPts val="400"/>
              </a:spcBef>
            </a:pPr>
            <a:r>
              <a:rPr lang="sv-SE" sz="2000" b="1" spc="-1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lang="sv-SE" sz="2000" spc="-1">
              <a:latin typeface="DejaVu Sans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2241840" y="2509920"/>
          <a:ext cx="7430040" cy="94536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Name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Affiliation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Contact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Amelia Andersdotter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ARTICLE19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u="sng" strike="noStrike" spc="-1">
                          <a:solidFill>
                            <a:srgbClr val="0066FF"/>
                          </a:solidFill>
                          <a:uFillTx/>
                          <a:latin typeface="DejaVu Sans"/>
                          <a:ea typeface="DejaVu Sans"/>
                          <a:hlinkClick r:id="rId3"/>
                        </a:rPr>
                        <a:t>amelia@article19.org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Amelia Andersdotter, Article19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4"/>
          <p:cNvSpPr/>
          <p:nvPr/>
        </p:nvSpPr>
        <p:spPr>
          <a:xfrm>
            <a:off x="2209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pc="-1">
                <a:solidFill>
                  <a:srgbClr val="000000"/>
                </a:solidFill>
                <a:latin typeface="Times New Roman"/>
                <a:ea typeface="DejaVu Sans"/>
              </a:rPr>
              <a:t>Abstract</a:t>
            </a:r>
            <a:endParaRPr lang="sv-SE" sz="3200" spc="-1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2966880" y="1752480"/>
            <a:ext cx="633312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spcBef>
                <a:spcPts val="641"/>
              </a:spcBef>
            </a:pPr>
            <a:r>
              <a:rPr lang="sv-SE" sz="2000" spc="-1">
                <a:solidFill>
                  <a:srgbClr val="000000"/>
                </a:solidFill>
                <a:latin typeface="Times New Roman"/>
                <a:ea typeface="DejaVu Sans"/>
              </a:rPr>
              <a:t>This presentation contains the closing report for Randomized and changing MAC adress (RCM) Topic interest group (TIG) from the Waikoloa IEEE 802 Plenary meeting on 10-15 November, 2019.</a:t>
            </a:r>
            <a:endParaRPr lang="sv-SE" sz="2000" spc="-1">
              <a:latin typeface="DejaVu San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Amelia Andersdotter, Article19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4"/>
          <p:cNvSpPr/>
          <p:nvPr/>
        </p:nvSpPr>
        <p:spPr>
          <a:xfrm>
            <a:off x="1775640" y="525240"/>
            <a:ext cx="8711640" cy="527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2800" b="1" spc="-1" dirty="0">
                <a:solidFill>
                  <a:srgbClr val="000000"/>
                </a:solidFill>
                <a:latin typeface="Times New Roman"/>
                <a:ea typeface="DejaVu Sans"/>
              </a:rPr>
              <a:t>Summary</a:t>
            </a:r>
            <a:endParaRPr lang="sv-SE" sz="28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8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800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2200" b="1" spc="-1" dirty="0">
                <a:solidFill>
                  <a:srgbClr val="000000"/>
                </a:solidFill>
                <a:latin typeface="DejaVu Sans"/>
                <a:ea typeface="AR PL UMing CN"/>
              </a:rPr>
              <a:t>RCM TIG has completed its work.</a:t>
            </a:r>
            <a:endParaRPr lang="sv-SE" sz="22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200" spc="-1" dirty="0">
              <a:latin typeface="DejaVu Sans"/>
            </a:endParaRPr>
          </a:p>
          <a:p>
            <a:pPr marL="216000" indent="-216000">
              <a:buFont typeface="Wingdings" charset="2"/>
              <a:buChar char=""/>
            </a:pPr>
            <a:r>
              <a:rPr lang="sv-SE" sz="1800" spc="-1" dirty="0">
                <a:solidFill>
                  <a:srgbClr val="000000"/>
                </a:solidFill>
                <a:latin typeface="DejaVu Sans"/>
                <a:ea typeface="DejaVu Sans"/>
              </a:rPr>
              <a:t>The </a:t>
            </a:r>
            <a:r>
              <a:rPr lang="sv-SE" sz="1800" b="1" spc="-1" dirty="0">
                <a:solidFill>
                  <a:srgbClr val="000000"/>
                </a:solidFill>
                <a:latin typeface="DejaVu Sans"/>
                <a:ea typeface="DejaVu Sans"/>
              </a:rPr>
              <a:t>final report</a:t>
            </a:r>
            <a:r>
              <a:rPr lang="sv-SE" sz="1800" spc="-1" dirty="0">
                <a:solidFill>
                  <a:srgbClr val="000000"/>
                </a:solidFill>
                <a:latin typeface="DejaVu Sans"/>
                <a:ea typeface="DejaVu Sans"/>
              </a:rPr>
              <a:t> for the working can be found in </a:t>
            </a:r>
            <a:r>
              <a:rPr lang="sv-SE" sz="1800" b="1" spc="-1" dirty="0">
                <a:solidFill>
                  <a:srgbClr val="000000"/>
                </a:solidFill>
                <a:latin typeface="DejaVu Sans"/>
                <a:ea typeface="DejaVu Sans"/>
              </a:rPr>
              <a:t>doc.: </a:t>
            </a:r>
            <a:r>
              <a:rPr lang="sv-SE" sz="1800" b="1" spc="-1" dirty="0" smtClean="0">
                <a:solidFill>
                  <a:srgbClr val="000000"/>
                </a:solidFill>
                <a:latin typeface="DejaVu Sans"/>
                <a:ea typeface="DejaVu Sans"/>
              </a:rPr>
              <a:t>11-19/1442r9</a:t>
            </a:r>
          </a:p>
          <a:p>
            <a:pPr marL="216000" indent="-216000">
              <a:buFont typeface="Wingdings" charset="2"/>
              <a:buChar char=""/>
            </a:pPr>
            <a:r>
              <a:rPr lang="sv-SE" sz="1800" spc="-1" dirty="0" smtClean="0">
                <a:solidFill>
                  <a:srgbClr val="000000"/>
                </a:solidFill>
                <a:latin typeface="DejaVu Sans"/>
              </a:rPr>
              <a:t>The TIG recommends formation of a SG for RCM topics and a new TIG for privacy topics</a:t>
            </a:r>
            <a:endParaRPr lang="sv-SE" sz="18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800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1300" spc="-1" dirty="0">
                <a:solidFill>
                  <a:srgbClr val="000000"/>
                </a:solidFill>
                <a:latin typeface="DejaVu Sans"/>
                <a:ea typeface="DejaVu Sans"/>
                <a:hlinkClick r:id="rId3"/>
              </a:rPr>
              <a:t>https://mentor.ieee.org/802.11/dcn/19/11-19-1442-09-0rcm-rcm-tig-draft-report-outline.odt</a:t>
            </a:r>
            <a:endParaRPr lang="sv-SE" sz="13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300" spc="-1" dirty="0">
              <a:latin typeface="DejaVu Sans"/>
            </a:endParaRPr>
          </a:p>
          <a:p>
            <a:pPr marL="216000" indent="-216000">
              <a:buSzPct val="45000"/>
              <a:buFont typeface="Wingdings" charset="2"/>
              <a:buChar char=""/>
            </a:pPr>
            <a:r>
              <a:rPr lang="sv-SE" sz="1600" spc="-1" dirty="0">
                <a:solidFill>
                  <a:srgbClr val="000000"/>
                </a:solidFill>
                <a:latin typeface="DejaVu Sans"/>
                <a:ea typeface="DejaVu Sans"/>
              </a:rPr>
              <a:t>Thanks to Mark Hamilton for vice-chairing and volunteering as recording secretary. </a:t>
            </a:r>
            <a:endParaRPr lang="sv-SE" sz="1600" spc="-1" dirty="0">
              <a:latin typeface="DejaVu Sans"/>
            </a:endParaRPr>
          </a:p>
          <a:p>
            <a:pPr marL="216000" indent="-216000">
              <a:buSzPct val="45000"/>
              <a:buFont typeface="Wingdings" charset="2"/>
              <a:buChar char=""/>
            </a:pPr>
            <a:r>
              <a:rPr lang="sv-SE" sz="1600" spc="-1" dirty="0">
                <a:solidFill>
                  <a:srgbClr val="000000"/>
                </a:solidFill>
                <a:latin typeface="DejaVu Sans"/>
                <a:ea typeface="DejaVu Sans"/>
              </a:rPr>
              <a:t>Thanks to all contributors who drafted use-cases, mitigation strategies and recommendations</a:t>
            </a:r>
            <a:r>
              <a:rPr lang="sv-SE" sz="1600" spc="-1" dirty="0" smtClean="0">
                <a:solidFill>
                  <a:srgbClr val="000000"/>
                </a:solidFill>
                <a:latin typeface="DejaVu Sans"/>
                <a:ea typeface="DejaVu Sans"/>
              </a:rPr>
              <a:t>.</a:t>
            </a:r>
          </a:p>
          <a:p>
            <a:pPr marL="216000" indent="-216000">
              <a:buSzPct val="45000"/>
              <a:buFont typeface="Wingdings" charset="2"/>
              <a:buChar char=""/>
            </a:pPr>
            <a:endParaRPr lang="sv-SE" sz="1600" spc="-1" dirty="0">
              <a:solidFill>
                <a:srgbClr val="000000"/>
              </a:solidFill>
              <a:latin typeface="DejaVu Sans"/>
            </a:endParaRPr>
          </a:p>
          <a:p>
            <a:pPr marL="216000" indent="-216000">
              <a:buSzPct val="45000"/>
              <a:buFont typeface="Wingdings" charset="2"/>
              <a:buChar char=""/>
            </a:pPr>
            <a:endParaRPr lang="sv-SE" sz="16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spc="-1" dirty="0">
              <a:latin typeface="DejaVu Sans"/>
            </a:endParaRPr>
          </a:p>
          <a:p>
            <a:pPr marL="216000" indent="-215280">
              <a:buSzPct val="45000"/>
              <a:buFont typeface="Wingdings" charset="2"/>
              <a:buChar char=""/>
            </a:pPr>
            <a:endParaRPr lang="sv-SE" sz="16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spc="-1" dirty="0">
              <a:latin typeface="DejaVu San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Amelia Andersdotter, Article19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https://mentor.ieee.org/802.11/dcn/09/11-09-1034-</a:t>
            </a:r>
            <a:r>
              <a:rPr lang="en-GB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15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132538"/>
            <a:ext cx="7772400" cy="467662"/>
          </a:xfrm>
          <a:noFill/>
        </p:spPr>
        <p:txBody>
          <a:bodyPr/>
          <a:lstStyle/>
          <a:p>
            <a:r>
              <a:rPr lang="en-US" altLang="zh-CN" sz="2800" dirty="0"/>
              <a:t>WLAN sensing </a:t>
            </a:r>
            <a:r>
              <a:rPr lang="en-US" altLang="zh-CN" sz="2800" dirty="0" smtClean="0"/>
              <a:t>TIG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/>
              <a:t>November </a:t>
            </a:r>
            <a:r>
              <a:rPr lang="en-US" altLang="en-US" sz="2800" dirty="0"/>
              <a:t>2019 Closing Report</a:t>
            </a:r>
            <a:endParaRPr lang="en-US" sz="2800" strike="sngStrike" dirty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2209800" y="2515232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2209800" y="1325058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WLAN sensing </a:t>
            </a:r>
            <a:r>
              <a:rPr lang="en-US" altLang="zh-CN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TIG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November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2019 session.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Work Completed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2209800" y="1325058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technical submissions (10 submissions are presented)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Formed a recommendation to the 802.11 WG, about the way forward of SENS TIG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宋体" panose="02010600030101010101" pitchFamily="2" charset="-122"/>
              <a:buChar char="－"/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n"/>
              <a:defRPr/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Terminate the TIG and form a SG to develop a PAR and CSD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宋体" panose="02010600030101010101" pitchFamily="2" charset="-122"/>
              <a:buChar char="－"/>
              <a:defRPr/>
            </a:pPr>
            <a:r>
              <a:rPr lang="pt-BR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Result: Y51 / N 0 / A 11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Goals for January </a:t>
            </a:r>
            <a:r>
              <a:rPr lang="en-US" altLang="en-US" sz="2800" dirty="0" smtClean="0"/>
              <a:t>2020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2209800" y="1325058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technical submissions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PAR and CSD on WLAN sensing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7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2209800" y="1325058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4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(Wednesday), 10:00am ET – 11:30am ET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 18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(Wednesday), 10:00am ET – 11:30am ET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 8 (Wednesday), 10:00am ET – 11:30am ET</a:t>
            </a:r>
          </a:p>
          <a:p>
            <a:pPr marL="228600"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802.15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Clint Chaplin, Samsung Electronics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95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03205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xmlns="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Waikoloa HI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15 Nov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xmlns="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xmlns="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Very good information and discussion on   BRAN, TG-11, TG-UWB, ERM, TB-37, SE24, SE45 an FM57.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Please see the agenda file (link below) for the much detail we discussed.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ITU-R activities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WRC-19 AI 1.16 that deals with the 5GHz bands, and we need to learn the outcome once WRC-19 is over on 22 November.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It is early yet for WRC-19 though will need to review in detail the output of WRC-19 to our IEEE 802 viewpoints we did earlier.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Sept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https://mentor.ieee.org/802.18/dcn/19/18-19-0142</a:t>
            </a:r>
            <a:endParaRPr lang="en-US" alt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915400" cy="536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Compliance priorities ACMA should consider for 2020-2021.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802 via the RR-TAG is going to do comments and we did an outline of answers to the ACMA questions.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to finalize via the email/</a:t>
            </a:r>
            <a:r>
              <a:rPr lang="en-US" sz="1800" dirty="0" err="1"/>
              <a:t>listserver</a:t>
            </a:r>
            <a:r>
              <a:rPr lang="en-US" sz="1800" dirty="0"/>
              <a:t>/Mentor in the next week and go for approval at next week’s teleconference.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since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https://mentor.ieee.org/802.18/dcn/19/18-19-0144-00-0000-apac-update-november-2019.pptx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915400" cy="536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FCC 6 GHz proceeding(s) 18-295/17-183 have several new filings, and expected R&amp;O at the 30 January Open Commission Meeting.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https://www.fcc.gov/ecfs/search/filings?proceedings_name=18-295&amp;sort=date_disseminated,DESC</a:t>
            </a:r>
            <a:r>
              <a:rPr lang="en-US" sz="1400" dirty="0"/>
              <a:t> </a:t>
            </a:r>
            <a:r>
              <a:rPr lang="en-US" altLang="en-US" sz="14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https://www.fcc.gov/ecfs/search/filings?proceedings_name=17-183&amp;sort=date_disseminated,DESC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 Expanding Flexible use of the 3.7 GHz to 4.2 GHz Band , 18-122, also expected at January open call.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https://www.fcc.gov/ecfs/search/filings?proceedings_name=18-122&amp;sort=date_disseminated,DESC</a:t>
            </a:r>
            <a:r>
              <a:rPr lang="en-US" altLang="en-US" sz="14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–EU spectrum position (moving to an upcoming teleconference)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6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The IEEE SA position that the RR-TAG help develop, had requested to use in  EU: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6"/>
              </a:rPr>
              <a:t>https://mentor.ieee.org/802.18/dcn/18/18-18-0010-10-0000-sa-use-of-spectrum-draft-position-orig06dec17.docx</a:t>
            </a:r>
            <a:r>
              <a:rPr lang="en-US" sz="16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WRC-19 AI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Learned more at the EC SC on ITU this week and shared some intermediate results.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Jay Holcomb, Itron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96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</TotalTime>
  <Words>5995</Words>
  <Application>Microsoft Office PowerPoint</Application>
  <PresentationFormat>Widescreen</PresentationFormat>
  <Paragraphs>1408</Paragraphs>
  <Slides>107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107</vt:i4>
      </vt:variant>
    </vt:vector>
  </HeadingPairs>
  <TitlesOfParts>
    <vt:vector size="121" baseType="lpstr">
      <vt:lpstr>Arial Unicode MS</vt:lpstr>
      <vt:lpstr>MS Gothic</vt:lpstr>
      <vt:lpstr>MS PGothic</vt:lpstr>
      <vt:lpstr>宋体</vt:lpstr>
      <vt:lpstr>AR PL UMing CN</vt:lpstr>
      <vt:lpstr>Arial</vt:lpstr>
      <vt:lpstr>Calibri</vt:lpstr>
      <vt:lpstr>DejaVu Sans</vt:lpstr>
      <vt:lpstr>Gulim</vt:lpstr>
      <vt:lpstr>Times New Roman</vt:lpstr>
      <vt:lpstr>Wingdings</vt:lpstr>
      <vt:lpstr>Office Theme</vt:lpstr>
      <vt:lpstr>Document</vt:lpstr>
      <vt:lpstr>Dokument</vt:lpstr>
      <vt:lpstr>802.11 WG November 2019 Closing Reports</vt:lpstr>
      <vt:lpstr>Abstract</vt:lpstr>
      <vt:lpstr>Attendance by breakout</vt:lpstr>
      <vt:lpstr>PowerPoint Presentation</vt:lpstr>
      <vt:lpstr>802.11 WG Editor’s Meeting (Nov 2019)</vt:lpstr>
      <vt:lpstr>Volunteer Editor Contacts</vt:lpstr>
      <vt:lpstr>Nov 12th roundtable status report</vt:lpstr>
      <vt:lpstr>MDR Status</vt:lpstr>
      <vt:lpstr>802.11 Style Guide</vt:lpstr>
      <vt:lpstr>MIB Style, Visio and Frame Practices</vt:lpstr>
      <vt:lpstr>Editor Amendment Ordering</vt:lpstr>
      <vt:lpstr>Draft Development Snapshot</vt:lpstr>
      <vt:lpstr>PowerPoint Presentation</vt:lpstr>
      <vt:lpstr>PowerPoint Presentation</vt:lpstr>
      <vt:lpstr>802.11 AANI SC – November 2019</vt:lpstr>
      <vt:lpstr>PowerPoint Presentation</vt:lpstr>
      <vt:lpstr>ARC Closing Report </vt:lpstr>
      <vt:lpstr>Abstract</vt:lpstr>
      <vt:lpstr>Work Completed</vt:lpstr>
      <vt:lpstr>Work Completed (cont)</vt:lpstr>
      <vt:lpstr>Work Completed</vt:lpstr>
      <vt:lpstr>Work Completed (cont)</vt:lpstr>
      <vt:lpstr>Work Completed (cont)</vt:lpstr>
      <vt:lpstr>Teleconference(s)</vt:lpstr>
      <vt:lpstr>January 2020 Plans</vt:lpstr>
      <vt:lpstr>IEEE 802.11 Coexistence SC Nov 2019 (Hawaii) closing report</vt:lpstr>
      <vt:lpstr>IEEE 802.11 Coexistence SC achieved its goals as a discussion forum for coexistence issues</vt:lpstr>
      <vt:lpstr>The Coex SC agreed to liaise a response to ETSI BRAN related to CW management</vt:lpstr>
      <vt:lpstr>IEEE 802.11 Coexistence SC will continue promoting good coexistence in Irvine in Jan 2020</vt:lpstr>
      <vt:lpstr>PAR Review SC - Report to 802.11</vt:lpstr>
      <vt:lpstr>802.11 reply back to 802.16t </vt:lpstr>
      <vt:lpstr>WNG SC Closing Report</vt:lpstr>
      <vt:lpstr>Abstract</vt:lpstr>
      <vt:lpstr>PowerPoint Presentation</vt:lpstr>
      <vt:lpstr>IEEE 802 JTC1 Standing Committee November 2019 (Hawaii) closing report</vt:lpstr>
      <vt:lpstr>The IEEE 802 JTC1 SC focused on executing the PSDO process in Hawaii in Nov 2019</vt:lpstr>
      <vt:lpstr>The IEEE 802 JTC1 SC also discussed the next SC6 meeting in Hawaii in Nov 2019</vt:lpstr>
      <vt:lpstr>The IEEE 802 JTC1 SC will focus on executing the PSDO process in Irvine in Jan 2020</vt:lpstr>
      <vt:lpstr>TGmd Closing Report November 2019</vt:lpstr>
      <vt:lpstr>Abstract</vt:lpstr>
      <vt:lpstr>Work Completed this week</vt:lpstr>
      <vt:lpstr>TGmd Schedule</vt:lpstr>
      <vt:lpstr>References</vt:lpstr>
      <vt:lpstr>TGax November 2019 Closing Report</vt:lpstr>
      <vt:lpstr>Abstract</vt:lpstr>
      <vt:lpstr>Work Completed</vt:lpstr>
      <vt:lpstr>January 2020 Goals</vt:lpstr>
      <vt:lpstr>Teleconference Schedule</vt:lpstr>
      <vt:lpstr>Task Group AY  November 2019 Closing Report</vt:lpstr>
      <vt:lpstr>Abstract</vt:lpstr>
      <vt:lpstr>PowerPoint Presentation</vt:lpstr>
      <vt:lpstr>PowerPoint Presentation</vt:lpstr>
      <vt:lpstr>PowerPoint Presentation</vt:lpstr>
      <vt:lpstr>PowerPoint Presentation</vt:lpstr>
      <vt:lpstr>TGaz Next Generation Positioning  Nov. Meeting Closing Report</vt:lpstr>
      <vt:lpstr>Abstract</vt:lpstr>
      <vt:lpstr>TG Status And Work Completed</vt:lpstr>
      <vt:lpstr>Goal Towards Jan. Meeting and Beyond</vt:lpstr>
      <vt:lpstr>Teleconference Schedule</vt:lpstr>
      <vt:lpstr>2019 November TGba Closing Report</vt:lpstr>
      <vt:lpstr>Work Completed</vt:lpstr>
      <vt:lpstr>Goals for January 2020</vt:lpstr>
      <vt:lpstr>Teleconference Call Schedule</vt:lpstr>
      <vt:lpstr>Light Communications Task Group (TGbb)  November 2019 Closing Report</vt:lpstr>
      <vt:lpstr>Abstract</vt:lpstr>
      <vt:lpstr>TGbb activities at the November meeting</vt:lpstr>
      <vt:lpstr>TGbb plan for Jan. 2020 meeting</vt:lpstr>
      <vt:lpstr>TGbc Closing Report</vt:lpstr>
      <vt:lpstr>Abstract</vt:lpstr>
      <vt:lpstr>Meeting Goals &amp; Accomplishments of the week</vt:lpstr>
      <vt:lpstr>Plans for January 2020</vt:lpstr>
      <vt:lpstr>Future Session Planning</vt:lpstr>
      <vt:lpstr>TGbc schedule</vt:lpstr>
      <vt:lpstr>References</vt:lpstr>
      <vt:lpstr>TGbd Closing Report – Hawaii</vt:lpstr>
      <vt:lpstr>Abstract</vt:lpstr>
      <vt:lpstr>Completed work items in the week</vt:lpstr>
      <vt:lpstr>PowerPoint Presentation</vt:lpstr>
      <vt:lpstr>Approved TG Document</vt:lpstr>
      <vt:lpstr>Timeline (unchanged)</vt:lpstr>
      <vt:lpstr>Teleconferences and Goal for Jan meeting</vt:lpstr>
      <vt:lpstr>TGbe November 2019 Closing Report</vt:lpstr>
      <vt:lpstr>Abstract</vt:lpstr>
      <vt:lpstr>Work Completed</vt:lpstr>
      <vt:lpstr>Goals for January 2020</vt:lpstr>
      <vt:lpstr>Teleconference Plan</vt:lpstr>
      <vt:lpstr>PowerPoint Presentation</vt:lpstr>
      <vt:lpstr>PowerPoint Presentation</vt:lpstr>
      <vt:lpstr>PowerPoint Presentation</vt:lpstr>
      <vt:lpstr>WLAN sensing TIG November 2019 Closing Report</vt:lpstr>
      <vt:lpstr>Abstract</vt:lpstr>
      <vt:lpstr>Work Completed</vt:lpstr>
      <vt:lpstr>Goals for January 2020</vt:lpstr>
      <vt:lpstr>Teleconference Schedule</vt:lpstr>
      <vt:lpstr>802.15 </vt:lpstr>
      <vt:lpstr>IEEE 802.18 RR-TAG Waikoloa HI Plenary Liaison  from 802.18 to 802.11</vt:lpstr>
      <vt:lpstr>Items Discussed - Tuesday</vt:lpstr>
      <vt:lpstr>Items Discussed – Thursday</vt:lpstr>
      <vt:lpstr>Items Discussed – Thursday</vt:lpstr>
      <vt:lpstr>Approved</vt:lpstr>
      <vt:lpstr>Next</vt:lpstr>
      <vt:lpstr>802.18 Meeting Close</vt:lpstr>
      <vt:lpstr>802.19 liaison</vt:lpstr>
      <vt:lpstr>802.21 liaison</vt:lpstr>
      <vt:lpstr>802.24 Vertical Applications Technical Advisory Group Liaison Report</vt:lpstr>
      <vt:lpstr>PowerPoint Presentation</vt:lpstr>
      <vt:lpstr>802.1CF (OmniRAN) liaison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153</cp:revision>
  <cp:lastPrinted>1601-01-01T00:00:00Z</cp:lastPrinted>
  <dcterms:created xsi:type="dcterms:W3CDTF">2018-05-10T15:59:06Z</dcterms:created>
  <dcterms:modified xsi:type="dcterms:W3CDTF">2019-11-15T07:09:09Z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2019-03-15 16:56:13Z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