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0" r:id="rId4"/>
    <p:sldId id="285" r:id="rId5"/>
    <p:sldId id="362" r:id="rId6"/>
    <p:sldId id="274" r:id="rId7"/>
    <p:sldId id="298" r:id="rId8"/>
    <p:sldId id="512" r:id="rId9"/>
    <p:sldId id="499" r:id="rId10"/>
    <p:sldId id="523" r:id="rId11"/>
    <p:sldId id="520" r:id="rId12"/>
    <p:sldId id="521" r:id="rId13"/>
    <p:sldId id="500" r:id="rId14"/>
    <p:sldId id="522" r:id="rId15"/>
    <p:sldId id="365" r:id="rId16"/>
    <p:sldId id="517" r:id="rId17"/>
    <p:sldId id="511" r:id="rId18"/>
    <p:sldId id="501" r:id="rId19"/>
    <p:sldId id="515" r:id="rId20"/>
    <p:sldId id="516" r:id="rId21"/>
    <p:sldId id="527" r:id="rId22"/>
    <p:sldId id="528" r:id="rId23"/>
    <p:sldId id="506" r:id="rId24"/>
    <p:sldId id="513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>
      <p:cViewPr varScale="1">
        <p:scale>
          <a:sx n="57" d="100"/>
          <a:sy n="57" d="100"/>
        </p:scale>
        <p:origin x="569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802.11-19/1751r3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BlackBerry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99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802.11-19/1751r3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BlackBerry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802.11-19/1751r3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TGax</a:t>
            </a:r>
            <a:r>
              <a:rPr lang="en-GB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LB#244 on </a:t>
            </a:r>
            <a:r>
              <a:rPr lang="en-GB" dirty="0" err="1"/>
              <a:t>TGax</a:t>
            </a:r>
            <a:r>
              <a:rPr lang="en-GB" dirty="0"/>
              <a:t> 5.0 as contained in document 11-19/1782r9,</a:t>
            </a:r>
          </a:p>
          <a:p>
            <a:pPr lvl="0"/>
            <a:r>
              <a:rPr lang="en-GB" dirty="0"/>
              <a:t>Instruct the editor to prepare Draft 6.0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TGax</a:t>
            </a:r>
            <a:r>
              <a:rPr lang="en-GB" dirty="0"/>
              <a:t> D6.0 be forwarded to SA Ballot?”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r>
              <a:rPr lang="en-GB" dirty="0"/>
              <a:t> on behalf of </a:t>
            </a:r>
            <a:r>
              <a:rPr lang="en-GB" dirty="0" err="1"/>
              <a:t>TGax</a:t>
            </a:r>
            <a:endParaRPr lang="en-GB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GB" sz="2000" dirty="0" err="1"/>
              <a:t>TGax</a:t>
            </a:r>
            <a:r>
              <a:rPr lang="en-GB" sz="2000" dirty="0"/>
              <a:t> vote: Moved: Robert Stacey,  Seconded: </a:t>
            </a:r>
            <a:r>
              <a:rPr lang="en-GB" sz="2000" dirty="0" err="1"/>
              <a:t>Youhan</a:t>
            </a:r>
            <a:r>
              <a:rPr lang="en-GB" sz="2000" dirty="0"/>
              <a:t> Kim,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58409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P802.11ax D6.0 to SA Ballot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254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Approve document 11-19/2063r2 as the report to the IEEE 802 Executive Committee on the requirements for conditional approval to forward P802.11ax D6.0 to SA Ballot,</a:t>
            </a:r>
          </a:p>
          <a:p>
            <a:pPr lvl="0"/>
            <a:r>
              <a:rPr lang="en-GB" dirty="0"/>
              <a:t>and request the IEEE 802 Executive Committee to conditionally approve forwarding P802.11ax D6.0 to SA ballot.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</a:t>
            </a:r>
            <a:r>
              <a:rPr lang="en-US" dirty="0" smtClean="0"/>
              <a:t>Yasuhiko 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62-0-0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27448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P802.11ax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https://mentor.ieee.org/802.11/dcn/14/11-14-0169-02-0hew-ieee-802-11-hew-sg-proposed-csd.docx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Osama </a:t>
            </a:r>
            <a:r>
              <a:rPr lang="en-GB" dirty="0" err="1"/>
              <a:t>Aboul-Magd</a:t>
            </a:r>
            <a:endParaRPr lang="en-GB" dirty="0"/>
          </a:p>
          <a:p>
            <a:r>
              <a:rPr lang="en-US" dirty="0"/>
              <a:t>Second: Yasuhiko </a:t>
            </a:r>
            <a:r>
              <a:rPr lang="en-US" dirty="0" smtClean="0"/>
              <a:t>Inoue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60-0-0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17894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P802.11ay D5.0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P802.11ay D5.0 meets the conditions for a Standards Association (SA) ballot,</a:t>
            </a:r>
          </a:p>
          <a:p>
            <a:pPr lvl="0"/>
            <a:r>
              <a:rPr lang="en-GB" sz="2000" dirty="0"/>
              <a:t>Approve document 11-19/1187r1, granting the chair editorial license, as the report to the IEEE 802 Executive Committee on the requirements for unconditional approval to forward P802.11ay D5.0 to SA Ballot, </a:t>
            </a:r>
          </a:p>
          <a:p>
            <a:pPr lvl="0"/>
            <a:r>
              <a:rPr lang="en-GB" sz="2000" dirty="0"/>
              <a:t>and request the IEEE 802 Executive Committee to approve forwarding P802.11ay D5.0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 by Edward Au</a:t>
            </a:r>
          </a:p>
          <a:p>
            <a:r>
              <a:rPr lang="en-US" sz="2000" dirty="0"/>
              <a:t>Second: </a:t>
            </a:r>
            <a:r>
              <a:rPr lang="en-US" sz="2000" dirty="0" smtClean="0"/>
              <a:t>George Calcev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48-6-5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TGay</a:t>
            </a:r>
            <a:r>
              <a:rPr lang="en-GB" sz="2000" dirty="0"/>
              <a:t> vote: Moved: :  Solomon </a:t>
            </a:r>
            <a:r>
              <a:rPr lang="en-GB" sz="2000" dirty="0" err="1"/>
              <a:t>Trainin</a:t>
            </a:r>
            <a:r>
              <a:rPr lang="en-GB" sz="2000" dirty="0"/>
              <a:t>, Seconded: </a:t>
            </a:r>
            <a:r>
              <a:rPr lang="en-GB" sz="2000" dirty="0" err="1"/>
              <a:t>Alecsander</a:t>
            </a:r>
            <a:r>
              <a:rPr lang="en-GB" sz="2000" dirty="0"/>
              <a:t> Eitan, Result: 19/0/0]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Re-affirm P802.11ay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dirty="0"/>
              <a:t>Re-affirm the CSD in https://mentor.ieee.org/802.11/dcn/14/11-14-1152-08-ng60-ng60-proposed-csd.docx. </a:t>
            </a:r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Moved by Edward Au</a:t>
            </a:r>
          </a:p>
          <a:p>
            <a:r>
              <a:rPr lang="en-US" dirty="0" smtClean="0"/>
              <a:t>Second</a:t>
            </a:r>
            <a:r>
              <a:rPr lang="en-US" dirty="0"/>
              <a:t>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55-0-0</a:t>
            </a:r>
            <a:endParaRPr lang="en-GB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20BC3C5A-860C-4BCA-A7F7-9E0800A8ADB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1861854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3538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LB240 on P802.11az D1.0 as contained in document 11-19-431r12 and 11-19-1713r11,</a:t>
            </a:r>
          </a:p>
          <a:p>
            <a:pPr lvl="0"/>
            <a:r>
              <a:rPr lang="en-GB" dirty="0"/>
              <a:t>Instruct the editor to prepare Draft 2.0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</a:t>
            </a:r>
            <a:r>
              <a:rPr lang="en-GB" dirty="0" err="1"/>
              <a:t>TGaz</a:t>
            </a:r>
            <a:r>
              <a:rPr lang="en-GB" dirty="0"/>
              <a:t> D2.0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pPr lvl="0"/>
            <a:r>
              <a:rPr lang="en-US" dirty="0"/>
              <a:t>Moved: Assaf Kasher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Alecsandar</a:t>
            </a:r>
            <a:r>
              <a:rPr lang="en-US" dirty="0" smtClean="0"/>
              <a:t> </a:t>
            </a:r>
            <a:r>
              <a:rPr lang="en-US" dirty="0" err="1" smtClean="0"/>
              <a:t>Eitan</a:t>
            </a:r>
            <a:endParaRPr lang="en-US" dirty="0"/>
          </a:p>
          <a:p>
            <a:r>
              <a:rPr lang="en-US" dirty="0"/>
              <a:t>Result: 4</a:t>
            </a:r>
            <a:r>
              <a:rPr lang="en-US" dirty="0" smtClean="0"/>
              <a:t>2-2-8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TGaz</a:t>
            </a:r>
            <a:r>
              <a:rPr lang="en-GB" sz="2000" dirty="0"/>
              <a:t> vote: Moved: Christian Berger Second: Roy Want Results (Y/N/A): 12/0/0]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647E5B76-0D13-43F7-B5CF-03D8EA40B8E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7986"/>
            <a:ext cx="11277600" cy="4797428"/>
          </a:xfrm>
        </p:spPr>
        <p:txBody>
          <a:bodyPr/>
          <a:lstStyle/>
          <a:p>
            <a:pPr lvl="0"/>
            <a:r>
              <a:rPr lang="en-GB" dirty="0"/>
              <a:t>Having approved comment resolutions for all of the comments received from LB 243 on P802.11ba D4.0 as contained in document 11-19/1770r7,</a:t>
            </a:r>
          </a:p>
          <a:p>
            <a:pPr lvl="0"/>
            <a:r>
              <a:rPr lang="en-GB" dirty="0"/>
              <a:t>Instruct the editor to prepare Draft 5.0 incorporating these resolutions and,</a:t>
            </a:r>
          </a:p>
          <a:p>
            <a:pPr lvl="0"/>
            <a:r>
              <a:rPr lang="en-GB" dirty="0"/>
              <a:t>Approve a 15 day Working Group Recirculation Ballot asking the question “Should P802.11ba D5.0 be forwarded to SA Ballot?”.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Minyoung</a:t>
            </a:r>
            <a:r>
              <a:rPr lang="en-US" dirty="0"/>
              <a:t> Park on behalf of </a:t>
            </a:r>
            <a:r>
              <a:rPr lang="en-US" dirty="0" err="1"/>
              <a:t>TGba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41-3-6</a:t>
            </a:r>
            <a:endParaRPr lang="en-US" dirty="0"/>
          </a:p>
          <a:p>
            <a:pPr lvl="0"/>
            <a:r>
              <a:rPr lang="en-US" sz="2000" dirty="0"/>
              <a:t>[</a:t>
            </a:r>
            <a:r>
              <a:rPr lang="en-GB" sz="2000" dirty="0" err="1"/>
              <a:t>TGba</a:t>
            </a:r>
            <a:r>
              <a:rPr lang="en-GB" sz="2000" dirty="0"/>
              <a:t> vote: Moved: Po-Kai Huang,  Seconded: </a:t>
            </a:r>
            <a:r>
              <a:rPr lang="en-GB" sz="2000" dirty="0" err="1"/>
              <a:t>Eunsung</a:t>
            </a:r>
            <a:r>
              <a:rPr lang="en-GB" sz="2000" dirty="0"/>
              <a:t> Park, Result: 10-0-0]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25B9A38-6D97-47AF-AC97-9DCC867D1A5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4025143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(SENS) Study Group Formation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277600" cy="4494213"/>
          </a:xfrm>
        </p:spPr>
        <p:txBody>
          <a:bodyPr/>
          <a:lstStyle/>
          <a:p>
            <a:r>
              <a:rPr lang="en-GB" dirty="0"/>
              <a:t>Request approval by IEEE 802 EC to form an 802.11 Study Group to investigate the topic of Sensing as described in 11-19-2070r0 with the intent of creating a PAR and CSD.</a:t>
            </a:r>
            <a:endParaRPr lang="en-US" dirty="0"/>
          </a:p>
          <a:p>
            <a:pPr lvl="0"/>
            <a:endParaRPr lang="en-US" dirty="0"/>
          </a:p>
          <a:p>
            <a:endParaRPr lang="en-US" i="1" dirty="0"/>
          </a:p>
          <a:p>
            <a:endParaRPr lang="en-US" dirty="0"/>
          </a:p>
          <a:p>
            <a:pPr lvl="0"/>
            <a:r>
              <a:rPr lang="en-US" dirty="0"/>
              <a:t>Moved by Tony Xiao Han</a:t>
            </a:r>
          </a:p>
          <a:p>
            <a:pPr lvl="0"/>
            <a:r>
              <a:rPr lang="en-US" dirty="0"/>
              <a:t>Second: </a:t>
            </a:r>
            <a:r>
              <a:rPr lang="en-US" dirty="0" smtClean="0"/>
              <a:t>Assaf Kasher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54-0-0</a:t>
            </a:r>
            <a:endParaRPr lang="en-US" dirty="0"/>
          </a:p>
          <a:p>
            <a:r>
              <a:rPr lang="en-US" sz="2000" dirty="0"/>
              <a:t>[Straw Poll result in the TIG: 51/0/11]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118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5.061</a:t>
            </a:r>
            <a:r>
              <a:rPr lang="en-GB" dirty="0" smtClean="0"/>
              <a:t> Consent Agenda ME </a:t>
            </a:r>
            <a:r>
              <a:rPr lang="en-GB" dirty="0"/>
              <a:t>P802.11REVmd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P802.11REVmd D3.0 to SA Ballot.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Approved with the EC agenda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60-0-0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4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November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R0: Prepare for Friday plenary</a:t>
            </a:r>
          </a:p>
          <a:p>
            <a:r>
              <a:rPr lang="en-US" b="0" dirty="0"/>
              <a:t>R1: End of Friday </a:t>
            </a:r>
            <a:r>
              <a:rPr lang="en-US" b="0" dirty="0" smtClean="0"/>
              <a:t>plenary</a:t>
            </a:r>
            <a:endParaRPr lang="en-US" b="0" dirty="0"/>
          </a:p>
          <a:p>
            <a:r>
              <a:rPr lang="en-US" b="0" dirty="0"/>
              <a:t>R2: </a:t>
            </a:r>
            <a:r>
              <a:rPr lang="en-US" b="0" dirty="0" smtClean="0"/>
              <a:t>Friday Before EC plenary, with EC motions prepared</a:t>
            </a:r>
          </a:p>
          <a:p>
            <a:r>
              <a:rPr lang="en-US" b="0" dirty="0" smtClean="0"/>
              <a:t>R3</a:t>
            </a:r>
            <a:r>
              <a:rPr lang="en-US" b="0" smtClean="0"/>
              <a:t>: Includes results </a:t>
            </a:r>
            <a:r>
              <a:rPr lang="en-US" b="0" dirty="0" smtClean="0"/>
              <a:t>of EC motions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5.062</a:t>
            </a:r>
            <a:r>
              <a:rPr lang="en-GB" dirty="0" smtClean="0"/>
              <a:t> </a:t>
            </a:r>
            <a:r>
              <a:rPr lang="en-GB" dirty="0"/>
              <a:t>Consent Agenda ME </a:t>
            </a:r>
            <a:r>
              <a:rPr lang="en-GB" dirty="0"/>
              <a:t>P802.11ay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P802.11ay D5.0 to SA Ballot.</a:t>
            </a:r>
          </a:p>
          <a:p>
            <a:r>
              <a:rPr lang="en-GB" dirty="0"/>
              <a:t>Confirm the CSD for P802.11ay in https://mentor.ieee.org/802.11/dcn/14/11-14-1152-08-ng60-ng60-proposed-csd.docx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Approved with the EC agenda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48-6-5 (to SA ballot)</a:t>
            </a:r>
          </a:p>
          <a:p>
            <a:r>
              <a:rPr lang="en-US" dirty="0"/>
              <a:t>WG11 Result: </a:t>
            </a:r>
            <a:r>
              <a:rPr lang="en-US" dirty="0" smtClean="0"/>
              <a:t>55-0-0 (CSD confirmation)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2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5.063</a:t>
            </a:r>
            <a:r>
              <a:rPr lang="en-GB" dirty="0" smtClean="0"/>
              <a:t> </a:t>
            </a:r>
            <a:r>
              <a:rPr lang="en-GB" dirty="0"/>
              <a:t>ME P802.11ax to SA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sending P802.11ax D6.0 to SA Ballot.</a:t>
            </a:r>
          </a:p>
          <a:p>
            <a:r>
              <a:rPr lang="en-GB" dirty="0"/>
              <a:t>Confirm the CSD for P802.11ax in https://mentor.ieee.org/802.11/dcn/14/11-14-0169-02-0hew-ieee-802-11-hew-sg-proposed-csd.docx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/>
              <a:t>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62-0-0 (to SA ballot)</a:t>
            </a:r>
          </a:p>
          <a:p>
            <a:r>
              <a:rPr lang="en-US" dirty="0" smtClean="0"/>
              <a:t>WG11 Result: 60-0-0 (CSD </a:t>
            </a:r>
            <a:r>
              <a:rPr lang="en-US" dirty="0" smtClean="0"/>
              <a:t>confirm</a:t>
            </a:r>
            <a:r>
              <a:rPr lang="en-US" dirty="0" smtClean="0"/>
              <a:t>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46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6.071</a:t>
            </a:r>
            <a:r>
              <a:rPr lang="en-GB" dirty="0" smtClean="0"/>
              <a:t> MI </a:t>
            </a:r>
            <a:r>
              <a:rPr lang="en-GB" dirty="0"/>
              <a:t>Sensing Study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the formation of 802.11 SENS </a:t>
            </a:r>
            <a:r>
              <a:rPr lang="en-GB" dirty="0" smtClean="0"/>
              <a:t>Study </a:t>
            </a:r>
            <a:r>
              <a:rPr lang="en-GB" dirty="0"/>
              <a:t>G</a:t>
            </a:r>
            <a:r>
              <a:rPr lang="en-GB" dirty="0" smtClean="0"/>
              <a:t>roup </a:t>
            </a:r>
            <a:r>
              <a:rPr lang="en-GB" dirty="0"/>
              <a:t>to consider development of a Project Authorization Request (PAR) and Criteria for Standards Development (CSD) responses for WLAN Sensing.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unanimous</a:t>
            </a:r>
            <a:endParaRPr lang="en-US" altLang="en-US" dirty="0">
              <a:ea typeface="Microsoft YaHei" panose="020B0503020204020204" pitchFamily="34" charset="-122"/>
            </a:endParaRPr>
          </a:p>
          <a:p>
            <a:r>
              <a:rPr lang="en-US" dirty="0"/>
              <a:t>WG11 Result: </a:t>
            </a:r>
            <a:r>
              <a:rPr lang="en-US" dirty="0" smtClean="0"/>
              <a:t>54-0-0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9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1"/>
            <a:ext cx="11125199" cy="1065213"/>
          </a:xfrm>
        </p:spPr>
        <p:txBody>
          <a:bodyPr/>
          <a:lstStyle/>
          <a:p>
            <a:r>
              <a:rPr lang="en-GB" dirty="0" smtClean="0"/>
              <a:t>7.011 </a:t>
            </a:r>
            <a:r>
              <a:rPr lang="en-GB" dirty="0"/>
              <a:t>Consent Agenda ME </a:t>
            </a:r>
            <a:r>
              <a:rPr lang="en-GB" dirty="0"/>
              <a:t>P802.11REVmd D3.0 to ISO/IEC/JTC1/SC6 for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GB" dirty="0"/>
              <a:t>Approve liaison of the following draft to ISO/IEC JTC1/SC6 for information under the PSDO agreement: P802.11REVmd D3.0.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Approved with the agenda</a:t>
            </a:r>
            <a:endParaRPr lang="en-US" dirty="0"/>
          </a:p>
          <a:p>
            <a:r>
              <a:rPr lang="en-US" dirty="0"/>
              <a:t>WG11 Result: </a:t>
            </a:r>
            <a:r>
              <a:rPr lang="en-US" dirty="0" smtClean="0"/>
              <a:t>57-0-1</a:t>
            </a:r>
            <a:endParaRPr lang="en-US" dirty="0"/>
          </a:p>
          <a:p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9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914400"/>
            <a:ext cx="11276542" cy="1065213"/>
          </a:xfrm>
        </p:spPr>
        <p:txBody>
          <a:bodyPr/>
          <a:lstStyle/>
          <a:p>
            <a:r>
              <a:rPr lang="en-US" dirty="0" smtClean="0"/>
              <a:t>7.012</a:t>
            </a:r>
            <a:r>
              <a:rPr lang="en-US" dirty="0" smtClean="0"/>
              <a:t> </a:t>
            </a:r>
            <a:r>
              <a:rPr lang="en-GB" dirty="0" smtClean="0"/>
              <a:t>Press </a:t>
            </a:r>
            <a:r>
              <a:rPr lang="en-GB" dirty="0"/>
              <a:t>release re: IEEE P802.11ax</a:t>
            </a:r>
            <a:r>
              <a:rPr lang="en-GB" baseline="30000" dirty="0"/>
              <a:t>TM</a:t>
            </a:r>
            <a:r>
              <a:rPr lang="en-GB" dirty="0"/>
              <a:t> Meets Requirements for 5G Indoor Hotspot and Dense Urban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148" y="2393950"/>
            <a:ext cx="10361084" cy="3913188"/>
          </a:xfrm>
        </p:spPr>
        <p:txBody>
          <a:bodyPr/>
          <a:lstStyle/>
          <a:p>
            <a:pPr lvl="0"/>
            <a:r>
              <a:rPr lang="en-GB" dirty="0"/>
              <a:t>The EC supports the press release in https://</a:t>
            </a:r>
            <a:r>
              <a:rPr lang="en-GB" dirty="0" smtClean="0"/>
              <a:t>mentor.ieee.org/802.11/dcn/19/11-19-1865-02-0000-press-release-for-aani.docx</a:t>
            </a:r>
            <a:r>
              <a:rPr lang="en-GB" dirty="0"/>
              <a:t>, to be released with editorial changes as deemed necessary.</a:t>
            </a:r>
          </a:p>
          <a:p>
            <a:pPr lvl="0"/>
            <a:endParaRPr lang="en-GB" dirty="0"/>
          </a:p>
          <a:p>
            <a:pPr lvl="0"/>
            <a:endParaRPr lang="en-US" dirty="0"/>
          </a:p>
          <a:p>
            <a:pPr lvl="0"/>
            <a:r>
              <a:rPr lang="en-US" dirty="0"/>
              <a:t>Moved by Dorothy Stanley</a:t>
            </a:r>
          </a:p>
          <a:p>
            <a:pPr lvl="0"/>
            <a:r>
              <a:rPr lang="en-US" dirty="0"/>
              <a:t>Second: Jon Rosdahl</a:t>
            </a:r>
          </a:p>
          <a:p>
            <a:r>
              <a:rPr lang="en-US" dirty="0"/>
              <a:t>Result: </a:t>
            </a:r>
            <a:r>
              <a:rPr lang="en-US" dirty="0" smtClean="0"/>
              <a:t>6-1-5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EEA8E9-0771-45C4-83C9-3A55968F9ED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22784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</a:t>
            </a:r>
            <a:r>
              <a:rPr lang="en-US" sz="2000" b="1" dirty="0" smtClean="0">
                <a:solidFill>
                  <a:schemeClr val="tx1"/>
                </a:solidFill>
              </a:rPr>
              <a:t>Stephen </a:t>
            </a:r>
            <a:r>
              <a:rPr lang="en-US" sz="2000" b="1" dirty="0" err="1" smtClean="0">
                <a:solidFill>
                  <a:schemeClr val="tx1"/>
                </a:solidFill>
              </a:rPr>
              <a:t>McCan</a:t>
            </a:r>
            <a:r>
              <a:rPr lang="en-US" sz="2000" b="1" dirty="0" smtClean="0">
                <a:solidFill>
                  <a:schemeClr val="tx1"/>
                </a:solidFill>
              </a:rPr>
              <a:t>,  </a:t>
            </a:r>
            <a:r>
              <a:rPr lang="en-US" sz="2000" b="1" dirty="0">
                <a:solidFill>
                  <a:schemeClr val="tx1"/>
                </a:solidFill>
              </a:rPr>
              <a:t>Seconded: </a:t>
            </a:r>
            <a:r>
              <a:rPr lang="en-US" sz="2000" b="1" dirty="0" smtClean="0">
                <a:solidFill>
                  <a:schemeClr val="tx1"/>
                </a:solidFill>
              </a:rPr>
              <a:t>Lei Wang,  </a:t>
            </a:r>
            <a:r>
              <a:rPr lang="en-US" sz="2000" b="1" dirty="0">
                <a:solidFill>
                  <a:schemeClr val="tx1"/>
                </a:solidFill>
              </a:rPr>
              <a:t>Result: </a:t>
            </a:r>
            <a:r>
              <a:rPr lang="en-US" sz="2000" b="1" dirty="0" smtClean="0">
                <a:solidFill>
                  <a:schemeClr val="tx1"/>
                </a:solidFill>
              </a:rPr>
              <a:t>unanimous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07573"/>
              </p:ext>
            </p:extLst>
          </p:nvPr>
        </p:nvGraphicFramePr>
        <p:xfrm>
          <a:off x="926043" y="1373492"/>
          <a:ext cx="10439396" cy="4353662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095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75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="" xmlns:a16="http://schemas.microsoft.com/office/drawing/2014/main" val="1833576020"/>
                    </a:ext>
                  </a:extLst>
                </a:gridCol>
              </a:tblGrid>
              <a:tr h="2563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618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</a:p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653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December 20, January 10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0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 days notice as required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25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December 16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634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26, December 10,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0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38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12 (x2), January 9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5, 19 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8546181"/>
                  </a:ext>
                </a:extLst>
              </a:tr>
              <a:tr h="576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TIG/SG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4,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summary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GB" dirty="0"/>
              <a:t>The 802.11 WG  approves the inclusion of the results provided in 11-19/1522r2 in the outgoing summary report from the 802.11 WG, as provided in 11-19/1284r2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Joseph Levy on behalf of AANI SC</a:t>
            </a:r>
          </a:p>
          <a:p>
            <a:r>
              <a:rPr lang="en-US" dirty="0"/>
              <a:t>Result: </a:t>
            </a:r>
            <a:r>
              <a:rPr lang="en-US" dirty="0" smtClean="0">
                <a:ea typeface="Microsoft YaHei" panose="020B0503020204020204" pitchFamily="34" charset="-122"/>
              </a:rPr>
              <a:t>unanimous</a:t>
            </a:r>
            <a:endParaRPr lang="en-US" dirty="0"/>
          </a:p>
          <a:p>
            <a:pPr lvl="0"/>
            <a:r>
              <a:rPr lang="en-US" sz="2000" dirty="0"/>
              <a:t>[AANI SC vote: Moved: Dorothy Stanley, Seconded: Andrew Myles, Result: 26-0-0]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Coex</a:t>
            </a:r>
            <a:r>
              <a:rPr lang="en-AU" dirty="0"/>
              <a:t> SC liaison response to ETSI BRAN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77600" cy="4343399"/>
          </a:xfrm>
        </p:spPr>
        <p:txBody>
          <a:bodyPr/>
          <a:lstStyle/>
          <a:p>
            <a:r>
              <a:rPr lang="en-AU" b="1" dirty="0"/>
              <a:t>Approve document </a:t>
            </a:r>
            <a:r>
              <a:rPr lang="en-AU" b="1" dirty="0">
                <a:hlinkClick r:id="rId2"/>
              </a:rPr>
              <a:t>11-19-2066-01</a:t>
            </a:r>
            <a:r>
              <a:rPr lang="en-AU" b="1" dirty="0"/>
              <a:t> to be sent to ETSI BRAN as a response to its Liaison Statement to the IEEE 802.11 WG in </a:t>
            </a:r>
            <a:r>
              <a:rPr lang="en-AU" b="1" u="sng" dirty="0">
                <a:hlinkClick r:id="rId3"/>
              </a:rPr>
              <a:t>11-19-1777-00</a:t>
            </a:r>
            <a:r>
              <a:rPr lang="en-AU" dirty="0"/>
              <a:t>, granting the WG chair editorial license.</a:t>
            </a:r>
            <a:endParaRPr lang="en-AU" b="1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1"/>
            <a:endParaRPr lang="en-AU" b="1" u="sng" dirty="0"/>
          </a:p>
          <a:p>
            <a:pPr lvl="0"/>
            <a:r>
              <a:rPr lang="en-US" dirty="0"/>
              <a:t>Moved by Andrew Myles</a:t>
            </a:r>
          </a:p>
          <a:p>
            <a:pPr lvl="0"/>
            <a:r>
              <a:rPr lang="en-US" dirty="0"/>
              <a:t>Second</a:t>
            </a:r>
            <a:r>
              <a:rPr lang="en-US" dirty="0" smtClean="0"/>
              <a:t>: Jerome Henry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54-0-3</a:t>
            </a:r>
          </a:p>
          <a:p>
            <a:r>
              <a:rPr lang="en-AU" sz="2000" dirty="0" smtClean="0"/>
              <a:t>[</a:t>
            </a:r>
            <a:r>
              <a:rPr lang="en-AU" sz="2000" dirty="0" err="1" smtClean="0"/>
              <a:t>Coex</a:t>
            </a:r>
            <a:r>
              <a:rPr lang="en-AU" sz="2000" dirty="0" smtClean="0"/>
              <a:t> vote: Moved: David </a:t>
            </a:r>
            <a:r>
              <a:rPr lang="en-AU" sz="2000" dirty="0" err="1" smtClean="0"/>
              <a:t>Kloper</a:t>
            </a:r>
            <a:r>
              <a:rPr lang="en-AU" sz="2000" dirty="0" smtClean="0"/>
              <a:t>, Seconded: David </a:t>
            </a:r>
            <a:r>
              <a:rPr lang="en-AU" sz="2000" dirty="0" err="1" smtClean="0"/>
              <a:t>Boldy</a:t>
            </a:r>
            <a:r>
              <a:rPr lang="en-AU" sz="2000" dirty="0" smtClean="0"/>
              <a:t>, Result: 10/0/8]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DD4F80CB-49DC-4798-93BC-332D7C8C1E4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JTC1: liaise IEEE 802.11REVmd/D3.0 to 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11201400" cy="4343399"/>
          </a:xfrm>
        </p:spPr>
        <p:txBody>
          <a:bodyPr/>
          <a:lstStyle/>
          <a:p>
            <a:r>
              <a:rPr lang="en-GB" dirty="0"/>
              <a:t>The IEEE 802.11 WG requests that IEEE 802 EC liaise Draft P802.11REVmd/D3.0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Andrew Myles</a:t>
            </a:r>
          </a:p>
          <a:p>
            <a:r>
              <a:rPr lang="en-US" dirty="0"/>
              <a:t>Seconded: </a:t>
            </a:r>
            <a:r>
              <a:rPr lang="en-US" dirty="0" smtClean="0"/>
              <a:t>Mike Montemurro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57-0-1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Forward P802.11md D3.0 to SA Ballot (Unconditional)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1"/>
            <a:ext cx="11658600" cy="4494213"/>
          </a:xfrm>
        </p:spPr>
        <p:txBody>
          <a:bodyPr/>
          <a:lstStyle/>
          <a:p>
            <a:pPr lvl="0"/>
            <a:r>
              <a:rPr lang="en-GB" sz="2000" dirty="0"/>
              <a:t>Believing that P802.11md D3.0 meets the conditions for a Standards Association (SA) ballot,</a:t>
            </a:r>
          </a:p>
          <a:p>
            <a:pPr lvl="0"/>
            <a:r>
              <a:rPr lang="en-GB" sz="2000" dirty="0"/>
              <a:t>Approve document 11-19/1975r2, granting the chair editorial license, as the report to the IEEE 802 Executive Committee on the requirements for unconditional approval to forward P802.11md D3.0 to SA Ballot, and</a:t>
            </a:r>
          </a:p>
          <a:p>
            <a:pPr lvl="0"/>
            <a:r>
              <a:rPr lang="en-GB" sz="2000" dirty="0"/>
              <a:t>Request the IEEE 802 Executive Committee approves forwarding P802.11md D3.0 to SA ballot.</a:t>
            </a:r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pPr lvl="0"/>
            <a:r>
              <a:rPr lang="en-GB" sz="2000" dirty="0"/>
              <a:t>Moved: Mark Hamilton</a:t>
            </a:r>
          </a:p>
          <a:p>
            <a:r>
              <a:rPr lang="en-US" sz="2000" dirty="0"/>
              <a:t>Second: Edward Au</a:t>
            </a:r>
          </a:p>
          <a:p>
            <a:r>
              <a:rPr lang="en-US" sz="2000" dirty="0"/>
              <a:t>Result</a:t>
            </a:r>
            <a:r>
              <a:rPr lang="en-US" sz="2000" dirty="0" smtClean="0"/>
              <a:t>: 60-0-0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GB" sz="2000" dirty="0" err="1"/>
              <a:t>TGmd</a:t>
            </a:r>
            <a:r>
              <a:rPr lang="en-GB" sz="2000" dirty="0"/>
              <a:t> vote: Moved: Jon Rosdahl:  , Seconded: Emily Qi, Result: 16/0/0]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0B5BAF1-899A-468C-89B0-4927A4B0BDF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20788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353800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February 18-20, 2020 in Sunrise, Florida for the purpose of SA Ballot comment resolution and consideration of document submissions.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Moved: Mark Hamilton</a:t>
            </a:r>
          </a:p>
          <a:p>
            <a:pPr lvl="0"/>
            <a:r>
              <a:rPr lang="en-US" dirty="0"/>
              <a:t>Second: Edward Au</a:t>
            </a:r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  <a:p>
            <a:r>
              <a:rPr lang="en-US" sz="2000" dirty="0"/>
              <a:t>[</a:t>
            </a:r>
            <a:r>
              <a:rPr lang="en-US" sz="2000" dirty="0" err="1"/>
              <a:t>TGmd</a:t>
            </a:r>
            <a:r>
              <a:rPr lang="en-US" sz="2000" dirty="0"/>
              <a:t> vote: Moved: Graham Smith, 2</a:t>
            </a:r>
            <a:r>
              <a:rPr lang="en-US" sz="2000" baseline="30000" dirty="0"/>
              <a:t>nd</a:t>
            </a:r>
            <a:r>
              <a:rPr lang="en-US" sz="2000" dirty="0"/>
              <a:t>: Mike Montemurro, 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84E4073B-7CFB-4BD7-99D5-8A880C0C3F9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BlackBerry</a:t>
            </a:r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18665</TotalTime>
  <Words>1515</Words>
  <Application>Microsoft Office PowerPoint</Application>
  <PresentationFormat>Widescreen</PresentationFormat>
  <Paragraphs>347</Paragraphs>
  <Slides>24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November 2019 WG Motions</vt:lpstr>
      <vt:lpstr>Abstract</vt:lpstr>
      <vt:lpstr>Friday</vt:lpstr>
      <vt:lpstr>Teleconferences</vt:lpstr>
      <vt:lpstr>AANI summary report</vt:lpstr>
      <vt:lpstr>Coex SC liaison response to ETSI BRAN</vt:lpstr>
      <vt:lpstr>JTC1: liaise IEEE 802.11REVmd/D3.0 to SC6</vt:lpstr>
      <vt:lpstr>Forward P802.11md D3.0 to SA Ballot (Unconditional)</vt:lpstr>
      <vt:lpstr>TGmd ad-hoc</vt:lpstr>
      <vt:lpstr>TGax re-circulation letter ballot</vt:lpstr>
      <vt:lpstr>Forward P802.11ax D6.0 to SA Ballot (Conditional)</vt:lpstr>
      <vt:lpstr>Re-affirm P802.11ax CSD</vt:lpstr>
      <vt:lpstr>Forward P802.11ay D5.0 to SA Ballot (Unconditional)</vt:lpstr>
      <vt:lpstr>Re-affirm P802.11ay CSD</vt:lpstr>
      <vt:lpstr>TGaz re-circulation letter ballot</vt:lpstr>
      <vt:lpstr>TGba re-circulation letter ballot</vt:lpstr>
      <vt:lpstr>WLAN Sensing (SENS) Study Group Formation</vt:lpstr>
      <vt:lpstr>EC Motions</vt:lpstr>
      <vt:lpstr>5.061 Consent Agenda ME P802.11REVmd to SA Ballot</vt:lpstr>
      <vt:lpstr>5.062 Consent Agenda ME P802.11ay to SA Ballot</vt:lpstr>
      <vt:lpstr>5.063 ME P802.11ax to SA Ballot</vt:lpstr>
      <vt:lpstr>6.071 MI Sensing Study Group Formation</vt:lpstr>
      <vt:lpstr>7.011 Consent Agenda ME P802.11REVmd D3.0 to ISO/IEC/JTC1/SC6 for information</vt:lpstr>
      <vt:lpstr>7.012 Press release re: IEEE P802.11axTM Meets Requirements for 5G Indoor Hotspot and Dense Urban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2019 WG Motions</dc:title>
  <dc:creator>Stephen McCan</dc:creator>
  <cp:keywords/>
  <cp:lastModifiedBy>Stanley, Dorothy</cp:lastModifiedBy>
  <cp:revision>538</cp:revision>
  <cp:lastPrinted>1601-01-01T00:00:00Z</cp:lastPrinted>
  <dcterms:created xsi:type="dcterms:W3CDTF">2018-05-10T16:45:22Z</dcterms:created>
  <dcterms:modified xsi:type="dcterms:W3CDTF">2019-11-16T02:29:53Z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