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56" r:id="rId2"/>
    <p:sldId id="257" r:id="rId3"/>
    <p:sldId id="260" r:id="rId4"/>
    <p:sldId id="285" r:id="rId5"/>
    <p:sldId id="362" r:id="rId6"/>
    <p:sldId id="274" r:id="rId7"/>
    <p:sldId id="298" r:id="rId8"/>
    <p:sldId id="512" r:id="rId9"/>
    <p:sldId id="499" r:id="rId10"/>
    <p:sldId id="523" r:id="rId11"/>
    <p:sldId id="520" r:id="rId12"/>
    <p:sldId id="521" r:id="rId13"/>
    <p:sldId id="500" r:id="rId14"/>
    <p:sldId id="522" r:id="rId15"/>
    <p:sldId id="365" r:id="rId16"/>
    <p:sldId id="517" r:id="rId17"/>
    <p:sldId id="525" r:id="rId18"/>
    <p:sldId id="526" r:id="rId19"/>
    <p:sldId id="511" r:id="rId20"/>
    <p:sldId id="501" r:id="rId21"/>
    <p:sldId id="513" r:id="rId22"/>
    <p:sldId id="515" r:id="rId23"/>
    <p:sldId id="506" r:id="rId24"/>
    <p:sldId id="527" r:id="rId25"/>
    <p:sldId id="516" r:id="rId26"/>
    <p:sldId id="529" r:id="rId27"/>
    <p:sldId id="528" r:id="rId2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401" autoAdjust="0"/>
    <p:restoredTop sz="94660"/>
  </p:normalViewPr>
  <p:slideViewPr>
    <p:cSldViewPr>
      <p:cViewPr>
        <p:scale>
          <a:sx n="90" d="100"/>
          <a:sy n="90" d="100"/>
        </p:scale>
        <p:origin x="230" y="91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802.11-19/1751r0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November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BlackBerry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802.11-19/1751r0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BlackBerry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802.11-19/1751r0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November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BlackBerry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802.11-19/1751r0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November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BlackBerry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802.11-19/1751r0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BlackBerry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0118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802.11-19/1751r0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9/11-19-1777-00-0000-2019-10-etsi-bran-liaison-re-contention-window-update.docx" TargetMode="External"/><Relationship Id="rId2" Type="http://schemas.openxmlformats.org/officeDocument/2006/relationships/hyperlink" Target="https://mentor.ieee.org/802.11/dcn/19/11-19-2066-01-coex-proposed-ls-to-etsi-bran-wrt-cw-management.doc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November 2019 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2019-11-14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Stephen McCann, BlackBerry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9777730"/>
              </p:ext>
            </p:extLst>
          </p:nvPr>
        </p:nvGraphicFramePr>
        <p:xfrm>
          <a:off x="995363" y="2411413"/>
          <a:ext cx="10128250" cy="2462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78" name="Document" r:id="rId4" imgW="10459112" imgH="2538262" progId="Word.Document.8">
                  <p:embed/>
                </p:oleObj>
              </mc:Choice>
              <mc:Fallback>
                <p:oleObj name="Document" r:id="rId4" imgW="10459112" imgH="253826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363" y="2411413"/>
                        <a:ext cx="10128250" cy="246221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TGax</a:t>
            </a:r>
            <a:r>
              <a:rPr lang="en-GB" dirty="0"/>
              <a:t> re-circulation letter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66254"/>
            <a:ext cx="11658600" cy="4494213"/>
          </a:xfrm>
        </p:spPr>
        <p:txBody>
          <a:bodyPr/>
          <a:lstStyle/>
          <a:p>
            <a:pPr lvl="0"/>
            <a:r>
              <a:rPr lang="en-GB" dirty="0"/>
              <a:t>Having approved comment resolutions for all of the comments received from LB#244 on </a:t>
            </a:r>
            <a:r>
              <a:rPr lang="en-GB" dirty="0" err="1"/>
              <a:t>TGax</a:t>
            </a:r>
            <a:r>
              <a:rPr lang="en-GB" dirty="0"/>
              <a:t> 5.0 as contained in document 11-19/1782r9,</a:t>
            </a:r>
          </a:p>
          <a:p>
            <a:pPr lvl="0"/>
            <a:r>
              <a:rPr lang="en-GB" dirty="0"/>
              <a:t>Instruct the editor to prepare Draft 6.0 incorporating these resolutions and,</a:t>
            </a:r>
          </a:p>
          <a:p>
            <a:pPr lvl="0"/>
            <a:r>
              <a:rPr lang="en-GB" dirty="0"/>
              <a:t>Approve a 15 day Working Group Recirculation Ballot asking the question “Should </a:t>
            </a:r>
            <a:r>
              <a:rPr lang="en-GB" dirty="0" err="1"/>
              <a:t>TGax</a:t>
            </a:r>
            <a:r>
              <a:rPr lang="en-GB" dirty="0"/>
              <a:t> D6.0 be forwarded to SA Ballot?”</a:t>
            </a:r>
          </a:p>
          <a:p>
            <a:pPr lvl="0"/>
            <a:endParaRPr lang="en-GB" dirty="0"/>
          </a:p>
          <a:p>
            <a:pPr lvl="0"/>
            <a:endParaRPr lang="en-GB" dirty="0"/>
          </a:p>
          <a:p>
            <a:pPr lvl="0"/>
            <a:r>
              <a:rPr lang="en-GB" dirty="0"/>
              <a:t>Moved by Osama </a:t>
            </a:r>
            <a:r>
              <a:rPr lang="en-GB" dirty="0" err="1"/>
              <a:t>Aboul-Magd</a:t>
            </a:r>
            <a:r>
              <a:rPr lang="en-GB" dirty="0"/>
              <a:t> on behalf of </a:t>
            </a:r>
            <a:r>
              <a:rPr lang="en-GB" dirty="0" err="1"/>
              <a:t>TGax</a:t>
            </a:r>
            <a:endParaRPr lang="en-GB" dirty="0"/>
          </a:p>
          <a:p>
            <a:r>
              <a:rPr lang="en-US" dirty="0"/>
              <a:t>Second: </a:t>
            </a:r>
          </a:p>
          <a:p>
            <a:r>
              <a:rPr lang="en-US" dirty="0"/>
              <a:t>Result: </a:t>
            </a:r>
            <a:r>
              <a:rPr lang="en-US" dirty="0">
                <a:ea typeface="Microsoft YaHei" panose="020B0503020204020204" pitchFamily="34" charset="-122"/>
              </a:rPr>
              <a:t>x-x-x</a:t>
            </a:r>
            <a:endParaRPr lang="en-US" dirty="0"/>
          </a:p>
          <a:p>
            <a:r>
              <a:rPr lang="en-US" sz="2000" dirty="0"/>
              <a:t>[</a:t>
            </a:r>
            <a:r>
              <a:rPr lang="en-GB" sz="2000" dirty="0" err="1"/>
              <a:t>TGax</a:t>
            </a:r>
            <a:r>
              <a:rPr lang="en-GB" sz="2000" dirty="0"/>
              <a:t> vote: Moved: Robert Stacey,  Seconded: </a:t>
            </a:r>
            <a:r>
              <a:rPr lang="en-GB" sz="2000" dirty="0" err="1"/>
              <a:t>Youhan</a:t>
            </a:r>
            <a:r>
              <a:rPr lang="en-GB" sz="2000" dirty="0"/>
              <a:t> Kim, Result: 26-0-0]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20BC3C5A-860C-4BCA-A7F7-9E0800A8ADBF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BlackBerry</a:t>
            </a:r>
          </a:p>
        </p:txBody>
      </p:sp>
    </p:spTree>
    <p:extLst>
      <p:ext uri="{BB962C8B-B14F-4D97-AF65-F5344CB8AC3E}">
        <p14:creationId xmlns:p14="http://schemas.microsoft.com/office/powerpoint/2010/main" val="39584092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Forward P802.11ax D6.0 to SA Ballot (Conditional)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66254"/>
            <a:ext cx="11658600" cy="4494213"/>
          </a:xfrm>
        </p:spPr>
        <p:txBody>
          <a:bodyPr/>
          <a:lstStyle/>
          <a:p>
            <a:pPr lvl="0"/>
            <a:r>
              <a:rPr lang="en-GB" dirty="0"/>
              <a:t>Approve document 11-19/2063r2 as the report to the IEEE 802 Executive Committee on the requirements for conditional approval to forward P802.11ax D6.0 to SA Ballot,</a:t>
            </a:r>
          </a:p>
          <a:p>
            <a:pPr lvl="0"/>
            <a:r>
              <a:rPr lang="en-GB" dirty="0"/>
              <a:t>and request the IEEE 802 Executive Committee to conditionally approve forwarding P802.11ax D6.0 to SA ballot.</a:t>
            </a:r>
          </a:p>
          <a:p>
            <a:pPr lvl="0"/>
            <a:endParaRPr lang="en-GB" dirty="0"/>
          </a:p>
          <a:p>
            <a:pPr lvl="0"/>
            <a:endParaRPr lang="en-GB" dirty="0"/>
          </a:p>
          <a:p>
            <a:pPr lvl="0"/>
            <a:endParaRPr lang="en-GB" dirty="0"/>
          </a:p>
          <a:p>
            <a:pPr lvl="0"/>
            <a:r>
              <a:rPr lang="en-GB" dirty="0"/>
              <a:t>Moved by Osama </a:t>
            </a:r>
            <a:r>
              <a:rPr lang="en-GB" dirty="0" err="1"/>
              <a:t>Aboul-Magd</a:t>
            </a:r>
            <a:endParaRPr lang="en-GB" dirty="0"/>
          </a:p>
          <a:p>
            <a:r>
              <a:rPr lang="en-US" dirty="0"/>
              <a:t>Second: </a:t>
            </a:r>
          </a:p>
          <a:p>
            <a:r>
              <a:rPr lang="en-US" dirty="0"/>
              <a:t>Result: </a:t>
            </a:r>
            <a:r>
              <a:rPr lang="en-US" dirty="0">
                <a:ea typeface="Microsoft YaHei" panose="020B0503020204020204" pitchFamily="34" charset="-122"/>
              </a:rPr>
              <a:t>x-x-x</a:t>
            </a:r>
            <a:endParaRPr lang="en-GB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20BC3C5A-860C-4BCA-A7F7-9E0800A8ADBF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BlackBerry</a:t>
            </a:r>
          </a:p>
        </p:txBody>
      </p:sp>
    </p:spTree>
    <p:extLst>
      <p:ext uri="{BB962C8B-B14F-4D97-AF65-F5344CB8AC3E}">
        <p14:creationId xmlns:p14="http://schemas.microsoft.com/office/powerpoint/2010/main" val="12744827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Re-affirm P802.11ax CSD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981201"/>
            <a:ext cx="11658600" cy="4494213"/>
          </a:xfrm>
        </p:spPr>
        <p:txBody>
          <a:bodyPr/>
          <a:lstStyle/>
          <a:p>
            <a:pPr lvl="0"/>
            <a:r>
              <a:rPr lang="en-GB" dirty="0"/>
              <a:t>Re-affirm the CSD in https://mentor.ieee.org/802.11/dcn/14/11-14-0169-02-0hew-ieee-802-11-hew-sg-proposed-csd.docx</a:t>
            </a:r>
          </a:p>
          <a:p>
            <a:pPr lvl="0"/>
            <a:endParaRPr lang="en-GB" dirty="0"/>
          </a:p>
          <a:p>
            <a:pPr lvl="0"/>
            <a:endParaRPr lang="en-GB" dirty="0"/>
          </a:p>
          <a:p>
            <a:pPr lvl="0"/>
            <a:endParaRPr lang="en-GB" dirty="0"/>
          </a:p>
          <a:p>
            <a:pPr lvl="0"/>
            <a:endParaRPr lang="en-GB" dirty="0"/>
          </a:p>
          <a:p>
            <a:pPr lvl="0"/>
            <a:endParaRPr lang="en-GB" dirty="0"/>
          </a:p>
          <a:p>
            <a:pPr lvl="0"/>
            <a:r>
              <a:rPr lang="en-GB" dirty="0"/>
              <a:t>Moved by Osama </a:t>
            </a:r>
            <a:r>
              <a:rPr lang="en-GB" dirty="0" err="1"/>
              <a:t>Aboul-Magd</a:t>
            </a:r>
            <a:endParaRPr lang="en-GB" dirty="0"/>
          </a:p>
          <a:p>
            <a:r>
              <a:rPr lang="en-US" dirty="0"/>
              <a:t>Second: </a:t>
            </a:r>
          </a:p>
          <a:p>
            <a:r>
              <a:rPr lang="en-US" dirty="0"/>
              <a:t>Result: </a:t>
            </a:r>
            <a:r>
              <a:rPr lang="en-US" dirty="0">
                <a:ea typeface="Microsoft YaHei" panose="020B0503020204020204" pitchFamily="34" charset="-122"/>
              </a:rPr>
              <a:t>x-x-x</a:t>
            </a:r>
            <a:endParaRPr lang="en-GB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20BC3C5A-860C-4BCA-A7F7-9E0800A8ADBF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BlackBerry</a:t>
            </a:r>
          </a:p>
        </p:txBody>
      </p:sp>
    </p:spTree>
    <p:extLst>
      <p:ext uri="{BB962C8B-B14F-4D97-AF65-F5344CB8AC3E}">
        <p14:creationId xmlns:p14="http://schemas.microsoft.com/office/powerpoint/2010/main" val="41789446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Forward P802.11ay D5.0 to SA Ballot (Unconditional)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981201"/>
            <a:ext cx="11658600" cy="4494213"/>
          </a:xfrm>
        </p:spPr>
        <p:txBody>
          <a:bodyPr/>
          <a:lstStyle/>
          <a:p>
            <a:pPr lvl="0"/>
            <a:r>
              <a:rPr lang="en-GB" sz="2000" dirty="0"/>
              <a:t>Believing that P802.11ay D5.0 meets the conditions for a Standards Association (SA) ballot,</a:t>
            </a:r>
          </a:p>
          <a:p>
            <a:pPr lvl="0"/>
            <a:r>
              <a:rPr lang="en-GB" sz="2000" dirty="0"/>
              <a:t>Approve document 11-19/1187r1, granting the chair editorial license, as the report to the IEEE 802 Executive Committee on the requirements for unconditional approval to forward P802.11ay D5.0 to SA Ballot, </a:t>
            </a:r>
          </a:p>
          <a:p>
            <a:pPr lvl="0"/>
            <a:r>
              <a:rPr lang="en-GB" sz="2000" dirty="0"/>
              <a:t>and request the IEEE 802 Executive Committee to approve forwarding P802.11ay D5.0 to SA ballot.</a:t>
            </a:r>
          </a:p>
          <a:p>
            <a:pPr lvl="0"/>
            <a:endParaRPr lang="en-GB" sz="2000" dirty="0"/>
          </a:p>
          <a:p>
            <a:pPr lvl="0"/>
            <a:endParaRPr lang="en-GB" sz="2000" dirty="0"/>
          </a:p>
          <a:p>
            <a:pPr lvl="0"/>
            <a:endParaRPr lang="en-GB" sz="2000" dirty="0"/>
          </a:p>
          <a:p>
            <a:pPr lvl="0"/>
            <a:r>
              <a:rPr lang="en-GB" sz="2000" dirty="0"/>
              <a:t>Moved by Edward Au</a:t>
            </a:r>
          </a:p>
          <a:p>
            <a:r>
              <a:rPr lang="en-US" sz="2000" dirty="0"/>
              <a:t>Second: </a:t>
            </a:r>
          </a:p>
          <a:p>
            <a:r>
              <a:rPr lang="en-US" sz="2000" dirty="0"/>
              <a:t>Result: </a:t>
            </a:r>
            <a:r>
              <a:rPr lang="en-US" sz="2000" dirty="0">
                <a:ea typeface="Microsoft YaHei" panose="020B0503020204020204" pitchFamily="34" charset="-122"/>
              </a:rPr>
              <a:t>x-x-x</a:t>
            </a:r>
            <a:endParaRPr lang="en-US" sz="2000" dirty="0"/>
          </a:p>
          <a:p>
            <a:r>
              <a:rPr lang="en-US" sz="2000" dirty="0"/>
              <a:t>[</a:t>
            </a:r>
            <a:r>
              <a:rPr lang="en-GB" sz="2000" dirty="0" err="1"/>
              <a:t>TGay</a:t>
            </a:r>
            <a:r>
              <a:rPr lang="en-GB" sz="2000" dirty="0"/>
              <a:t> vote: Moved: :  Solomon </a:t>
            </a:r>
            <a:r>
              <a:rPr lang="en-GB" sz="2000" dirty="0" err="1"/>
              <a:t>Trainin</a:t>
            </a:r>
            <a:r>
              <a:rPr lang="en-GB" sz="2000" dirty="0"/>
              <a:t>, Seconded: </a:t>
            </a:r>
            <a:r>
              <a:rPr lang="en-GB" sz="2000" dirty="0" err="1"/>
              <a:t>Alecsander</a:t>
            </a:r>
            <a:r>
              <a:rPr lang="en-GB" sz="2000" dirty="0"/>
              <a:t> Eitan, Result: 19/0/0]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20BC3C5A-860C-4BCA-A7F7-9E0800A8ADBF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BlackBerry</a:t>
            </a:r>
          </a:p>
        </p:txBody>
      </p:sp>
    </p:spTree>
    <p:extLst>
      <p:ext uri="{BB962C8B-B14F-4D97-AF65-F5344CB8AC3E}">
        <p14:creationId xmlns:p14="http://schemas.microsoft.com/office/powerpoint/2010/main" val="19261745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Re-affirm P802.11ay CSD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981201"/>
            <a:ext cx="11658600" cy="4494213"/>
          </a:xfrm>
        </p:spPr>
        <p:txBody>
          <a:bodyPr/>
          <a:lstStyle/>
          <a:p>
            <a:pPr lvl="0"/>
            <a:r>
              <a:rPr lang="en-GB" dirty="0"/>
              <a:t>Re-affirm the CSD in https://mentor.ieee.org/802.11/dcn/14/11-14-1152-08-ng60-ng60-proposed-csd.docx. </a:t>
            </a:r>
          </a:p>
          <a:p>
            <a:pPr lvl="0"/>
            <a:endParaRPr lang="en-GB" dirty="0"/>
          </a:p>
          <a:p>
            <a:pPr lvl="0"/>
            <a:endParaRPr lang="en-GB" dirty="0"/>
          </a:p>
          <a:p>
            <a:pPr lvl="0"/>
            <a:endParaRPr lang="en-GB" dirty="0"/>
          </a:p>
          <a:p>
            <a:pPr lvl="0"/>
            <a:endParaRPr lang="en-GB" dirty="0"/>
          </a:p>
          <a:p>
            <a:pPr lvl="0"/>
            <a:endParaRPr lang="en-GB" dirty="0"/>
          </a:p>
          <a:p>
            <a:pPr lvl="0"/>
            <a:r>
              <a:rPr lang="en-GB" dirty="0"/>
              <a:t>Moved by Edward Au</a:t>
            </a:r>
          </a:p>
          <a:p>
            <a:r>
              <a:rPr lang="en-US" dirty="0"/>
              <a:t>Second: </a:t>
            </a:r>
          </a:p>
          <a:p>
            <a:r>
              <a:rPr lang="en-US" dirty="0"/>
              <a:t>Result: </a:t>
            </a:r>
            <a:r>
              <a:rPr lang="en-US" dirty="0">
                <a:ea typeface="Microsoft YaHei" panose="020B0503020204020204" pitchFamily="34" charset="-122"/>
              </a:rPr>
              <a:t>x-x-x</a:t>
            </a:r>
            <a:endParaRPr lang="en-GB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20BC3C5A-860C-4BCA-A7F7-9E0800A8ADBF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BlackBerry</a:t>
            </a:r>
          </a:p>
        </p:txBody>
      </p:sp>
    </p:spTree>
    <p:extLst>
      <p:ext uri="{BB962C8B-B14F-4D97-AF65-F5344CB8AC3E}">
        <p14:creationId xmlns:p14="http://schemas.microsoft.com/office/powerpoint/2010/main" val="18618540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TGaz</a:t>
            </a:r>
            <a:r>
              <a:rPr lang="en-US" dirty="0"/>
              <a:t> re-circulation letter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77986"/>
            <a:ext cx="11353800" cy="4797428"/>
          </a:xfrm>
        </p:spPr>
        <p:txBody>
          <a:bodyPr/>
          <a:lstStyle/>
          <a:p>
            <a:pPr lvl="0"/>
            <a:r>
              <a:rPr lang="en-GB" dirty="0"/>
              <a:t>Having approved comment resolutions for all of the comments received from LB240 on P802.11az D1.0 as contained in document 11-19-431r12 and 11-19-1713r11,</a:t>
            </a:r>
          </a:p>
          <a:p>
            <a:pPr lvl="0"/>
            <a:r>
              <a:rPr lang="en-GB" dirty="0"/>
              <a:t>Instruct the editor to prepare Draft 2.0 incorporating these resolutions and,</a:t>
            </a:r>
          </a:p>
          <a:p>
            <a:pPr lvl="0"/>
            <a:r>
              <a:rPr lang="en-GB" dirty="0"/>
              <a:t>Approve a 15 day Working Group Recirculation Ballot asking the question “Should </a:t>
            </a:r>
            <a:r>
              <a:rPr lang="en-GB" dirty="0" err="1"/>
              <a:t>TGaz</a:t>
            </a:r>
            <a:r>
              <a:rPr lang="en-GB" dirty="0"/>
              <a:t> D2.0 be forwarded to SA Ballot?”.</a:t>
            </a:r>
            <a:endParaRPr lang="en-US" dirty="0"/>
          </a:p>
          <a:p>
            <a:r>
              <a:rPr lang="en-US" dirty="0"/>
              <a:t> </a:t>
            </a:r>
          </a:p>
          <a:p>
            <a:endParaRPr lang="en-US" dirty="0"/>
          </a:p>
          <a:p>
            <a:pPr lvl="0"/>
            <a:r>
              <a:rPr lang="en-US" dirty="0"/>
              <a:t>Moved: Assaf Kasher</a:t>
            </a:r>
          </a:p>
          <a:p>
            <a:pPr lvl="0"/>
            <a:r>
              <a:rPr lang="en-US" dirty="0"/>
              <a:t>Second:</a:t>
            </a:r>
          </a:p>
          <a:p>
            <a:r>
              <a:rPr lang="en-US" dirty="0"/>
              <a:t>Result: x-x-x</a:t>
            </a:r>
          </a:p>
          <a:p>
            <a:pPr lvl="0"/>
            <a:r>
              <a:rPr lang="en-US" sz="2000" dirty="0"/>
              <a:t>[</a:t>
            </a:r>
            <a:r>
              <a:rPr lang="en-GB" sz="2000" dirty="0" err="1"/>
              <a:t>TGaz</a:t>
            </a:r>
            <a:r>
              <a:rPr lang="en-GB" sz="2000" dirty="0"/>
              <a:t> vote: Moved: Christian Berger Second: Roy Want Results (Y/N/A): 12/0/0]</a:t>
            </a:r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647E5B76-0D13-43F7-B5CF-03D8EA40B8EF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BlackBerry</a:t>
            </a:r>
          </a:p>
        </p:txBody>
      </p:sp>
    </p:spTree>
    <p:extLst>
      <p:ext uri="{BB962C8B-B14F-4D97-AF65-F5344CB8AC3E}">
        <p14:creationId xmlns:p14="http://schemas.microsoft.com/office/powerpoint/2010/main" val="39867930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TGba</a:t>
            </a:r>
            <a:r>
              <a:rPr lang="en-US" dirty="0"/>
              <a:t> re-circulation letter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77986"/>
            <a:ext cx="11277600" cy="4797428"/>
          </a:xfrm>
        </p:spPr>
        <p:txBody>
          <a:bodyPr/>
          <a:lstStyle/>
          <a:p>
            <a:pPr lvl="0"/>
            <a:r>
              <a:rPr lang="en-GB" dirty="0"/>
              <a:t>Having approved comment resolutions for all of the comments received from LB 243 on P802.11ba D4.0 as contained in document 11-19/1770r7,</a:t>
            </a:r>
          </a:p>
          <a:p>
            <a:pPr lvl="0"/>
            <a:r>
              <a:rPr lang="en-GB" dirty="0"/>
              <a:t>Instruct the editor to prepare Draft 5.0 incorporating these resolutions and,</a:t>
            </a:r>
          </a:p>
          <a:p>
            <a:pPr lvl="0"/>
            <a:r>
              <a:rPr lang="en-GB" dirty="0"/>
              <a:t>Approve a 15 day Working Group Recirculation Ballot asking the question “Should P802.11ba D5.0 be forwarded to SA Ballot?”.</a:t>
            </a:r>
            <a:endParaRPr lang="en-US" dirty="0"/>
          </a:p>
          <a:p>
            <a:r>
              <a:rPr lang="en-US" dirty="0"/>
              <a:t> </a:t>
            </a:r>
          </a:p>
          <a:p>
            <a:endParaRPr lang="en-US" dirty="0"/>
          </a:p>
          <a:p>
            <a:endParaRPr lang="en-US" dirty="0"/>
          </a:p>
          <a:p>
            <a:pPr lvl="0"/>
            <a:r>
              <a:rPr lang="en-US" dirty="0"/>
              <a:t>Moved by </a:t>
            </a:r>
            <a:r>
              <a:rPr lang="en-US" dirty="0" err="1"/>
              <a:t>Minyoung</a:t>
            </a:r>
            <a:r>
              <a:rPr lang="en-US" dirty="0"/>
              <a:t> Park on behalf of </a:t>
            </a:r>
            <a:r>
              <a:rPr lang="en-US" dirty="0" err="1"/>
              <a:t>TGba</a:t>
            </a:r>
            <a:endParaRPr lang="en-US" dirty="0"/>
          </a:p>
          <a:p>
            <a:r>
              <a:rPr lang="en-US" dirty="0"/>
              <a:t>Result: x-x-x</a:t>
            </a:r>
          </a:p>
          <a:p>
            <a:pPr lvl="0"/>
            <a:r>
              <a:rPr lang="en-US" sz="2000" dirty="0"/>
              <a:t>[</a:t>
            </a:r>
            <a:r>
              <a:rPr lang="en-GB" sz="2000" dirty="0" err="1"/>
              <a:t>TGba</a:t>
            </a:r>
            <a:r>
              <a:rPr lang="en-GB" sz="2000" dirty="0"/>
              <a:t> vote: Moved: Po-Kai Huang,  Seconded: </a:t>
            </a:r>
            <a:r>
              <a:rPr lang="en-GB" sz="2000" dirty="0" err="1"/>
              <a:t>Eunsung</a:t>
            </a:r>
            <a:r>
              <a:rPr lang="en-GB" sz="2000" dirty="0"/>
              <a:t> Park, Result: 10-0-0]</a:t>
            </a:r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D25B9A38-6D97-47AF-AC97-9DCC867D1A56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BlackBerry</a:t>
            </a:r>
          </a:p>
        </p:txBody>
      </p:sp>
    </p:spTree>
    <p:extLst>
      <p:ext uri="{BB962C8B-B14F-4D97-AF65-F5344CB8AC3E}">
        <p14:creationId xmlns:p14="http://schemas.microsoft.com/office/powerpoint/2010/main" val="40251433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Randomized and Changing MAC Address (RCM) Study Group Formation</a:t>
            </a:r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981201"/>
            <a:ext cx="11277600" cy="4494213"/>
          </a:xfrm>
        </p:spPr>
        <p:txBody>
          <a:bodyPr/>
          <a:lstStyle/>
          <a:p>
            <a:pPr lvl="0"/>
            <a:r>
              <a:rPr lang="en-GB" dirty="0"/>
              <a:t>Request approval by IEEE 802 EC to form an 802.11 Study Group to investigate the topic of </a:t>
            </a:r>
            <a:r>
              <a:rPr lang="en-US" dirty="0"/>
              <a:t>Randomized and Changing MAC Addresses</a:t>
            </a:r>
            <a:r>
              <a:rPr lang="en-GB" dirty="0"/>
              <a:t> as described in 11-19-1442r9 with the intent of creating a PAR and CSD.</a:t>
            </a:r>
            <a:endParaRPr lang="en-US" dirty="0"/>
          </a:p>
          <a:p>
            <a:r>
              <a:rPr lang="en-US" i="1" dirty="0"/>
              <a:t> </a:t>
            </a:r>
          </a:p>
          <a:p>
            <a:endParaRPr lang="en-US" i="1" dirty="0"/>
          </a:p>
          <a:p>
            <a:endParaRPr lang="en-US" dirty="0"/>
          </a:p>
          <a:p>
            <a:pPr lvl="0"/>
            <a:r>
              <a:rPr lang="en-US" dirty="0"/>
              <a:t>Moved by Amelia </a:t>
            </a:r>
            <a:r>
              <a:rPr lang="en-US" dirty="0" err="1"/>
              <a:t>Andersdotter</a:t>
            </a:r>
            <a:endParaRPr lang="en-US" dirty="0"/>
          </a:p>
          <a:p>
            <a:pPr lvl="0"/>
            <a:r>
              <a:rPr lang="en-US" dirty="0"/>
              <a:t>Second:</a:t>
            </a:r>
          </a:p>
          <a:p>
            <a:r>
              <a:rPr lang="en-US" dirty="0"/>
              <a:t>Result: x-x-x</a:t>
            </a:r>
          </a:p>
          <a:p>
            <a:r>
              <a:rPr lang="en-US" dirty="0"/>
              <a:t>[Result in the TIG: 6/0/3]</a:t>
            </a:r>
          </a:p>
          <a:p>
            <a:endParaRPr lang="en-US" dirty="0"/>
          </a:p>
          <a:p>
            <a:pPr lvl="0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D0FDF3-AA2D-4FFB-9B35-89C927110FE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Stephen McCann, BlackBerry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14065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Privacy Technical Interest Group (TIG)</a:t>
            </a:r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981201"/>
            <a:ext cx="11277600" cy="4494213"/>
          </a:xfrm>
        </p:spPr>
        <p:txBody>
          <a:bodyPr/>
          <a:lstStyle/>
          <a:p>
            <a:pPr lvl="0"/>
            <a:r>
              <a:rPr lang="en-GB" dirty="0"/>
              <a:t>Approve formation of an IEEE 802.11 TIG to investigate and develop a report on privacy topics relating to 802.11 technologies, as described in 11-19-1442r9, by the end of the July 2020 meeting.</a:t>
            </a:r>
          </a:p>
          <a:p>
            <a:endParaRPr lang="en-GB" dirty="0"/>
          </a:p>
          <a:p>
            <a:r>
              <a:rPr lang="en-US" i="1" dirty="0"/>
              <a:t> </a:t>
            </a:r>
          </a:p>
          <a:p>
            <a:endParaRPr lang="en-US" dirty="0"/>
          </a:p>
          <a:p>
            <a:pPr lvl="0"/>
            <a:r>
              <a:rPr lang="en-US" dirty="0"/>
              <a:t>Moved by Amelia </a:t>
            </a:r>
            <a:r>
              <a:rPr lang="en-US" dirty="0" err="1"/>
              <a:t>Andersdotter</a:t>
            </a:r>
            <a:endParaRPr lang="en-US" dirty="0"/>
          </a:p>
          <a:p>
            <a:pPr lvl="0"/>
            <a:r>
              <a:rPr lang="en-US" dirty="0"/>
              <a:t>Second:</a:t>
            </a:r>
          </a:p>
          <a:p>
            <a:r>
              <a:rPr lang="en-US" dirty="0"/>
              <a:t>Result: x-x-x</a:t>
            </a:r>
          </a:p>
          <a:p>
            <a:r>
              <a:rPr lang="en-US" dirty="0"/>
              <a:t>[Result in the TIG: 6/0/3]</a:t>
            </a:r>
          </a:p>
          <a:p>
            <a:endParaRPr lang="en-US" dirty="0"/>
          </a:p>
          <a:p>
            <a:pPr lvl="0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D0FDF3-AA2D-4FFB-9B35-89C927110FE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Stephen McCann, BlackBerry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11758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WLAN Sensing (SENS) Study Group Formation</a:t>
            </a:r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981201"/>
            <a:ext cx="11277600" cy="4494213"/>
          </a:xfrm>
        </p:spPr>
        <p:txBody>
          <a:bodyPr/>
          <a:lstStyle/>
          <a:p>
            <a:r>
              <a:rPr lang="en-GB" dirty="0"/>
              <a:t>Request approval by IEEE 802 EC to form an 802.11 Study Group to investigate the topic of Sensing as described in 11-19-2070r0 with the intent of creating a PAR and CSD.</a:t>
            </a:r>
            <a:endParaRPr lang="en-US" dirty="0"/>
          </a:p>
          <a:p>
            <a:pPr lvl="0"/>
            <a:endParaRPr lang="en-US" dirty="0"/>
          </a:p>
          <a:p>
            <a:endParaRPr lang="en-US" i="1" dirty="0"/>
          </a:p>
          <a:p>
            <a:endParaRPr lang="en-US" dirty="0"/>
          </a:p>
          <a:p>
            <a:pPr lvl="0"/>
            <a:r>
              <a:rPr lang="en-US" dirty="0"/>
              <a:t>Moved by Tony Xiao Han</a:t>
            </a:r>
          </a:p>
          <a:p>
            <a:pPr lvl="0"/>
            <a:r>
              <a:rPr lang="en-US" dirty="0"/>
              <a:t>Second: </a:t>
            </a:r>
          </a:p>
          <a:p>
            <a:r>
              <a:rPr lang="en-US" dirty="0"/>
              <a:t>Result: x-x-x</a:t>
            </a:r>
          </a:p>
          <a:p>
            <a:r>
              <a:rPr lang="en-US" sz="2000" dirty="0"/>
              <a:t>[Straw Poll result in the TIG: 51/0/11]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D0FDF3-AA2D-4FFB-9B35-89C927110FE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Stephen McCann, BlackBerry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01180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802.11 sub-group motions that are brought to the November 2019 802.11 WG interim meetings and EC meetings.</a:t>
            </a:r>
          </a:p>
          <a:p>
            <a:endParaRPr lang="en-US" b="0" dirty="0"/>
          </a:p>
          <a:p>
            <a:r>
              <a:rPr lang="en-US" b="0" dirty="0"/>
              <a:t>Revisions</a:t>
            </a:r>
          </a:p>
          <a:p>
            <a:r>
              <a:rPr lang="en-US" b="0" dirty="0"/>
              <a:t>R0: Prepare for Friday plenary</a:t>
            </a:r>
          </a:p>
          <a:p>
            <a:r>
              <a:rPr lang="en-US" b="0" dirty="0"/>
              <a:t>R1: End of Friday plenary, includes prepared EC motions</a:t>
            </a:r>
          </a:p>
          <a:p>
            <a:r>
              <a:rPr lang="en-US" b="0" dirty="0"/>
              <a:t>R2: End of Friday EC plenary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Stephen McCann, BlackBerry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EC Motions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61727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5458" y="914400"/>
            <a:ext cx="10361084" cy="1065213"/>
          </a:xfrm>
        </p:spPr>
        <p:txBody>
          <a:bodyPr/>
          <a:lstStyle/>
          <a:p>
            <a:r>
              <a:rPr lang="en-US" dirty="0"/>
              <a:t>5.011 Consent Agenda: </a:t>
            </a:r>
            <a:r>
              <a:rPr lang="en-GB" dirty="0"/>
              <a:t>Press release re: IEEE P802.11ax</a:t>
            </a:r>
            <a:r>
              <a:rPr lang="en-GB" baseline="30000" dirty="0"/>
              <a:t>TM</a:t>
            </a:r>
            <a:r>
              <a:rPr lang="en-GB" dirty="0"/>
              <a:t> Meets Requirements for 5G Indoor Hotspot and Dense Urban</a:t>
            </a:r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2148" y="2393950"/>
            <a:ext cx="10361084" cy="3913188"/>
          </a:xfrm>
        </p:spPr>
        <p:txBody>
          <a:bodyPr/>
          <a:lstStyle/>
          <a:p>
            <a:pPr lvl="0"/>
            <a:r>
              <a:rPr lang="en-GB" dirty="0"/>
              <a:t>The EC supports the press release in https://mentor.ieee.org/802.11/dcn/19/11-19-1865-01-0000-press-release-for-aani.docx, to be released with editorial changes as deemed necessary.</a:t>
            </a:r>
          </a:p>
          <a:p>
            <a:pPr lvl="0"/>
            <a:endParaRPr lang="en-GB" dirty="0"/>
          </a:p>
          <a:p>
            <a:pPr lvl="0"/>
            <a:endParaRPr lang="en-US" dirty="0"/>
          </a:p>
          <a:p>
            <a:pPr lvl="0"/>
            <a:r>
              <a:rPr lang="en-US" dirty="0"/>
              <a:t>Moved by Dorothy Stanley</a:t>
            </a:r>
          </a:p>
          <a:p>
            <a:pPr lvl="0"/>
            <a:r>
              <a:rPr lang="en-US" dirty="0"/>
              <a:t>Second: Jon Rosdahl</a:t>
            </a:r>
          </a:p>
          <a:p>
            <a:r>
              <a:rPr lang="en-US" dirty="0"/>
              <a:t>Result: </a:t>
            </a:r>
          </a:p>
          <a:p>
            <a:r>
              <a:rPr lang="en-US" dirty="0"/>
              <a:t>WG11 Result: x-x-x</a:t>
            </a:r>
          </a:p>
          <a:p>
            <a:pPr lvl="0"/>
            <a:endParaRPr lang="en-US" dirty="0"/>
          </a:p>
          <a:p>
            <a:pPr lvl="0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EEA8E9-0771-45C4-83C9-3A55968F9ED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BlackBerry</a:t>
            </a:r>
          </a:p>
        </p:txBody>
      </p:sp>
    </p:spTree>
    <p:extLst>
      <p:ext uri="{BB962C8B-B14F-4D97-AF65-F5344CB8AC3E}">
        <p14:creationId xmlns:p14="http://schemas.microsoft.com/office/powerpoint/2010/main" val="2278476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1"/>
            <a:ext cx="11125199" cy="1065213"/>
          </a:xfrm>
        </p:spPr>
        <p:txBody>
          <a:bodyPr/>
          <a:lstStyle/>
          <a:p>
            <a:r>
              <a:rPr lang="en-GB" dirty="0"/>
              <a:t>7.0xx ME P802.11REVmd to SA Ballot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343399"/>
          </a:xfrm>
        </p:spPr>
        <p:txBody>
          <a:bodyPr/>
          <a:lstStyle/>
          <a:p>
            <a:r>
              <a:rPr lang="en-GB" dirty="0"/>
              <a:t>Approve sending P802.11REVmd D3.0 to SA Ballot.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Dorothy Stanley</a:t>
            </a:r>
          </a:p>
          <a:p>
            <a:r>
              <a:rPr lang="en-US" dirty="0"/>
              <a:t>Seconded: Jon Rosdahl</a:t>
            </a:r>
          </a:p>
          <a:p>
            <a:r>
              <a:rPr lang="en-US" dirty="0"/>
              <a:t>Result: </a:t>
            </a:r>
            <a:endParaRPr lang="en-US" altLang="en-US" dirty="0">
              <a:ea typeface="Microsoft YaHei" panose="020B0503020204020204" pitchFamily="34" charset="-122"/>
            </a:endParaRPr>
          </a:p>
          <a:p>
            <a:r>
              <a:rPr lang="en-US" dirty="0"/>
              <a:t>WG11 Result: x-x-x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Stephen McCann, BlackBerry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16449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1"/>
            <a:ext cx="11125199" cy="1065213"/>
          </a:xfrm>
        </p:spPr>
        <p:txBody>
          <a:bodyPr/>
          <a:lstStyle/>
          <a:p>
            <a:r>
              <a:rPr lang="en-GB" dirty="0"/>
              <a:t>7.0xx ME P802.11REVmd D3.0 to ISO/IEC/JTC1/SC6 for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343399"/>
          </a:xfrm>
        </p:spPr>
        <p:txBody>
          <a:bodyPr/>
          <a:lstStyle/>
          <a:p>
            <a:r>
              <a:rPr lang="en-GB" dirty="0"/>
              <a:t>Approve liaison of the following draft to ISO/IEC JTC1/SC6 for information under the PSDO agreement: P802.11REVmd D3.0.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Dorothy Stanley</a:t>
            </a:r>
          </a:p>
          <a:p>
            <a:r>
              <a:rPr lang="en-US" dirty="0"/>
              <a:t>Seconded: Jon Rosdahl</a:t>
            </a:r>
          </a:p>
          <a:p>
            <a:r>
              <a:rPr lang="en-US" dirty="0"/>
              <a:t>Result: </a:t>
            </a:r>
          </a:p>
          <a:p>
            <a:r>
              <a:rPr lang="en-US" dirty="0"/>
              <a:t>WG11 Result: x-x-x</a:t>
            </a:r>
          </a:p>
          <a:p>
            <a:endParaRPr lang="en-US" altLang="en-US" dirty="0">
              <a:ea typeface="Microsoft YaHei" panose="020B0503020204020204" pitchFamily="34" charset="-122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Stephen McCann, BlackBerry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695554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1"/>
            <a:ext cx="11125199" cy="1065213"/>
          </a:xfrm>
        </p:spPr>
        <p:txBody>
          <a:bodyPr/>
          <a:lstStyle/>
          <a:p>
            <a:r>
              <a:rPr lang="en-GB" dirty="0"/>
              <a:t>7.0xx ME P802.11ax to SA Ballot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343399"/>
          </a:xfrm>
        </p:spPr>
        <p:txBody>
          <a:bodyPr/>
          <a:lstStyle/>
          <a:p>
            <a:r>
              <a:rPr lang="en-GB" dirty="0"/>
              <a:t>Approve sending P802.11ax D6.0 to SA Ballot.</a:t>
            </a:r>
          </a:p>
          <a:p>
            <a:r>
              <a:rPr lang="en-GB" dirty="0"/>
              <a:t>Confirm the CSD for P802.11ax in https://mentor.ieee.org/802.11/dcn/14/11-14-0169-02-0hew-ieee-802-11-hew-sg-proposed-csd.docx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Dorothy Stanley</a:t>
            </a:r>
          </a:p>
          <a:p>
            <a:r>
              <a:rPr lang="en-US" dirty="0"/>
              <a:t>Seconded: Jon Rosdahl</a:t>
            </a:r>
          </a:p>
          <a:p>
            <a:r>
              <a:rPr lang="en-US" dirty="0"/>
              <a:t>Result: </a:t>
            </a:r>
            <a:endParaRPr lang="en-US" altLang="en-US" dirty="0">
              <a:ea typeface="Microsoft YaHei" panose="020B0503020204020204" pitchFamily="34" charset="-122"/>
            </a:endParaRPr>
          </a:p>
          <a:p>
            <a:r>
              <a:rPr lang="en-US" dirty="0"/>
              <a:t>WG11 Result: x-x-x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Stephen McCann, BlackBerry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44676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1"/>
            <a:ext cx="11125199" cy="1065213"/>
          </a:xfrm>
        </p:spPr>
        <p:txBody>
          <a:bodyPr/>
          <a:lstStyle/>
          <a:p>
            <a:r>
              <a:rPr lang="en-GB" dirty="0"/>
              <a:t>7.0xx ME P802.11ay to SA Ballot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343399"/>
          </a:xfrm>
        </p:spPr>
        <p:txBody>
          <a:bodyPr/>
          <a:lstStyle/>
          <a:p>
            <a:r>
              <a:rPr lang="en-GB" dirty="0"/>
              <a:t>Approve sending P802.11ay D5.0 to SA Ballot.</a:t>
            </a:r>
          </a:p>
          <a:p>
            <a:r>
              <a:rPr lang="en-GB" dirty="0"/>
              <a:t>Confirm the CSD for P802.11ay in https://mentor.ieee.org/802.11/dcn/14/11-14-1152-08-ng60-ng60-proposed-csd.docx</a:t>
            </a:r>
          </a:p>
          <a:p>
            <a:endParaRPr lang="en-GB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Dorothy Stanley</a:t>
            </a:r>
          </a:p>
          <a:p>
            <a:r>
              <a:rPr lang="en-US" dirty="0"/>
              <a:t>Seconded: Jon Rosdahl</a:t>
            </a:r>
          </a:p>
          <a:p>
            <a:r>
              <a:rPr lang="en-US" dirty="0"/>
              <a:t>Result: </a:t>
            </a:r>
            <a:endParaRPr lang="en-US" altLang="en-US" dirty="0">
              <a:ea typeface="Microsoft YaHei" panose="020B0503020204020204" pitchFamily="34" charset="-122"/>
            </a:endParaRPr>
          </a:p>
          <a:p>
            <a:r>
              <a:rPr lang="en-US" dirty="0"/>
              <a:t>WG11 Result: x-x-x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Stephen McCann, BlackBerry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326149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1"/>
            <a:ext cx="11125199" cy="1065213"/>
          </a:xfrm>
        </p:spPr>
        <p:txBody>
          <a:bodyPr/>
          <a:lstStyle/>
          <a:p>
            <a:r>
              <a:rPr lang="en-GB" dirty="0"/>
              <a:t>7.0xx ME Randomized and Changing MAC Address Study Group 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343399"/>
          </a:xfrm>
        </p:spPr>
        <p:txBody>
          <a:bodyPr/>
          <a:lstStyle/>
          <a:p>
            <a:r>
              <a:rPr lang="en-GB" dirty="0"/>
              <a:t>Approve the formation of 802.11 RCM  study group to consider development of a Project Authorization Request (PAR) and Criteria for Standards Development (CSD) responses for Randomized and Changing MAC Address.</a:t>
            </a:r>
          </a:p>
          <a:p>
            <a:endParaRPr lang="en-GB" dirty="0"/>
          </a:p>
          <a:p>
            <a:endParaRPr lang="en-US" dirty="0"/>
          </a:p>
          <a:p>
            <a:r>
              <a:rPr lang="en-US" dirty="0"/>
              <a:t>Moved: Dorothy Stanley</a:t>
            </a:r>
          </a:p>
          <a:p>
            <a:r>
              <a:rPr lang="en-US" dirty="0"/>
              <a:t>Seconded: Jon Rosdahl</a:t>
            </a:r>
          </a:p>
          <a:p>
            <a:r>
              <a:rPr lang="en-US" dirty="0"/>
              <a:t>Result: </a:t>
            </a:r>
            <a:endParaRPr lang="en-US" altLang="en-US" dirty="0">
              <a:ea typeface="Microsoft YaHei" panose="020B0503020204020204" pitchFamily="34" charset="-122"/>
            </a:endParaRPr>
          </a:p>
          <a:p>
            <a:r>
              <a:rPr lang="en-US" dirty="0"/>
              <a:t>WG11 Result: x-x-x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Stephen McCann, BlackBerry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007388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1"/>
            <a:ext cx="11125199" cy="1065213"/>
          </a:xfrm>
        </p:spPr>
        <p:txBody>
          <a:bodyPr/>
          <a:lstStyle/>
          <a:p>
            <a:r>
              <a:rPr lang="en-GB" dirty="0"/>
              <a:t>7.0xx ME Sensing Study Group 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343399"/>
          </a:xfrm>
        </p:spPr>
        <p:txBody>
          <a:bodyPr/>
          <a:lstStyle/>
          <a:p>
            <a:r>
              <a:rPr lang="en-GB" dirty="0"/>
              <a:t>Approve the formation of 802.11 SENS study group to consider development of a Project Authorization Request (PAR) and Criteria for Standards Development (CSD) responses for WLAN Sensing.</a:t>
            </a:r>
          </a:p>
          <a:p>
            <a:endParaRPr lang="en-GB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Dorothy Stanley</a:t>
            </a:r>
          </a:p>
          <a:p>
            <a:r>
              <a:rPr lang="en-US" dirty="0"/>
              <a:t>Seconded: Jon Rosdahl</a:t>
            </a:r>
          </a:p>
          <a:p>
            <a:r>
              <a:rPr lang="en-US" dirty="0"/>
              <a:t>Result: </a:t>
            </a:r>
            <a:endParaRPr lang="en-US" altLang="en-US" dirty="0">
              <a:ea typeface="Microsoft YaHei" panose="020B0503020204020204" pitchFamily="34" charset="-122"/>
            </a:endParaRPr>
          </a:p>
          <a:p>
            <a:r>
              <a:rPr lang="en-US" dirty="0"/>
              <a:t>WG11 Result: x-x-x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Stephen McCann, BlackBerry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1299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Friday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27698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6668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BlackBerry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November 2019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38200" y="6076890"/>
            <a:ext cx="9753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1"/>
                </a:solidFill>
              </a:rPr>
              <a:t>Moved: xxx,  Seconded: </a:t>
            </a:r>
            <a:r>
              <a:rPr lang="en-US" sz="2000" b="1" dirty="0" err="1">
                <a:solidFill>
                  <a:schemeClr val="tx1"/>
                </a:solidFill>
              </a:rPr>
              <a:t>xxxx</a:t>
            </a:r>
            <a:r>
              <a:rPr lang="en-US" sz="2000" b="1" dirty="0">
                <a:solidFill>
                  <a:schemeClr val="tx1"/>
                </a:solidFill>
              </a:rPr>
              <a:t>,  Result: xxx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5307573"/>
              </p:ext>
            </p:extLst>
          </p:nvPr>
        </p:nvGraphicFramePr>
        <p:xfrm>
          <a:off x="926043" y="1373492"/>
          <a:ext cx="10439396" cy="4353662"/>
        </p:xfrm>
        <a:graphic>
          <a:graphicData uri="http://schemas.openxmlformats.org/drawingml/2006/table">
            <a:tbl>
              <a:tblPr/>
              <a:tblGrid>
                <a:gridCol w="9250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298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9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875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87514">
                  <a:extLst>
                    <a:ext uri="{9D8B030D-6E8A-4147-A177-3AD203B41FA5}">
                      <a16:colId xmlns:a16="http://schemas.microsoft.com/office/drawing/2014/main" val="1833576020"/>
                    </a:ext>
                  </a:extLst>
                </a:gridCol>
              </a:tblGrid>
              <a:tr h="256322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Platform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618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</a:t>
                      </a:r>
                      <a:r>
                        <a:rPr lang="fr-FR" sz="1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December</a:t>
                      </a:r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9</a:t>
                      </a:r>
                    </a:p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</a:t>
                      </a:r>
                      <a:r>
                        <a:rPr lang="fr-FR" sz="1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</a:t>
                      </a:r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Join.me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653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TGmd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Friday: December 20, January 10</a:t>
                      </a:r>
                      <a:endParaRPr lang="en-GB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306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10 days notice as required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Join.me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259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January 8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38007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December 16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January 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634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November 26, December 10, January 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</a:t>
                      </a: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007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December 3, 17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3800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December 12 (x2), January 9 (x2)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December 5, 19 (x2)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Join.me/</a:t>
                      </a:r>
                      <a:r>
                        <a:rPr lang="en-GB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8546181"/>
                  </a:ext>
                </a:extLst>
              </a:tr>
              <a:tr h="57653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SENS TIG/SG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December 4, 18, January 8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4316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85888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AANI summary report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GB" dirty="0"/>
              <a:t>The 802.11 WG  approves the inclusion of the results provided in 11-19/1522r2 in the outgoing summary report from the 802.11 WG, as provided in 11-19/1284r2</a:t>
            </a:r>
            <a:r>
              <a:rPr lang="en-US" dirty="0"/>
              <a:t>.</a:t>
            </a:r>
          </a:p>
          <a:p>
            <a:r>
              <a:rPr lang="en-US" dirty="0"/>
              <a:t> 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0"/>
            <a:r>
              <a:rPr lang="en-US" dirty="0"/>
              <a:t>Moved by Joseph Levy on behalf of AANI SC</a:t>
            </a:r>
          </a:p>
          <a:p>
            <a:r>
              <a:rPr lang="en-US" dirty="0"/>
              <a:t>Result: </a:t>
            </a:r>
            <a:r>
              <a:rPr lang="en-US" dirty="0">
                <a:ea typeface="Microsoft YaHei" panose="020B0503020204020204" pitchFamily="34" charset="-122"/>
              </a:rPr>
              <a:t>x-x-x</a:t>
            </a:r>
            <a:endParaRPr lang="en-US" dirty="0"/>
          </a:p>
          <a:p>
            <a:pPr lvl="0"/>
            <a:r>
              <a:rPr lang="en-US" sz="2000" dirty="0"/>
              <a:t>[AANI SC vote: Moved: Dorothy Stanley, Seconded: Andrew Myles, Result: 26-0-0]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BlackBerry</a:t>
            </a:r>
          </a:p>
        </p:txBody>
      </p:sp>
    </p:spTree>
    <p:extLst>
      <p:ext uri="{BB962C8B-B14F-4D97-AF65-F5344CB8AC3E}">
        <p14:creationId xmlns:p14="http://schemas.microsoft.com/office/powerpoint/2010/main" val="31377823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err="1"/>
              <a:t>Coex</a:t>
            </a:r>
            <a:r>
              <a:rPr lang="en-AU" dirty="0"/>
              <a:t> SC liaison response to ETSI BRAN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1"/>
            <a:ext cx="11277600" cy="4343399"/>
          </a:xfrm>
        </p:spPr>
        <p:txBody>
          <a:bodyPr/>
          <a:lstStyle/>
          <a:p>
            <a:r>
              <a:rPr lang="en-AU" b="1" dirty="0"/>
              <a:t>Approve document </a:t>
            </a:r>
            <a:r>
              <a:rPr lang="en-AU" b="1" dirty="0">
                <a:hlinkClick r:id="rId2"/>
              </a:rPr>
              <a:t>11-19-2066-01</a:t>
            </a:r>
            <a:r>
              <a:rPr lang="en-AU" b="1" dirty="0"/>
              <a:t> to be sent to ETSI BRAN as a response to its Liaison Statement to the IEEE 802.11 WG in </a:t>
            </a:r>
            <a:r>
              <a:rPr lang="en-AU" b="1" u="sng" dirty="0">
                <a:hlinkClick r:id="rId3"/>
              </a:rPr>
              <a:t>11-19-1777-00</a:t>
            </a:r>
            <a:r>
              <a:rPr lang="en-AU" dirty="0"/>
              <a:t>, granting the WG chair editorial license.</a:t>
            </a:r>
            <a:endParaRPr lang="en-AU" b="1" dirty="0"/>
          </a:p>
          <a:p>
            <a:pPr lvl="1"/>
            <a:endParaRPr lang="en-AU" b="1" u="sng" dirty="0"/>
          </a:p>
          <a:p>
            <a:pPr lvl="1"/>
            <a:endParaRPr lang="en-AU" b="1" u="sng" dirty="0"/>
          </a:p>
          <a:p>
            <a:pPr lvl="1"/>
            <a:endParaRPr lang="en-AU" b="1" u="sng" dirty="0"/>
          </a:p>
          <a:p>
            <a:pPr lvl="1"/>
            <a:endParaRPr lang="en-AU" b="1" u="sng" dirty="0"/>
          </a:p>
          <a:p>
            <a:pPr lvl="0"/>
            <a:r>
              <a:rPr lang="en-US" dirty="0"/>
              <a:t>Moved by Andrew Myles</a:t>
            </a:r>
          </a:p>
          <a:p>
            <a:pPr lvl="0"/>
            <a:r>
              <a:rPr lang="en-US" dirty="0"/>
              <a:t>Second:</a:t>
            </a:r>
          </a:p>
          <a:p>
            <a:r>
              <a:rPr lang="en-US" dirty="0"/>
              <a:t>Result: x-x-x</a:t>
            </a:r>
          </a:p>
          <a:p>
            <a:r>
              <a:rPr lang="en-AU" sz="2000" dirty="0"/>
              <a:t>[</a:t>
            </a:r>
            <a:r>
              <a:rPr lang="en-AU" sz="2000" dirty="0" err="1"/>
              <a:t>Coex</a:t>
            </a:r>
            <a:r>
              <a:rPr lang="en-AU" sz="2000" dirty="0"/>
              <a:t> vote: Moved: David </a:t>
            </a:r>
            <a:r>
              <a:rPr lang="en-AU" sz="2000" dirty="0" err="1"/>
              <a:t>Kloper</a:t>
            </a:r>
            <a:r>
              <a:rPr lang="en-AU" sz="2000" dirty="0"/>
              <a:t>, Seconded: David </a:t>
            </a:r>
            <a:r>
              <a:rPr lang="en-AU" sz="2000" dirty="0" err="1"/>
              <a:t>Boldy</a:t>
            </a:r>
            <a:r>
              <a:rPr lang="en-AU" sz="2000" dirty="0"/>
              <a:t>, Result: 10/0/8]</a:t>
            </a: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DD4F80CB-49DC-4798-93BC-332D7C8C1E4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BlackBerry</a:t>
            </a:r>
          </a:p>
        </p:txBody>
      </p:sp>
    </p:spTree>
    <p:extLst>
      <p:ext uri="{BB962C8B-B14F-4D97-AF65-F5344CB8AC3E}">
        <p14:creationId xmlns:p14="http://schemas.microsoft.com/office/powerpoint/2010/main" val="33611836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JTC1: liaise IEEE 802.11REVmd/D3.0 to SC6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1"/>
            <a:ext cx="11201400" cy="4343399"/>
          </a:xfrm>
        </p:spPr>
        <p:txBody>
          <a:bodyPr/>
          <a:lstStyle/>
          <a:p>
            <a:r>
              <a:rPr lang="en-GB" dirty="0"/>
              <a:t>The IEEE 802.11 WG requests that IEEE 802 EC liaise Draft P802.11REVmd/D3.0 to ISO/IEC JTC1 SC6 for information.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 by Andrew Myles</a:t>
            </a:r>
          </a:p>
          <a:p>
            <a:r>
              <a:rPr lang="en-US" dirty="0"/>
              <a:t>Seconded: </a:t>
            </a:r>
          </a:p>
          <a:p>
            <a:r>
              <a:rPr lang="en-US" dirty="0"/>
              <a:t>Result: </a:t>
            </a:r>
            <a:r>
              <a:rPr lang="en-US" dirty="0">
                <a:ea typeface="Microsoft YaHei" panose="020B0503020204020204" pitchFamily="34" charset="-122"/>
              </a:rPr>
              <a:t>x-x-x</a:t>
            </a:r>
            <a:endParaRPr lang="en-US" altLang="en-US" dirty="0">
              <a:ea typeface="Microsoft YaHei" panose="020B0503020204020204" pitchFamily="34" charset="-122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Stephen McCann, BlackBerry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13690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Forward P802.11md D3.0 to SA Ballot (Unconditional)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981201"/>
            <a:ext cx="11658600" cy="4494213"/>
          </a:xfrm>
        </p:spPr>
        <p:txBody>
          <a:bodyPr/>
          <a:lstStyle/>
          <a:p>
            <a:pPr lvl="0"/>
            <a:r>
              <a:rPr lang="en-GB" sz="2000" dirty="0"/>
              <a:t>Believing that P802.11md D3.0 meets the conditions for a Standards Association (SA) ballot,</a:t>
            </a:r>
          </a:p>
          <a:p>
            <a:pPr lvl="0"/>
            <a:r>
              <a:rPr lang="en-GB" sz="2000" dirty="0"/>
              <a:t>Approve document 11-19/1975r2, granting the chair editorial license, as the report to the IEEE 802 Executive Committee on the requirements for unconditional approval to forward P802.11md D3.0 to SA Ballot, and</a:t>
            </a:r>
          </a:p>
          <a:p>
            <a:pPr lvl="0"/>
            <a:r>
              <a:rPr lang="en-GB" sz="2000" dirty="0"/>
              <a:t>Request the IEEE 802 Executive Committee approves forwarding P802.11md D3.0 to SA ballot.</a:t>
            </a:r>
          </a:p>
          <a:p>
            <a:pPr lvl="0"/>
            <a:endParaRPr lang="en-GB" sz="2000" dirty="0"/>
          </a:p>
          <a:p>
            <a:pPr lvl="0"/>
            <a:endParaRPr lang="en-GB" sz="2000" dirty="0"/>
          </a:p>
          <a:p>
            <a:pPr lvl="0"/>
            <a:endParaRPr lang="en-GB" sz="2000" dirty="0"/>
          </a:p>
          <a:p>
            <a:pPr lvl="0"/>
            <a:r>
              <a:rPr lang="en-GB" sz="2000" dirty="0"/>
              <a:t>Moved: Mark Hamilton</a:t>
            </a:r>
          </a:p>
          <a:p>
            <a:r>
              <a:rPr lang="en-US" sz="2000" dirty="0"/>
              <a:t>Second: Edward Au</a:t>
            </a:r>
          </a:p>
          <a:p>
            <a:r>
              <a:rPr lang="en-US" sz="2000" dirty="0"/>
              <a:t>Result: </a:t>
            </a:r>
            <a:r>
              <a:rPr lang="en-US" sz="2000" dirty="0">
                <a:ea typeface="Microsoft YaHei" panose="020B0503020204020204" pitchFamily="34" charset="-122"/>
              </a:rPr>
              <a:t>x-x-x</a:t>
            </a:r>
            <a:endParaRPr lang="en-US" sz="2000" dirty="0"/>
          </a:p>
          <a:p>
            <a:r>
              <a:rPr lang="en-US" sz="2000" dirty="0"/>
              <a:t>[</a:t>
            </a:r>
            <a:r>
              <a:rPr lang="en-GB" sz="2000" dirty="0" err="1"/>
              <a:t>TGmd</a:t>
            </a:r>
            <a:r>
              <a:rPr lang="en-GB" sz="2000" dirty="0"/>
              <a:t> vote: Moved: Jon Rosdahl:  , Seconded: Emily Qi, Result: 16/0/0]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D0B5BAF1-899A-468C-89B0-4927A4B0BDF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BlackBerry</a:t>
            </a:r>
          </a:p>
        </p:txBody>
      </p:sp>
    </p:spTree>
    <p:extLst>
      <p:ext uri="{BB962C8B-B14F-4D97-AF65-F5344CB8AC3E}">
        <p14:creationId xmlns:p14="http://schemas.microsoft.com/office/powerpoint/2010/main" val="32078848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TGmd</a:t>
            </a:r>
            <a:r>
              <a:rPr lang="en-US" dirty="0"/>
              <a:t> ad-hoc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981201"/>
            <a:ext cx="11353800" cy="4494213"/>
          </a:xfrm>
        </p:spPr>
        <p:txBody>
          <a:bodyPr/>
          <a:lstStyle/>
          <a:p>
            <a:pPr lvl="0"/>
            <a:r>
              <a:rPr lang="en-GB" dirty="0"/>
              <a:t>Approve a </a:t>
            </a:r>
            <a:r>
              <a:rPr lang="en-GB" dirty="0" err="1"/>
              <a:t>TGmd</a:t>
            </a:r>
            <a:r>
              <a:rPr lang="en-GB" dirty="0"/>
              <a:t> ad-hoc February 18-20, 2020 in Sunrise, Florida for the purpose of SA Ballot comment resolution and consideration of document submissions.</a:t>
            </a:r>
            <a:endParaRPr lang="en-US" dirty="0"/>
          </a:p>
          <a:p>
            <a:r>
              <a:rPr lang="en-US" dirty="0"/>
              <a:t> 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0"/>
            <a:r>
              <a:rPr lang="en-US" dirty="0"/>
              <a:t>Moved: Mark Hamilton</a:t>
            </a:r>
          </a:p>
          <a:p>
            <a:pPr lvl="0"/>
            <a:r>
              <a:rPr lang="en-US" dirty="0"/>
              <a:t>Second: Edward Au</a:t>
            </a:r>
          </a:p>
          <a:p>
            <a:r>
              <a:rPr lang="en-US" dirty="0"/>
              <a:t>Result: x/x/x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TGmd</a:t>
            </a:r>
            <a:r>
              <a:rPr lang="en-US" sz="2000" dirty="0"/>
              <a:t> vote: Moved: Graham Smith, 2</a:t>
            </a:r>
            <a:r>
              <a:rPr lang="en-US" sz="2000" baseline="30000" dirty="0"/>
              <a:t>nd</a:t>
            </a:r>
            <a:r>
              <a:rPr lang="en-US" sz="2000" dirty="0"/>
              <a:t>: Mike Montemurro, Result: 16/0/0]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4E4073B-7CFB-4BD7-99D5-8A880C0C3F96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BlackBerry</a:t>
            </a:r>
          </a:p>
        </p:txBody>
      </p:sp>
    </p:spTree>
    <p:extLst>
      <p:ext uri="{BB962C8B-B14F-4D97-AF65-F5344CB8AC3E}">
        <p14:creationId xmlns:p14="http://schemas.microsoft.com/office/powerpoint/2010/main" val="35010973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18161</TotalTime>
  <Words>1689</Words>
  <Application>Microsoft Office PowerPoint</Application>
  <PresentationFormat>Widescreen</PresentationFormat>
  <Paragraphs>378</Paragraphs>
  <Slides>27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Calibri</vt:lpstr>
      <vt:lpstr>Times New Roman</vt:lpstr>
      <vt:lpstr>Office Theme</vt:lpstr>
      <vt:lpstr>Document</vt:lpstr>
      <vt:lpstr>802.11 November 2019 WG Motions</vt:lpstr>
      <vt:lpstr>Abstract</vt:lpstr>
      <vt:lpstr>Friday</vt:lpstr>
      <vt:lpstr>Teleconferences</vt:lpstr>
      <vt:lpstr>AANI summary report</vt:lpstr>
      <vt:lpstr>Coex SC liaison response to ETSI BRAN</vt:lpstr>
      <vt:lpstr>JTC1: liaise IEEE 802.11REVmd/D3.0 to SC6</vt:lpstr>
      <vt:lpstr>Forward P802.11md D3.0 to SA Ballot (Unconditional)</vt:lpstr>
      <vt:lpstr>TGmd ad-hoc</vt:lpstr>
      <vt:lpstr>TGax re-circulation letter ballot</vt:lpstr>
      <vt:lpstr>Forward P802.11ax D6.0 to SA Ballot (Conditional)</vt:lpstr>
      <vt:lpstr>Re-affirm P802.11ax CSD</vt:lpstr>
      <vt:lpstr>Forward P802.11ay D5.0 to SA Ballot (Unconditional)</vt:lpstr>
      <vt:lpstr>Re-affirm P802.11ay CSD</vt:lpstr>
      <vt:lpstr>TGaz re-circulation letter ballot</vt:lpstr>
      <vt:lpstr>TGba re-circulation letter ballot</vt:lpstr>
      <vt:lpstr>Randomized and Changing MAC Address (RCM) Study Group Formation</vt:lpstr>
      <vt:lpstr>Privacy Technical Interest Group (TIG)</vt:lpstr>
      <vt:lpstr>WLAN Sensing (SENS) Study Group Formation</vt:lpstr>
      <vt:lpstr>EC Motions</vt:lpstr>
      <vt:lpstr>5.011 Consent Agenda: Press release re: IEEE P802.11axTM Meets Requirements for 5G Indoor Hotspot and Dense Urban</vt:lpstr>
      <vt:lpstr>7.0xx ME P802.11REVmd to SA Ballot</vt:lpstr>
      <vt:lpstr>7.0xx ME P802.11REVmd D3.0 to ISO/IEC/JTC1/SC6 for information</vt:lpstr>
      <vt:lpstr>7.0xx ME P802.11ax to SA Ballot</vt:lpstr>
      <vt:lpstr>7.0xx ME P802.11ay to SA Ballot</vt:lpstr>
      <vt:lpstr>7.0xx ME Randomized and Changing MAC Address Study Group Formation</vt:lpstr>
      <vt:lpstr>7.0xx ME Sensing Study Group Formation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July 2019 WG Motions</dc:title>
  <dc:creator>Stephen McCan</dc:creator>
  <cp:keywords/>
  <cp:lastModifiedBy>Stephen McCann</cp:lastModifiedBy>
  <cp:revision>513</cp:revision>
  <cp:lastPrinted>1601-01-01T00:00:00Z</cp:lastPrinted>
  <dcterms:created xsi:type="dcterms:W3CDTF">2018-05-10T16:45:22Z</dcterms:created>
  <dcterms:modified xsi:type="dcterms:W3CDTF">2019-11-15T07:20:37Z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2019-03-18 16:41:56Z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