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1" r:id="rId28"/>
    <p:sldId id="29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802.11-19/1748r1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802.11-19/1748r1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802.11-19/1748r1</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802.11-19/1748r1</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802.11-19/1748r1</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802.11-19/1748r1</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802.11-19/1748r1</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802.11-19/1748r1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12"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November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Hilton Waikoloa Village, Kona, HI, USA </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November 11-15,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sz="1600" dirty="0"/>
              <a:t>January 2019		First meeting as a task group</a:t>
            </a:r>
          </a:p>
          <a:p>
            <a:pPr marL="0" indent="0">
              <a:lnSpc>
                <a:spcPct val="80000"/>
              </a:lnSpc>
              <a:buNone/>
            </a:pPr>
            <a:r>
              <a:rPr lang="en-US" altLang="en-US" sz="1600" strike="sngStrike" dirty="0"/>
              <a:t>January 2020</a:t>
            </a:r>
            <a:r>
              <a:rPr lang="en-US" altLang="en-US" sz="1600" dirty="0"/>
              <a:t>		Initial WGLB (D1.0)</a:t>
            </a:r>
          </a:p>
          <a:p>
            <a:pPr marL="0" indent="0">
              <a:lnSpc>
                <a:spcPct val="80000"/>
              </a:lnSpc>
            </a:pPr>
            <a:r>
              <a:rPr lang="en-US" altLang="en-US" sz="1600" dirty="0">
                <a:solidFill>
                  <a:srgbClr val="FF0000"/>
                </a:solidFill>
              </a:rPr>
              <a:t>May 2020</a:t>
            </a:r>
            <a:r>
              <a:rPr lang="en-US" altLang="en-US" sz="1600" dirty="0"/>
              <a:t>			Initial WGLB (D1.0)</a:t>
            </a:r>
          </a:p>
          <a:p>
            <a:pPr marL="0" indent="0">
              <a:lnSpc>
                <a:spcPct val="80000"/>
              </a:lnSpc>
              <a:buNone/>
            </a:pPr>
            <a:r>
              <a:rPr lang="en-US" altLang="en-US" sz="1600" strike="sngStrike" dirty="0"/>
              <a:t>July 2020</a:t>
            </a:r>
            <a:r>
              <a:rPr lang="en-US" altLang="en-US" sz="1600" dirty="0"/>
              <a:t>			D2.0 WGLB Recirculation LB</a:t>
            </a:r>
          </a:p>
          <a:p>
            <a:pPr marL="0" indent="0">
              <a:lnSpc>
                <a:spcPct val="80000"/>
              </a:lnSpc>
            </a:pPr>
            <a:r>
              <a:rPr lang="en-US" altLang="en-US" sz="1600" dirty="0">
                <a:solidFill>
                  <a:srgbClr val="FF0000"/>
                </a:solidFill>
              </a:rPr>
              <a:t>November 2020</a:t>
            </a:r>
            <a:r>
              <a:rPr lang="en-US" altLang="en-US" sz="1600" dirty="0"/>
              <a:t>	D2.0 WGLB Recirculation LB</a:t>
            </a:r>
          </a:p>
          <a:p>
            <a:pPr marL="0" indent="0">
              <a:lnSpc>
                <a:spcPct val="80000"/>
              </a:lnSpc>
              <a:buNone/>
            </a:pPr>
            <a:r>
              <a:rPr lang="en-US" altLang="en-US" sz="1600" strike="sngStrike" dirty="0"/>
              <a:t>January 2021</a:t>
            </a:r>
            <a:r>
              <a:rPr lang="en-US" altLang="en-US" sz="1600" dirty="0"/>
              <a:t>		Form SB Pool</a:t>
            </a:r>
          </a:p>
          <a:p>
            <a:pPr marL="0" indent="0">
              <a:lnSpc>
                <a:spcPct val="80000"/>
              </a:lnSpc>
            </a:pPr>
            <a:r>
              <a:rPr lang="en-US" altLang="en-US" sz="1600" dirty="0">
                <a:solidFill>
                  <a:srgbClr val="FF0000"/>
                </a:solidFill>
              </a:rPr>
              <a:t>May 2021</a:t>
            </a:r>
            <a:r>
              <a:rPr lang="en-US" altLang="en-US" sz="1600" dirty="0"/>
              <a:t>			Form SB Pool</a:t>
            </a:r>
          </a:p>
          <a:p>
            <a:pPr marL="0" indent="0">
              <a:lnSpc>
                <a:spcPct val="80000"/>
              </a:lnSpc>
              <a:buNone/>
            </a:pPr>
            <a:r>
              <a:rPr lang="en-US" altLang="en-US" sz="1600" strike="sngStrike" dirty="0"/>
              <a:t>January 2021</a:t>
            </a:r>
            <a:r>
              <a:rPr lang="en-US" altLang="en-US" sz="1600" dirty="0"/>
              <a:t>		MEC/MDR done</a:t>
            </a:r>
          </a:p>
          <a:p>
            <a:pPr marL="0" indent="0">
              <a:lnSpc>
                <a:spcPct val="80000"/>
              </a:lnSpc>
            </a:pPr>
            <a:r>
              <a:rPr lang="en-US" altLang="en-US" sz="1600" dirty="0">
                <a:solidFill>
                  <a:srgbClr val="FF0000"/>
                </a:solidFill>
              </a:rPr>
              <a:t>May 2021</a:t>
            </a:r>
            <a:r>
              <a:rPr lang="en-US" altLang="en-US" sz="1600" dirty="0"/>
              <a:t>			MEC/MDR done</a:t>
            </a:r>
          </a:p>
          <a:p>
            <a:pPr marL="0" indent="0">
              <a:lnSpc>
                <a:spcPct val="80000"/>
              </a:lnSpc>
              <a:buNone/>
            </a:pPr>
            <a:r>
              <a:rPr lang="en-US" altLang="en-US" sz="1600" strike="sngStrike" dirty="0"/>
              <a:t>March 2021</a:t>
            </a:r>
            <a:r>
              <a:rPr lang="en-US" altLang="en-US" sz="1600" dirty="0"/>
              <a:t>		Initial SB</a:t>
            </a:r>
          </a:p>
          <a:p>
            <a:pPr marL="0" indent="0">
              <a:lnSpc>
                <a:spcPct val="80000"/>
              </a:lnSpc>
            </a:pPr>
            <a:r>
              <a:rPr lang="en-US" altLang="en-US" sz="1600" dirty="0">
                <a:solidFill>
                  <a:srgbClr val="FF0000"/>
                </a:solidFill>
              </a:rPr>
              <a:t>July 2021</a:t>
            </a:r>
            <a:r>
              <a:rPr lang="en-US" altLang="en-US" sz="1600" dirty="0"/>
              <a:t>			Initial SB</a:t>
            </a:r>
          </a:p>
          <a:p>
            <a:pPr marL="0" indent="0">
              <a:lnSpc>
                <a:spcPct val="80000"/>
              </a:lnSpc>
              <a:buNone/>
            </a:pPr>
            <a:r>
              <a:rPr lang="en-US" altLang="en-US" sz="1600" strike="sngStrike" dirty="0"/>
              <a:t>July 2021</a:t>
            </a:r>
            <a:r>
              <a:rPr lang="en-US" altLang="en-US" sz="1600" dirty="0"/>
              <a:t>			Recirculation SB</a:t>
            </a:r>
          </a:p>
          <a:p>
            <a:pPr marL="0" indent="0">
              <a:lnSpc>
                <a:spcPct val="80000"/>
              </a:lnSpc>
            </a:pPr>
            <a:r>
              <a:rPr lang="en-US" altLang="en-US" sz="1600" dirty="0">
                <a:solidFill>
                  <a:srgbClr val="FF0000"/>
                </a:solidFill>
              </a:rPr>
              <a:t>Nov 2021</a:t>
            </a:r>
            <a:r>
              <a:rPr lang="en-US" altLang="en-US" sz="1600" dirty="0"/>
              <a:t>			Recirculation SB</a:t>
            </a:r>
          </a:p>
          <a:p>
            <a:pPr marL="0" indent="0">
              <a:lnSpc>
                <a:spcPct val="80000"/>
              </a:lnSpc>
              <a:buNone/>
            </a:pPr>
            <a:r>
              <a:rPr lang="en-US" altLang="en-US" sz="1600" strike="sngStrike" dirty="0"/>
              <a:t>Jan 2022</a:t>
            </a:r>
            <a:r>
              <a:rPr lang="en-US" altLang="en-US" sz="1600" dirty="0"/>
              <a:t>			Final WG/EC approval</a:t>
            </a:r>
          </a:p>
          <a:p>
            <a:pPr marL="0" indent="0">
              <a:lnSpc>
                <a:spcPct val="80000"/>
              </a:lnSpc>
            </a:pPr>
            <a:r>
              <a:rPr lang="en-US" altLang="en-US" sz="1600" dirty="0">
                <a:solidFill>
                  <a:srgbClr val="FF0000"/>
                </a:solidFill>
              </a:rPr>
              <a:t>Mar 2022	</a:t>
            </a:r>
            <a:r>
              <a:rPr lang="en-US" altLang="en-US" sz="1600" dirty="0"/>
              <a:t>		Final WG/EC approval</a:t>
            </a:r>
          </a:p>
          <a:p>
            <a:pPr marL="0" indent="0">
              <a:lnSpc>
                <a:spcPct val="80000"/>
              </a:lnSpc>
              <a:buNone/>
            </a:pPr>
            <a:r>
              <a:rPr lang="en-US" altLang="en-US" sz="1600" strike="sngStrike" dirty="0"/>
              <a:t>Feb 2022	</a:t>
            </a:r>
            <a:r>
              <a:rPr lang="en-US" altLang="en-US" sz="1600" dirty="0"/>
              <a:t>		</a:t>
            </a:r>
            <a:r>
              <a:rPr lang="en-US" altLang="en-US" sz="1600" dirty="0" err="1"/>
              <a:t>Revcom</a:t>
            </a:r>
            <a:r>
              <a:rPr lang="en-US" altLang="en-US" sz="1600" dirty="0"/>
              <a:t>/SASB approval</a:t>
            </a:r>
          </a:p>
          <a:p>
            <a:pPr marL="0" indent="0">
              <a:lnSpc>
                <a:spcPct val="80000"/>
              </a:lnSpc>
            </a:pPr>
            <a:r>
              <a:rPr lang="en-US" altLang="en-US" sz="1600" dirty="0">
                <a:solidFill>
                  <a:srgbClr val="FF0000"/>
                </a:solidFill>
              </a:rPr>
              <a:t>Apr 2022	</a:t>
            </a:r>
            <a:r>
              <a:rPr lang="en-US" altLang="en-US" sz="1600" dirty="0"/>
              <a:t>		</a:t>
            </a:r>
            <a:r>
              <a:rPr lang="en-US" altLang="en-US" sz="1600" dirty="0" err="1"/>
              <a:t>Revcom</a:t>
            </a:r>
            <a:r>
              <a:rPr lang="en-US" altLang="en-US" sz="1600" dirty="0"/>
              <a:t>/SASB approval</a:t>
            </a:r>
            <a:endParaRPr lang="en-US" sz="1600" dirty="0"/>
          </a:p>
          <a:p>
            <a:pPr>
              <a:buFont typeface="Arial"/>
              <a:buChar char="•"/>
            </a:pPr>
            <a:endParaRPr lang="en-US" sz="16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6452" y="1369366"/>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Discuss submissions for SFD</a:t>
            </a:r>
          </a:p>
          <a:p>
            <a:pPr>
              <a:buFont typeface="Arial" panose="020B0604020202020204" pitchFamily="34" charset="0"/>
              <a:buChar char="•"/>
            </a:pPr>
            <a:endParaRPr lang="en-US" dirty="0"/>
          </a:p>
          <a:p>
            <a:pPr>
              <a:buFont typeface="Arial" panose="020B0604020202020204" pitchFamily="34" charset="0"/>
              <a:buChar char="•"/>
            </a:pPr>
            <a:r>
              <a:rPr lang="en-US" dirty="0"/>
              <a:t>Increase technical level of detail for agreed SFD content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4573</TotalTime>
  <Words>1675</Words>
  <Application>Microsoft Macintosh PowerPoint</Application>
  <PresentationFormat>On-screen Show (4:3)</PresentationFormat>
  <Paragraphs>320</Paragraphs>
  <Slides>37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Marc Emmelmann</cp:lastModifiedBy>
  <cp:revision>11</cp:revision>
  <cp:lastPrinted>1601-01-01T00:00:00Z</cp:lastPrinted>
  <dcterms:created xsi:type="dcterms:W3CDTF">2019-05-17T00:07:25Z</dcterms:created>
  <dcterms:modified xsi:type="dcterms:W3CDTF">2019-11-15T03:32:56Z</dcterms:modified>
  <cp:category/>
</cp:coreProperties>
</file>