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65" r:id="rId7"/>
    <p:sldId id="266" r:id="rId8"/>
    <p:sldId id="319" r:id="rId9"/>
    <p:sldId id="268" r:id="rId10"/>
    <p:sldId id="280" r:id="rId11"/>
    <p:sldId id="355" r:id="rId12"/>
    <p:sldId id="270" r:id="rId13"/>
    <p:sldId id="334" r:id="rId14"/>
    <p:sldId id="360" r:id="rId15"/>
    <p:sldId id="366" r:id="rId16"/>
    <p:sldId id="367" r:id="rId17"/>
    <p:sldId id="321" r:id="rId18"/>
    <p:sldId id="274" r:id="rId19"/>
    <p:sldId id="324" r:id="rId20"/>
    <p:sldId id="365" r:id="rId21"/>
    <p:sldId id="361" r:id="rId22"/>
    <p:sldId id="362" r:id="rId23"/>
    <p:sldId id="363" r:id="rId24"/>
    <p:sldId id="3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1" autoAdjust="0"/>
    <p:restoredTop sz="94660"/>
  </p:normalViewPr>
  <p:slideViewPr>
    <p:cSldViewPr>
      <p:cViewPr varScale="1">
        <p:scale>
          <a:sx n="75" d="100"/>
          <a:sy n="75" d="100"/>
        </p:scale>
        <p:origin x="66" y="12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17</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802.11-19/1744r1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1.ieee802.org/802-nendica/" TargetMode="External"/><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 Id="rId4" Type="http://schemas.openxmlformats.org/officeDocument/2006/relationships/hyperlink" Target="https://mentor.ieee.org/802.1/dcn/19/1-19-0078-00-ICne.pdf"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1865-00-0000-press-release-for-aani.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628-00-AANI-itu-imt-2020-status-updat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1529-01-AANI-objective-and-scope-of-technical-report-on-interworking-between-5g-core-network-and-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284-01-AANI-summary-of-802-11ax-self-evaluation-for-imt-2020-embb-indoor-hotspot-and-dense-urban-test-environments.docx" TargetMode="External"/><Relationship Id="rId2" Type="http://schemas.openxmlformats.org/officeDocument/2006/relationships/hyperlink" Target="https://mentor.ieee.org/802.11/dcn/19/11-19-1843-00-AANI-initial-technical-draft-report-on-interworking-between-3gpp-5g-network-and-wlan.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1522-02-AANI-simulation-evaluation-of-802-11ax-for-imt-2020-embb-dense-urban-scenario.ppt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9/11-19-1300-01-AANI-draft-ls-to-3gpp-wlan-integration-r17.docx"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0903-00-0000-liaison-statement-from-3gpp-tsg-sa-on-wlan-integration.do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7" Type="http://schemas.openxmlformats.org/officeDocument/2006/relationships/hyperlink" Target="https://mentor.ieee.org/802.11/dcn/19/11-19-1215-00-AANI-3gpp-wlan-integration-in-5g-system-rel-17.ppt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13" Type="http://schemas.openxmlformats.org/officeDocument/2006/relationships/hyperlink" Target="https://mentor.ieee.org/802.11/dcn/19/11-19-1522-01-AANI-simulation-evaluation-of-802-11ax-for-imt-2020-embb-dense-urban-scenario.pptx"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12" Type="http://schemas.openxmlformats.org/officeDocument/2006/relationships/hyperlink" Target="https://mentor.ieee.org/802.11/dcn/19/11-19-1284-00-AANI-summary-of-802-11ax-self-evaluation-for-imt-2020-embb-indoor-hotspot-and-dense-urban-test-environment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11" Type="http://schemas.openxmlformats.org/officeDocument/2006/relationships/hyperlink" Target="https://mentor.ieee.org/802.11/dcn/19/11-19-1283-00-AANI-802-11ax-for-imt-2020-embb-dense-urban-test-environment.pptx" TargetMode="External"/><Relationship Id="rId5" Type="http://schemas.openxmlformats.org/officeDocument/2006/relationships/hyperlink" Target="https://mentor.ieee.org/802.11/dcn/18/11-18-1240-04-AANI-802-11ax-for-imt-2020-embb-indoor-hotspot.pptx" TargetMode="External"/><Relationship Id="rId10" Type="http://schemas.openxmlformats.org/officeDocument/2006/relationships/hyperlink" Target="https://mentor.ieee.org/802.11/dcn/19/11-19-0871-00-AANI-802-11ax-for-imt-2020-embb-dense-urban.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 Id="rId9" Type="http://schemas.openxmlformats.org/officeDocument/2006/relationships/hyperlink" Target="https://mentor.ieee.org/802.11/dcn/19/11-19-0888-00-AANI-discussion-on-imt-2020-mmtc-and-urllc-requirements.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1702-00-AANI-aani-september-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2019-11-10</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November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684768" y="1524000"/>
            <a:ext cx="10849982" cy="2209800"/>
          </a:xfrm>
        </p:spPr>
        <p:txBody>
          <a:bodyPr/>
          <a:lstStyle/>
          <a:p>
            <a:pPr>
              <a:buFont typeface="Arial" panose="020B0604020202020204" pitchFamily="34" charset="0"/>
              <a:buChar char="•"/>
            </a:pPr>
            <a:r>
              <a:rPr lang="en-US" b="0" dirty="0"/>
              <a:t>Nendica will be meeting at this meeting</a:t>
            </a:r>
          </a:p>
          <a:p>
            <a:pPr lvl="1">
              <a:buFont typeface="Arial" panose="020B0604020202020204" pitchFamily="34" charset="0"/>
              <a:buChar char="•"/>
            </a:pPr>
            <a:r>
              <a:rPr lang="en-US" dirty="0"/>
              <a:t>Monday 12 November – EVE: 19:30-21:30</a:t>
            </a:r>
          </a:p>
          <a:p>
            <a:pPr lvl="1">
              <a:buFont typeface="Arial" panose="020B0604020202020204" pitchFamily="34" charset="0"/>
              <a:buChar char="•"/>
            </a:pPr>
            <a:r>
              <a:rPr lang="en-US" b="0" dirty="0"/>
              <a:t>Thursday 14 November – AM</a:t>
            </a:r>
            <a:r>
              <a:rPr lang="en-US" dirty="0"/>
              <a:t>1: 08:00-10:00</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meeting information available at:  </a:t>
            </a:r>
            <a:r>
              <a:rPr lang="en-US" b="0" dirty="0">
                <a:hlinkClick r:id="rId3"/>
              </a:rPr>
              <a:t>https://1.ieee802.org/802-nendica/</a:t>
            </a:r>
            <a:endParaRPr lang="en-US" b="0" dirty="0"/>
          </a:p>
          <a:p>
            <a:pPr>
              <a:buFont typeface="Arial" panose="020B0604020202020204" pitchFamily="34" charset="0"/>
              <a:buChar char="•"/>
            </a:pPr>
            <a:endParaRPr lang="en-US" b="0" dirty="0"/>
          </a:p>
          <a:p>
            <a:pPr>
              <a:buFont typeface="Arial" panose="020B0604020202020204" pitchFamily="34" charset="0"/>
              <a:buChar char="•"/>
            </a:pPr>
            <a:r>
              <a:rPr lang="en-US" b="0" dirty="0"/>
              <a:t>Nendica Update: </a:t>
            </a:r>
            <a:r>
              <a:rPr lang="en-US" dirty="0">
                <a:hlinkClick r:id="rId4"/>
              </a:rPr>
              <a:t>https://mentor.ieee.org/802.1/dcn/19/1-19-0078-00-ICne.pdf</a:t>
            </a:r>
            <a:r>
              <a:rPr lang="en-US" dirty="0"/>
              <a:t> </a:t>
            </a:r>
            <a:endParaRPr lang="en-US" b="0" dirty="0"/>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371600"/>
            <a:ext cx="11049000" cy="47990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a:t>Shudhodeep Adhikari (Broadcom)</a:t>
            </a:r>
          </a:p>
          <a:p>
            <a:pPr lvl="1">
              <a:buFont typeface="Arial" panose="020B0604020202020204" pitchFamily="34" charset="0"/>
              <a:buChar char="•"/>
            </a:pPr>
            <a:r>
              <a:rPr lang="en-GB" dirty="0"/>
              <a:t>Joseph Levy (InterDigital)</a:t>
            </a:r>
          </a:p>
          <a:p>
            <a:pPr>
              <a:buFont typeface="Arial" panose="020B0604020202020204" pitchFamily="34" charset="0"/>
              <a:buChar char="•"/>
            </a:pPr>
            <a:r>
              <a:rPr lang="en-GB" dirty="0"/>
              <a:t>The SMEs have provided initial input to IEEE staff</a:t>
            </a:r>
          </a:p>
          <a:p>
            <a:pPr>
              <a:buFont typeface="Arial" panose="020B0604020202020204" pitchFamily="34" charset="0"/>
              <a:buChar char="•"/>
            </a:pPr>
            <a:r>
              <a:rPr lang="en-GB" dirty="0"/>
              <a:t>IEEE staff has provided drafts for SME for review</a:t>
            </a:r>
          </a:p>
          <a:p>
            <a:pPr>
              <a:buFont typeface="Arial" panose="020B0604020202020204" pitchFamily="34" charset="0"/>
              <a:buChar char="•"/>
            </a:pPr>
            <a:r>
              <a:rPr lang="en-GB" dirty="0"/>
              <a:t>The SMEs have provided feedback on the drafts</a:t>
            </a:r>
          </a:p>
          <a:p>
            <a:pPr>
              <a:buFont typeface="Arial" panose="020B0604020202020204" pitchFamily="34" charset="0"/>
              <a:buChar char="•"/>
            </a:pPr>
            <a:r>
              <a:rPr lang="en-GB" dirty="0"/>
              <a:t>A “final” version of the “Press Release” is available (</a:t>
            </a:r>
            <a:r>
              <a:rPr lang="en-GB" dirty="0">
                <a:hlinkClick r:id="rId2"/>
              </a:rPr>
              <a:t>11-19/1865r0</a:t>
            </a:r>
            <a:r>
              <a:rPr lang="en-GB" dirty="0"/>
              <a:t>)</a:t>
            </a: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ITU IMT-2020 Status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sz="2800" b="0" dirty="0"/>
              <a:t>At the September the status of the IMT-2020 was summarized in: </a:t>
            </a:r>
            <a:r>
              <a:rPr lang="en-US" sz="2800" b="0" dirty="0">
                <a:solidFill>
                  <a:schemeClr val="tx1"/>
                </a:solidFill>
                <a:hlinkClick r:id="rId2"/>
              </a:rPr>
              <a:t>11-19/1628r0</a:t>
            </a:r>
            <a:r>
              <a:rPr lang="en-US" sz="2800" b="0" dirty="0">
                <a:solidFill>
                  <a:schemeClr val="tx1"/>
                </a:solidFill>
              </a:rPr>
              <a:t> “</a:t>
            </a:r>
            <a:r>
              <a:rPr lang="en-US" sz="2800" b="0" dirty="0"/>
              <a:t>ITU IMT-2020 Status – Update”, Joseph Levy (InterDigital)</a:t>
            </a:r>
            <a:endParaRPr lang="en-US" sz="2800" b="0" dirty="0">
              <a:solidFill>
                <a:schemeClr val="tx1"/>
              </a:solidFill>
            </a:endParaRPr>
          </a:p>
          <a:p>
            <a:pPr>
              <a:buFont typeface="Arial" panose="020B0604020202020204" pitchFamily="34" charset="0"/>
              <a:buChar char="•"/>
            </a:pPr>
            <a:r>
              <a:rPr lang="en-US" sz="2800" b="0" dirty="0"/>
              <a:t>The three proposal that were not accepted as “complete”:</a:t>
            </a:r>
          </a:p>
          <a:p>
            <a:pPr marL="971550" lvl="1" indent="-457200">
              <a:buFont typeface="Arial" panose="020B0604020202020204" pitchFamily="34" charset="0"/>
              <a:buChar char="•"/>
            </a:pPr>
            <a:r>
              <a:rPr lang="en-US" sz="1800" b="1" dirty="0"/>
              <a:t>ETSI </a:t>
            </a:r>
            <a:r>
              <a:rPr lang="en-US" sz="1800" dirty="0"/>
              <a:t>and</a:t>
            </a:r>
            <a:r>
              <a:rPr lang="en-US" sz="1800" b="1" dirty="0"/>
              <a:t> </a:t>
            </a:r>
            <a:r>
              <a:rPr lang="en-US" altLang="zh-CN" sz="1800" b="1" dirty="0"/>
              <a:t>DECT Forum</a:t>
            </a:r>
            <a:r>
              <a:rPr lang="en-US" sz="1800" b="1" dirty="0"/>
              <a:t> </a:t>
            </a:r>
            <a:r>
              <a:rPr lang="en-US" sz="1800" dirty="0"/>
              <a:t>– has provided a RIT proposal</a:t>
            </a:r>
          </a:p>
          <a:p>
            <a:pPr marL="971550" lvl="1" indent="-457200">
              <a:buFont typeface="Arial" panose="020B0604020202020204" pitchFamily="34" charset="0"/>
              <a:buChar char="•"/>
            </a:pPr>
            <a:r>
              <a:rPr lang="en-US" sz="1800" b="1" dirty="0"/>
              <a:t>TSDSI (</a:t>
            </a:r>
            <a:r>
              <a:rPr lang="en-US" sz="1800" dirty="0"/>
              <a:t>India</a:t>
            </a:r>
            <a:r>
              <a:rPr lang="en-US" sz="1800" b="1" dirty="0"/>
              <a:t>)</a:t>
            </a:r>
            <a:r>
              <a:rPr lang="en-US" sz="1800" dirty="0"/>
              <a:t> – has provided a RIT proposal</a:t>
            </a:r>
          </a:p>
          <a:p>
            <a:pPr marL="971550" lvl="1" indent="-457200">
              <a:buFont typeface="Arial" panose="020B0604020202020204" pitchFamily="34" charset="0"/>
              <a:buChar char="•"/>
            </a:pPr>
            <a:r>
              <a:rPr lang="en-US" sz="1800" b="1" dirty="0"/>
              <a:t>Nufront</a:t>
            </a:r>
            <a:r>
              <a:rPr lang="en-US" sz="1800" dirty="0"/>
              <a:t> – has provided a RIT proposal (new)</a:t>
            </a:r>
          </a:p>
          <a:p>
            <a:pPr>
              <a:buFont typeface="Arial" panose="020B0604020202020204" pitchFamily="34" charset="0"/>
              <a:buChar char="•"/>
            </a:pPr>
            <a:r>
              <a:rPr lang="en-US" sz="2800" b="0" dirty="0"/>
              <a:t>All of the above proposal have provided additional information </a:t>
            </a:r>
          </a:p>
          <a:p>
            <a:pPr>
              <a:buFont typeface="Arial" panose="020B0604020202020204" pitchFamily="34" charset="0"/>
              <a:buChar char="•"/>
            </a:pPr>
            <a:r>
              <a:rPr lang="en-US" sz="2800" b="0" dirty="0"/>
              <a:t>The ITU-R final decision is due to occur at meeting #33 December 2019</a:t>
            </a:r>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745572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Status on the Proposal on Interworking</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b="0" dirty="0">
                <a:solidFill>
                  <a:schemeClr val="tx1"/>
                </a:solidFill>
              </a:rPr>
              <a:t>At the July meeting a proposal was made: </a:t>
            </a:r>
            <a:r>
              <a:rPr lang="en-US" altLang="en-US" b="0" dirty="0">
                <a:solidFill>
                  <a:schemeClr val="tx1"/>
                </a:solidFill>
                <a:hlinkClick r:id="rId2"/>
              </a:rPr>
              <a:t>11-19/1160r1</a:t>
            </a:r>
            <a:r>
              <a:rPr lang="en-US" altLang="en-US" b="0" dirty="0">
                <a:solidFill>
                  <a:schemeClr val="tx1"/>
                </a:solidFill>
              </a:rPr>
              <a:t> Proposal on Interworking between IEEE 802.11 WLAN and 3GPP 5G Core Network– Hyun Seo Oh (ETRI)</a:t>
            </a:r>
          </a:p>
          <a:p>
            <a:pPr marL="571500" indent="-457200">
              <a:buFont typeface="Arial" panose="020B0604020202020204" pitchFamily="34" charset="0"/>
              <a:buChar char="•"/>
            </a:pPr>
            <a:r>
              <a:rPr lang="en-US" altLang="en-US" b="0" dirty="0">
                <a:solidFill>
                  <a:schemeClr val="tx1"/>
                </a:solidFill>
              </a:rPr>
              <a:t>At the September meeting more details were provided: </a:t>
            </a:r>
            <a:r>
              <a:rPr lang="en-US" altLang="en-US" sz="2400" b="0" dirty="0">
                <a:solidFill>
                  <a:schemeClr val="tx1"/>
                </a:solidFill>
                <a:hlinkClick r:id="rId3"/>
              </a:rPr>
              <a:t>11-19/1529r1</a:t>
            </a:r>
            <a:r>
              <a:rPr lang="en-US" altLang="en-US" sz="2400" b="0" dirty="0">
                <a:solidFill>
                  <a:schemeClr val="tx1"/>
                </a:solidFill>
              </a:rPr>
              <a:t>, “</a:t>
            </a:r>
            <a:r>
              <a:rPr lang="en-US" sz="2400" b="0" dirty="0"/>
              <a:t>Objective and scope of technical report on interworking between 5G core network and WLAN”, Hyun Seo Oh (ETRI)</a:t>
            </a:r>
          </a:p>
          <a:p>
            <a:pPr marL="571500" indent="-457200">
              <a:buFont typeface="Arial" panose="020B0604020202020204" pitchFamily="34" charset="0"/>
              <a:buChar char="•"/>
            </a:pPr>
            <a:r>
              <a:rPr lang="en-US" altLang="en-US" b="0" dirty="0">
                <a:solidFill>
                  <a:schemeClr val="tx1"/>
                </a:solidFill>
              </a:rPr>
              <a:t>The discussion held during the September meeting did not yield sufficient support to initiating work to generate a technical report. </a:t>
            </a:r>
          </a:p>
          <a:p>
            <a:pPr marL="571500" indent="-457200">
              <a:buFont typeface="Arial" panose="020B0604020202020204" pitchFamily="34" charset="0"/>
              <a:buChar char="•"/>
            </a:pPr>
            <a:r>
              <a:rPr lang="en-US" altLang="en-US" b="0" dirty="0"/>
              <a:t>The proponents have provided a new contribution.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857250" lvl="1" indent="-457200">
              <a:spcBef>
                <a:spcPts val="200"/>
              </a:spcBef>
              <a:buFont typeface="Arial" panose="020B0604020202020204" pitchFamily="34" charset="0"/>
              <a:buChar char="•"/>
              <a:defRPr/>
            </a:pPr>
            <a:r>
              <a:rPr lang="en-GB" dirty="0">
                <a:hlinkClick r:id="rId2"/>
              </a:rPr>
              <a:t>11-19/1843</a:t>
            </a:r>
            <a:r>
              <a:rPr lang="en-GB" dirty="0"/>
              <a:t> - 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US" dirty="0">
                <a:hlinkClick r:id="rId3"/>
              </a:rPr>
              <a:t>11-19/1284r2</a:t>
            </a:r>
            <a:r>
              <a:rPr lang="en-US" dirty="0"/>
              <a:t> - Summary of 802.11ax Self Evaluation for IMT-2020 EMBB Indoor Hotspot and Dense Urban Test Environments - Sindhu VERMA (Broadcom)</a:t>
            </a:r>
          </a:p>
          <a:p>
            <a:pPr marL="857250" lvl="1" indent="-457200">
              <a:spcBef>
                <a:spcPts val="200"/>
              </a:spcBef>
              <a:buFont typeface="Arial" panose="020B0604020202020204" pitchFamily="34" charset="0"/>
              <a:buChar char="•"/>
              <a:defRPr/>
            </a:pPr>
            <a:r>
              <a:rPr lang="en-US" dirty="0">
                <a:solidFill>
                  <a:schemeClr val="tx1"/>
                </a:solidFill>
                <a:hlinkClick r:id="rId4"/>
              </a:rPr>
              <a:t>11-19/1522r2</a:t>
            </a:r>
            <a:r>
              <a:rPr lang="en-US" dirty="0">
                <a:solidFill>
                  <a:schemeClr val="tx1"/>
                </a:solidFill>
              </a:rPr>
              <a:t> - </a:t>
            </a:r>
            <a:r>
              <a:rPr lang="en-US" dirty="0"/>
              <a:t>Simulation Evaluation of 802.11ax for IMT-2020 eMBB Dense Urban Scenario - Muhammad Haider (Hewlett Packard Enterprise)</a:t>
            </a:r>
            <a:endParaRPr lang="en-US" dirty="0">
              <a:solidFill>
                <a:schemeClr val="tx1"/>
              </a:solidFill>
            </a:endParaRPr>
          </a:p>
          <a:p>
            <a:pPr marL="857250" lvl="1" indent="-457200">
              <a:spcBef>
                <a:spcPts val="200"/>
              </a:spcBef>
              <a:buFont typeface="Arial" panose="020B0604020202020204" pitchFamily="34" charset="0"/>
              <a:buChar char="•"/>
              <a:defRPr/>
            </a:pPr>
            <a:r>
              <a:rPr lang="en-US" dirty="0">
                <a:solidFill>
                  <a:schemeClr val="tx1"/>
                </a:solidFill>
              </a:rPr>
              <a:t>???</a:t>
            </a: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12-17 January 2020 </a:t>
            </a:r>
            <a:r>
              <a:rPr lang="en-GB" dirty="0"/>
              <a:t>Hotel Irvine, Irvine, California, USA:</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1 sessions – Tuesday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a:t>AANI – Background Material</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680065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r>
              <a:rPr lang="en-US" dirty="0"/>
              <a:t>”</a:t>
            </a:r>
          </a:p>
          <a:p>
            <a:pPr>
              <a:buFont typeface="Arial" panose="020B0604020202020204" pitchFamily="34" charset="0"/>
              <a:buChar char="•"/>
            </a:pPr>
            <a:r>
              <a:rPr lang="en-US" dirty="0">
                <a:hlinkClick r:id="rId7"/>
              </a:rPr>
              <a:t>11-19/1215r0</a:t>
            </a:r>
            <a:r>
              <a:rPr lang="en-US" dirty="0"/>
              <a:t> - “3GPP WLAN intergration in 5G System Rel 17</a:t>
            </a:r>
            <a:r>
              <a:rPr lang="en-GB" dirty="0"/>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884994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November 2019</a:t>
            </a:r>
          </a:p>
          <a:p>
            <a:pPr algn="ctr"/>
            <a:r>
              <a:rPr lang="en-GB" dirty="0"/>
              <a:t> Hilton Waikoloa Village, Kona, HI, USA </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November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362122"/>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323305" y="1047923"/>
            <a:ext cx="11069107" cy="540861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r>
              <a:rPr lang="en-US" sz="1800" b="0" dirty="0">
                <a:hlinkClick r:id="rId13"/>
              </a:rPr>
              <a:t>11-19/1522r1</a:t>
            </a:r>
            <a:r>
              <a:rPr lang="en-US" sz="1800" b="0" dirty="0"/>
              <a:t> “Simulation Evaluation of 802.11ax for IMT-2020 eMBB Dense Urban Scenario”</a:t>
            </a:r>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24362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038098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422402"/>
            <a:ext cx="10978036" cy="5053011"/>
          </a:xfrm>
        </p:spPr>
        <p:txBody>
          <a:bodyPr/>
          <a:lstStyle/>
          <a:p>
            <a:pPr marL="0" indent="0">
              <a:spcBef>
                <a:spcPts val="200"/>
              </a:spcBef>
              <a:defRPr/>
            </a:pPr>
            <a:r>
              <a:rPr lang="en-US" altLang="en-US" sz="2800" dirty="0"/>
              <a:t>Tuesday – AM2</a:t>
            </a:r>
          </a:p>
          <a:p>
            <a:pPr marL="457200" indent="-457200">
              <a:spcBef>
                <a:spcPts val="200"/>
              </a:spcBef>
              <a:buFont typeface="+mj-lt"/>
              <a:buAutoNum type="arabicPeriod"/>
              <a:defRPr/>
            </a:pPr>
            <a:r>
              <a:rPr lang="en-US" altLang="en-US" dirty="0"/>
              <a:t>Call for Secretary</a:t>
            </a:r>
          </a:p>
          <a:p>
            <a:pPr marL="457200"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dirty="0"/>
              <a:t>Background/Status</a:t>
            </a:r>
          </a:p>
          <a:p>
            <a:pPr marL="457200" indent="-457200">
              <a:spcBef>
                <a:spcPts val="200"/>
              </a:spcBef>
              <a:buFont typeface="Times New Roman" panose="02020603050405020304" pitchFamily="18" charset="0"/>
              <a:buAutoNum type="arabicPeriod"/>
              <a:defRPr/>
            </a:pPr>
            <a:r>
              <a:rPr lang="en-US" dirty="0"/>
              <a:t>Technical Discussion / Contributions</a:t>
            </a:r>
          </a:p>
          <a:p>
            <a:pPr marL="857250" lvl="1" indent="-457200">
              <a:spcBef>
                <a:spcPts val="200"/>
              </a:spcBef>
              <a:buFont typeface="Arial" panose="020B0604020202020204" pitchFamily="34" charset="0"/>
              <a:buChar char="•"/>
              <a:defRPr/>
            </a:pPr>
            <a:r>
              <a:rPr lang="en-GB" dirty="0"/>
              <a:t>Initial technical draft report on interworking between 3GPP 5G network &amp; WLAN  - Hyun Seo OH (ETRI)</a:t>
            </a:r>
          </a:p>
          <a:p>
            <a:pPr marL="857250" lvl="1" indent="-457200">
              <a:spcBef>
                <a:spcPts val="200"/>
              </a:spcBef>
              <a:buFont typeface="Arial" panose="020B0604020202020204" pitchFamily="34" charset="0"/>
              <a:buChar char="•"/>
              <a:defRPr/>
            </a:pPr>
            <a:r>
              <a:rPr lang="en-US" dirty="0"/>
              <a:t>Summary of 802.11ax Self Evaluation for IMT-2020 EMBB Indoor Hotspot and Dense Urban Test Environments Sindhu VERMA (Broadcom)</a:t>
            </a:r>
          </a:p>
          <a:p>
            <a:pPr marL="857250" lvl="1" indent="-457200">
              <a:spcBef>
                <a:spcPts val="200"/>
              </a:spcBef>
              <a:buFont typeface="Arial" panose="020B0604020202020204" pitchFamily="34" charset="0"/>
              <a:buChar char="•"/>
              <a:defRPr/>
            </a:pPr>
            <a:r>
              <a:rPr lang="en-US" dirty="0"/>
              <a:t>Simulation Evaluation of 802.11ax for IMT-2020 eMBB Dense Urban Scenario - Muhammad Haider (Hewlett Packard Enterprise)</a:t>
            </a:r>
          </a:p>
          <a:p>
            <a:pPr marL="457200" indent="-457200">
              <a:spcBef>
                <a:spcPts val="200"/>
              </a:spcBef>
              <a:buFont typeface="+mj-lt"/>
              <a:buAutoNum type="arabicPeriod"/>
              <a:defRPr/>
            </a:pPr>
            <a:r>
              <a:rPr lang="en-US" altLang="en-US"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November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Tuesday AM2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November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September </a:t>
            </a:r>
            <a:r>
              <a:rPr lang="en-US" dirty="0"/>
              <a:t>2019 Meeting in Hanoi, Vietnam</a:t>
            </a:r>
            <a:r>
              <a:rPr lang="en-US" altLang="en-US" dirty="0"/>
              <a:t>:</a:t>
            </a:r>
            <a:br>
              <a:rPr lang="en-US" altLang="en-US" dirty="0"/>
            </a:br>
            <a:r>
              <a:rPr lang="en-US" altLang="en-US" dirty="0">
                <a:hlinkClick r:id="rId2"/>
              </a:rPr>
              <a:t>11-19/1702r0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November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34927</TotalTime>
  <Words>2203</Words>
  <Application>Microsoft Office PowerPoint</Application>
  <PresentationFormat>Widescreen</PresentationFormat>
  <Paragraphs>284</Paragraphs>
  <Slides>21</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Tuesday AM2</vt:lpstr>
      <vt:lpstr>Approval of Minutes</vt:lpstr>
      <vt:lpstr>Nendica Reminder</vt:lpstr>
      <vt:lpstr>Update on “Press Release” </vt:lpstr>
      <vt:lpstr>Update on ITU IMT-2020 Status </vt:lpstr>
      <vt:lpstr>Status on the Proposal on Interworking</vt:lpstr>
      <vt:lpstr>Discussion / Contributions</vt:lpstr>
      <vt:lpstr>Future Sessions Planning</vt:lpstr>
      <vt:lpstr>Topics for Contribution</vt:lpstr>
      <vt:lpstr>Appendix</vt:lpstr>
      <vt:lpstr>AANI SC Background 1/4</vt:lpstr>
      <vt:lpstr>AANI SC Background 2/4</vt:lpstr>
      <vt:lpstr>AANI SC Background 3/4</vt:lpstr>
      <vt:lpstr>AANI SC Background 4/4</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11-19-1744-01-AANI-aani-sc-agenda-novemeber-2019</dc:title>
  <dc:creator>Levy, Joseph</dc:creator>
  <cp:lastModifiedBy>Joseph Levy</cp:lastModifiedBy>
  <cp:revision>390</cp:revision>
  <cp:lastPrinted>1601-01-01T00:00:00Z</cp:lastPrinted>
  <dcterms:created xsi:type="dcterms:W3CDTF">2017-06-02T20:57:23Z</dcterms:created>
  <dcterms:modified xsi:type="dcterms:W3CDTF">2019-11-11T20:57:47Z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